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73" r:id="rId14"/>
    <p:sldId id="274" r:id="rId15"/>
    <p:sldId id="275" r:id="rId16"/>
    <p:sldId id="266" r:id="rId17"/>
    <p:sldId id="276" r:id="rId18"/>
    <p:sldId id="277" r:id="rId19"/>
    <p:sldId id="278" r:id="rId20"/>
    <p:sldId id="279" r:id="rId21"/>
    <p:sldId id="280" r:id="rId22"/>
    <p:sldId id="281" r:id="rId23"/>
    <p:sldId id="267" r:id="rId24"/>
    <p:sldId id="282" r:id="rId25"/>
    <p:sldId id="283" r:id="rId26"/>
    <p:sldId id="284" r:id="rId27"/>
    <p:sldId id="268" r:id="rId28"/>
    <p:sldId id="269" r:id="rId29"/>
    <p:sldId id="270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82" autoAdjust="0"/>
  </p:normalViewPr>
  <p:slideViewPr>
    <p:cSldViewPr snapToGrid="0">
      <p:cViewPr varScale="1">
        <p:scale>
          <a:sx n="103" d="100"/>
          <a:sy n="103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8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7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65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5222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22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03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01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3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0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0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0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9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9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0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1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39C0482-9A76-44D7-989D-9A0A382800B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80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49996-E6B7-4DB3-8347-753445C67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513508"/>
            <a:ext cx="9440034" cy="1828801"/>
          </a:xfrm>
        </p:spPr>
        <p:txBody>
          <a:bodyPr/>
          <a:lstStyle/>
          <a:p>
            <a:r>
              <a:rPr lang="de-DE" dirty="0"/>
              <a:t>CSS – Bootstrap – </a:t>
            </a:r>
            <a:r>
              <a:rPr lang="de-DE" dirty="0" err="1"/>
              <a:t>Materialize</a:t>
            </a:r>
            <a:endParaRPr lang="en-US" dirty="0"/>
          </a:p>
        </p:txBody>
      </p:sp>
      <p:sp>
        <p:nvSpPr>
          <p:cNvPr id="4" name="Textfeld 6">
            <a:extLst>
              <a:ext uri="{FF2B5EF4-FFF2-40B4-BE49-F238E27FC236}">
                <a16:creationId xmlns:a16="http://schemas.microsoft.com/office/drawing/2014/main" id="{E6C313F7-BE2E-4565-8F5A-00028A7E65B4}"/>
              </a:ext>
            </a:extLst>
          </p:cNvPr>
          <p:cNvSpPr txBox="1"/>
          <p:nvPr/>
        </p:nvSpPr>
        <p:spPr>
          <a:xfrm>
            <a:off x="4300493" y="4187465"/>
            <a:ext cx="6126421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Treinamento:  </a:t>
            </a:r>
            <a:r>
              <a:rPr lang="de-DE" dirty="0">
                <a:ea typeface="+mn-lt"/>
                <a:cs typeface="+mn-lt"/>
              </a:rPr>
              <a:t>Angular, Node e Java – Capgemini </a:t>
            </a:r>
          </a:p>
          <a:p>
            <a:pPr algn="r"/>
            <a:r>
              <a:rPr lang="de-DE" dirty="0"/>
              <a:t>Instrutor: Ivan J. Borchardt</a:t>
            </a:r>
          </a:p>
          <a:p>
            <a:pPr algn="r"/>
            <a:r>
              <a:rPr lang="de-DE" dirty="0"/>
              <a:t>©2021</a:t>
            </a:r>
          </a:p>
        </p:txBody>
      </p:sp>
      <p:pic>
        <p:nvPicPr>
          <p:cNvPr id="5" name="Grafik 13">
            <a:extLst>
              <a:ext uri="{FF2B5EF4-FFF2-40B4-BE49-F238E27FC236}">
                <a16:creationId xmlns:a16="http://schemas.microsoft.com/office/drawing/2014/main" id="{5480BD2F-9874-4B04-8DAC-05DF8CDC2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8189" y="5504733"/>
            <a:ext cx="24574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41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combinadores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AE1F5FA-A82C-4D1B-841C-060EC6D160E2}"/>
              </a:ext>
            </a:extLst>
          </p:cNvPr>
          <p:cNvSpPr/>
          <p:nvPr/>
        </p:nvSpPr>
        <p:spPr>
          <a:xfrm>
            <a:off x="475488" y="2317183"/>
            <a:ext cx="106893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Elementos de combinação de seletores são usados para separar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dois ou mais seletores simples que compõem um seletor combinado.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Os elementos de combinação disponíveis são: espaço em branco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(qualquer quantidade de espaço, tabulação ou caracteres de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espaçamento), o sinal de maior “&gt;” e o sinal de adição “+” .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A função de cada um destes elementos de combinação dos seletores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será descrita adiante.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17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combinadores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55B1A25-276B-46D6-8CA8-3A0501131634}"/>
              </a:ext>
            </a:extLst>
          </p:cNvPr>
          <p:cNvSpPr/>
          <p:nvPr/>
        </p:nvSpPr>
        <p:spPr>
          <a:xfrm>
            <a:off x="752856" y="1890558"/>
            <a:ext cx="103537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 Seletores descendentes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Um seletor descendente é uma combinação de dois ou mais seletores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simples separados por um espaço em branco. Casa com elementos que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sejam descendentes do primeiro elemento simples declarado no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seletor. Por exemplo, na regra a seguir o seletor casa com todos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os elementos p que sejam descendentes do elemento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#f00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</p:txBody>
      </p:sp>
    </p:spTree>
    <p:extLst>
      <p:ext uri="{BB962C8B-B14F-4D97-AF65-F5344CB8AC3E}">
        <p14:creationId xmlns:p14="http://schemas.microsoft.com/office/powerpoint/2010/main" val="370514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combinadores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BBE2D16-C695-4BBD-9342-70F2925F71DE}"/>
              </a:ext>
            </a:extLst>
          </p:cNvPr>
          <p:cNvSpPr/>
          <p:nvPr/>
        </p:nvSpPr>
        <p:spPr>
          <a:xfrm>
            <a:off x="621791" y="1975533"/>
            <a:ext cx="105360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Cada um dos seletores que compõem um seletor descendente pode ser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um seletor simples de qualquer natureza. Na regra a seguir o seletor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casa com todo o elemento p da classe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info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contido em um elemento li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que esteja contido em um elemento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cuja id seja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myid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D7BA7D"/>
                </a:solidFill>
                <a:latin typeface="Consolas" panose="020B0609020204030204" pitchFamily="49" charset="0"/>
              </a:rPr>
              <a:t>div#myid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li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p.info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#f00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8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combinadores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61AE2B2-97D6-4539-AC49-ABB5B10AC62C}"/>
              </a:ext>
            </a:extLst>
          </p:cNvPr>
          <p:cNvSpPr/>
          <p:nvPr/>
        </p:nvSpPr>
        <p:spPr>
          <a:xfrm>
            <a:off x="422773" y="1934939"/>
            <a:ext cx="108447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 Seletores filho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Um seletor filho tem como alvo um filho imediato de um elemento.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O seletor filho consiste de um ou mais seletores simples separados por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um sinal de maior “&gt;”. O elemento pai fica à esquerda do sinal “&gt;”, e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é permitido deixar espaço em branco entre o elemento de combinação e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os seletores. A regra a seguir aplica-se a todos os elementos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strong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que sejam filhos de um elemento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pt-BR" dirty="0" err="1">
                <a:solidFill>
                  <a:srgbClr val="D7BA7D"/>
                </a:solidFill>
                <a:latin typeface="Consolas" panose="020B0609020204030204" pitchFamily="49" charset="0"/>
              </a:rPr>
              <a:t>strong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#f00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34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combinadores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8797959-0C66-42DD-91F2-52743F2E703E}"/>
              </a:ext>
            </a:extLst>
          </p:cNvPr>
          <p:cNvSpPr/>
          <p:nvPr/>
        </p:nvSpPr>
        <p:spPr>
          <a:xfrm>
            <a:off x="486176" y="1932260"/>
            <a:ext cx="107813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/*Seletores irmãos adjacentes (sibling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selectors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Um seletor irmão adjacente consiste de um ou mais seletores simples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separados por um sinal de adição, “+”. é permitido deixar espaço em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branco entre o elemento de combinação e os seletores. O seletor tem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como alvo um elemento que seja irmão e adjacente ao primeiro elemento.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Os elementos devem ter o mesmo pai e o primeiro elemento deve ser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imediatamente anterior ao segundo.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#f00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14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combinadores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8C7191E-C88F-4971-859B-840880C186A1}"/>
              </a:ext>
            </a:extLst>
          </p:cNvPr>
          <p:cNvSpPr/>
          <p:nvPr/>
        </p:nvSpPr>
        <p:spPr>
          <a:xfrm>
            <a:off x="486176" y="2295573"/>
            <a:ext cx="107813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/*Grupando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Para aplicar uma mesma regra a diferentes elementos alvo casados por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diferentes seletores você pode agrupar os seletores em uma lista e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separando-os por uma vírgula no lugar de escrever repetidamente a mesma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regra para cada um dos seletores.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D7BA7D"/>
                </a:solidFill>
                <a:latin typeface="Consolas" panose="020B0609020204030204" pitchFamily="49" charset="0"/>
              </a:rPr>
              <a:t>div#news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h3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div#news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D7BA7D"/>
                </a:solidFill>
                <a:latin typeface="Consolas" panose="020B0609020204030204" pitchFamily="49" charset="0"/>
              </a:rPr>
              <a:t>ul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2em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85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de </a:t>
            </a:r>
            <a:r>
              <a:rPr lang="pt-BR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pseudo-classe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9DA9E83-0375-4F55-8241-8F80BB0D8E32}"/>
              </a:ext>
            </a:extLst>
          </p:cNvPr>
          <p:cNvSpPr/>
          <p:nvPr/>
        </p:nvSpPr>
        <p:spPr>
          <a:xfrm>
            <a:off x="413024" y="1733538"/>
            <a:ext cx="1085453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	/*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Pseudo-classes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casam elementos baseadas em características outras que não;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seu nome, seus atributos ou seu conteúdo.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/*: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first-child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Esta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pseudo-classe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casa com o elemento que é o primeiro filho de um outro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elemento. Suponha que você quer estilizar diferenciadamente o primeiro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parágrafo de um artigo. Se tal artigo estiver contido dentro de um elemento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ao qual foi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atribuido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a classe “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article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”, a regra a seguir casa com o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primeiro elemento parágrafo p no artigo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D7BA7D"/>
                </a:solidFill>
                <a:latin typeface="Consolas" panose="020B0609020204030204" pitchFamily="49" charset="0"/>
              </a:rPr>
              <a:t>div.article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p:first-child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font-style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italic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065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de </a:t>
            </a:r>
            <a:r>
              <a:rPr lang="pt-BR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pseudo-classe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BC4C18-908A-44B4-9339-7E1E8760D40C}"/>
              </a:ext>
            </a:extLst>
          </p:cNvPr>
          <p:cNvSpPr/>
          <p:nvPr/>
        </p:nvSpPr>
        <p:spPr>
          <a:xfrm>
            <a:off x="310896" y="2136339"/>
            <a:ext cx="107533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Para casar com todos os elementos p que sejam filhos de qualquer elemento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você poderia usar o seletor da regra a seguir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p:first-child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font-style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italic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80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de </a:t>
            </a:r>
            <a:r>
              <a:rPr lang="pt-BR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pseudo-classe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83AC531-3BB4-452B-BE80-19DA8A639BB7}"/>
              </a:ext>
            </a:extLst>
          </p:cNvPr>
          <p:cNvSpPr/>
          <p:nvPr/>
        </p:nvSpPr>
        <p:spPr>
          <a:xfrm>
            <a:off x="407680" y="1745593"/>
            <a:ext cx="113659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/*:link e :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visited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As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pseudo-classes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link afetam o estado dos links visitados e não visitados.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Estes dois estados são mutuamente exclusivos – um link não pode ser visitado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e não visitado ao mesmo tempo.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Estas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pseudo-classes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aplicam-se somente a hyperlinks e âncoras definidas na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linguagem de marcação do documento. Em HTML, isto é válido para elementos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com o atributo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href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29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de </a:t>
            </a:r>
            <a:r>
              <a:rPr lang="pt-BR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pseudo-classe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A663727-A94E-4F0C-9BB6-E48AE740F149}"/>
              </a:ext>
            </a:extLst>
          </p:cNvPr>
          <p:cNvSpPr/>
          <p:nvPr/>
        </p:nvSpPr>
        <p:spPr>
          <a:xfrm>
            <a:off x="366532" y="1580050"/>
            <a:ext cx="11448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/*: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hover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, :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active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, e :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focus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As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pseudo-classes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dinâmicas podem ser usadas para controlar a apresentação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de determinados elementos na dependência de ações do usuário.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: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hover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aplica-se para quando o usuário coloca um dispositivo apontador em um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elemento mas não o ativa. O uso mais comum é quando da ação de usuário de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apontar o cursor do mouse sobre o elemento.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: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active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aplica-se para quando o usuário ativa um elemento. Para ação de mouse,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equivale a pressionar o botão e mantê-lo pressionado até soltar.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: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focus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aplica-se para quando um elemento recebe foco, ou seja, enquanto aceita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eventos de teclado.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Um elemento pode ser casado a várias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pseudo-classes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ao mesmo tempo. Um elemento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pode receber foco e ter o cursor do mouse sobre ele ao mesmo tempo.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13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Cascading Style Sheets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419CE-C8C9-4F6C-802F-E92FB4C84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Documentos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CSS s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ão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empregados para estilizar o conte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údo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de um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documento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HTML,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seja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controlar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apresenta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ção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 documentos de marcação. 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HTML controla a estrutura de uma p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ágina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passo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 o CSS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determina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sua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aparência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folha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estilos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coleção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regras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formatação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aplicadas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 um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documento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HTML.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759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de </a:t>
            </a:r>
            <a:r>
              <a:rPr lang="pt-BR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pseudo-classe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CA0C37C-D371-4A1D-94C4-8333268B42EA}"/>
              </a:ext>
            </a:extLst>
          </p:cNvPr>
          <p:cNvSpPr/>
          <p:nvPr/>
        </p:nvSpPr>
        <p:spPr>
          <a:xfrm>
            <a:off x="433588" y="20462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input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:</a:t>
            </a:r>
            <a:r>
              <a:rPr lang="pt-BR" dirty="0" err="1">
                <a:solidFill>
                  <a:srgbClr val="D7BA7D"/>
                </a:solidFill>
                <a:latin typeface="Consolas" panose="020B0609020204030204" pitchFamily="49" charset="0"/>
              </a:rPr>
              <a:t>focus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#000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#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ffe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input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:</a:t>
            </a:r>
            <a:r>
              <a:rPr lang="pt-BR" dirty="0" err="1">
                <a:solidFill>
                  <a:srgbClr val="D7BA7D"/>
                </a:solidFill>
                <a:latin typeface="Consolas" panose="020B0609020204030204" pitchFamily="49" charset="0"/>
              </a:rPr>
              <a:t>focus:hover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#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fff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</p:txBody>
      </p:sp>
    </p:spTree>
    <p:extLst>
      <p:ext uri="{BB962C8B-B14F-4D97-AF65-F5344CB8AC3E}">
        <p14:creationId xmlns:p14="http://schemas.microsoft.com/office/powerpoint/2010/main" val="3046410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de </a:t>
            </a:r>
            <a:r>
              <a:rPr lang="pt-BR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pseudo-classe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CA0C37C-D371-4A1D-94C4-8333268B42EA}"/>
              </a:ext>
            </a:extLst>
          </p:cNvPr>
          <p:cNvSpPr/>
          <p:nvPr/>
        </p:nvSpPr>
        <p:spPr>
          <a:xfrm>
            <a:off x="374298" y="177191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input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:</a:t>
            </a:r>
            <a:r>
              <a:rPr lang="pt-BR" dirty="0" err="1">
                <a:solidFill>
                  <a:srgbClr val="D7BA7D"/>
                </a:solidFill>
                <a:latin typeface="Consolas" panose="020B0609020204030204" pitchFamily="49" charset="0"/>
              </a:rPr>
              <a:t>focus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#000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#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ffe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input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:</a:t>
            </a:r>
            <a:r>
              <a:rPr lang="pt-BR" dirty="0" err="1">
                <a:solidFill>
                  <a:srgbClr val="D7BA7D"/>
                </a:solidFill>
                <a:latin typeface="Consolas" panose="020B0609020204030204" pitchFamily="49" charset="0"/>
              </a:rPr>
              <a:t>focus:hover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#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fff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8436B01-542E-414C-867F-70454E971E31}"/>
              </a:ext>
            </a:extLst>
          </p:cNvPr>
          <p:cNvSpPr/>
          <p:nvPr/>
        </p:nvSpPr>
        <p:spPr>
          <a:xfrm>
            <a:off x="374298" y="4272110"/>
            <a:ext cx="117049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A primeira regra casa com o elemento input e tem o foco, a segunda regra casa com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o mesmo elemento quando tem o ponteiro do mouse sobre ele.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794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de </a:t>
            </a:r>
            <a:r>
              <a:rPr lang="pt-BR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pseudo-classe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13AED83-D1C5-434F-AC5F-23011B8778D4}"/>
              </a:ext>
            </a:extLst>
          </p:cNvPr>
          <p:cNvSpPr/>
          <p:nvPr/>
        </p:nvSpPr>
        <p:spPr>
          <a:xfrm>
            <a:off x="0" y="1791081"/>
            <a:ext cx="119054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/*: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lang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A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pseudo-class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para linguagem (idioma) pode ser usada para estilizar elementos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cujo conteúdo está escrito em uma determinada linguagem (idioma - uma língua para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humanos e não uma linguagem de marcação). A regra a seguir define que tipo de aspas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usar para textos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inline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que estão escritos no idioma da Suécia.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q:lang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(sv) {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quotes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\201D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\201D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\2019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\2019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A linguagem para humanos (idioma) de um documento, normalmente é especificada pelo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atributo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lang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em HTML e pelo atributo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xml:lang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em XHTML.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65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de </a:t>
            </a:r>
            <a:r>
              <a:rPr lang="pt-BR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pseudo-elementos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7905F26-E793-408F-9DE7-7C93B0084737}"/>
              </a:ext>
            </a:extLst>
          </p:cNvPr>
          <p:cNvSpPr/>
          <p:nvPr/>
        </p:nvSpPr>
        <p:spPr>
          <a:xfrm>
            <a:off x="365760" y="1396318"/>
            <a:ext cx="1290218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Os 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pseudo-elementos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permitem acessar e formatar partes do documento que não estão 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disponíveis como nós da árvore do documento.    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/*: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first-line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O 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pseudo-elemento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: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first-line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afeta a primeira linha de texto de um parágrafo. 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Aplica-se somente a elementos nível de bloco, blocos 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inline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table-caption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ou 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table-cell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O comprimento da primeira linha depende obviamente de uma série de fatores, ai 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incluido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o tamanho da fonte e a largura do elemento container do texto.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A regra a seguir aplica-se à primeira linha do texto de um parágrafo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sz="1600" dirty="0">
                <a:solidFill>
                  <a:srgbClr val="D7BA7D"/>
                </a:solidFill>
                <a:latin typeface="Consolas" panose="020B0609020204030204" pitchFamily="49" charset="0"/>
              </a:rPr>
              <a:t>p:first-line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font-weight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#600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617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de </a:t>
            </a:r>
            <a:r>
              <a:rPr lang="pt-BR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pseudo-elementos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DF5C310-800E-469F-A139-C0128C0A3CF8}"/>
              </a:ext>
            </a:extLst>
          </p:cNvPr>
          <p:cNvSpPr/>
          <p:nvPr/>
        </p:nvSpPr>
        <p:spPr>
          <a:xfrm>
            <a:off x="371104" y="1720840"/>
            <a:ext cx="114391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/*: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first-letter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Este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pseudo-elemento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permite casar a primeira letra ou primeiro caractere de um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elemento e aplica-se a elementos nível de bloco,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list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-item,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table-cell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table-caption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e bloco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inline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A regra a seguir aplica-se ao primeiro caractere de um elemento cuja classe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denomina-se “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preamble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”.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7BA7D"/>
                </a:solidFill>
                <a:latin typeface="Consolas" panose="020B0609020204030204" pitchFamily="49" charset="0"/>
              </a:rPr>
              <a:t>preamble:first-letter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1.5em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font-weight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63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de </a:t>
            </a:r>
            <a:r>
              <a:rPr lang="pt-BR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pseudo-elementos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85EF49C-B379-4A94-8843-0C2F2FCA91A6}"/>
              </a:ext>
            </a:extLst>
          </p:cNvPr>
          <p:cNvSpPr/>
          <p:nvPr/>
        </p:nvSpPr>
        <p:spPr>
          <a:xfrm>
            <a:off x="329956" y="1669763"/>
            <a:ext cx="115214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/*:before e :after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Entre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uma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das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mais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discutidas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funcionalidades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das CSS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os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pseudo-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elementos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:before e :after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podem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ser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usados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para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gerar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conteúdos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antes e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depois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do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conteúdo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de um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elemento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7BA7D"/>
                </a:solidFill>
                <a:latin typeface="Consolas" panose="020B0609020204030204" pitchFamily="49" charset="0"/>
              </a:rPr>
              <a:t>cbb:before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17px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18px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top.png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no-repeat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-18px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429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de </a:t>
            </a:r>
            <a:r>
              <a:rPr lang="pt-BR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pseudo-elementos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F0FAED-C3F6-44AC-B8DA-6909560B9BDC}"/>
              </a:ext>
            </a:extLst>
          </p:cNvPr>
          <p:cNvSpPr/>
          <p:nvPr/>
        </p:nvSpPr>
        <p:spPr>
          <a:xfrm>
            <a:off x="228600" y="1800690"/>
            <a:ext cx="10917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Um exemplo do uso de :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after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para inserir a URL logo após o texto de um link.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a:link:after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 ("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attr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") 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81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de atributos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7ACBBC9-6B27-47E6-BA3E-E420881B5B90}"/>
              </a:ext>
            </a:extLst>
          </p:cNvPr>
          <p:cNvSpPr/>
          <p:nvPr/>
        </p:nvSpPr>
        <p:spPr>
          <a:xfrm>
            <a:off x="460248" y="1580050"/>
            <a:ext cx="103537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 [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att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]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O seletor na regra a seguir casa com todos os elementos p que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tenham o atributo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title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, independentemente do valor do atributo.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 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blueviolet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 [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att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=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val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]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No próximo exemplo o seletor casa com todos os elementos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que tem um valor para o atributo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igual a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error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error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 {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#f00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45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de atributos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FE5EA51-D5D3-4ACC-B71D-452D9502EEAC}"/>
              </a:ext>
            </a:extLst>
          </p:cNvPr>
          <p:cNvSpPr/>
          <p:nvPr/>
        </p:nvSpPr>
        <p:spPr>
          <a:xfrm>
            <a:off x="738388" y="1890946"/>
            <a:ext cx="107045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/* [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att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~=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]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Para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atingir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todos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os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elementos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td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cujo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atributo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headers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contenha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o valor “col1”,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podemos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usar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o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seguinte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seletor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 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headers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~=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col1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 {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#f00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/* [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att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|=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O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seletor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seguinte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atinge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elemento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p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cujo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atributo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lang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comece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com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 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|=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 {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#f00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647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de atributos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EEB2B8-D8CB-464B-84C2-C99428F76147}"/>
              </a:ext>
            </a:extLst>
          </p:cNvPr>
          <p:cNvSpPr/>
          <p:nvPr/>
        </p:nvSpPr>
        <p:spPr>
          <a:xfrm>
            <a:off x="771144" y="1859339"/>
            <a:ext cx="100004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Múltiplos seletores de atributos podem ser usados em um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mesmo seletor. Isto possibilita atingir vários diferentes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atributos para o mesmo elemento. a regra a seguir aplica-se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a todos os elementos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blockquote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que tenham o atributo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de valor igual a “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quote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”, e mais o atributo cite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(independentemente do seu valor)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D7BA7D"/>
                </a:solidFill>
                <a:latin typeface="Consolas" panose="020B0609020204030204" pitchFamily="49" charset="0"/>
              </a:rPr>
              <a:t>blockquote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quote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cite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 {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#f00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83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Como e </a:t>
            </a:r>
            <a:r>
              <a:rPr lang="de-DE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onde</a:t>
            </a:r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de-DE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adicionar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419CE-C8C9-4F6C-802F-E92FB4C84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CSS Inline –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estilos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aplicados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diretamente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HTML,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dentro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documento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2D6EE5-A72B-4D47-9A9B-B5A29DE9D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094" y="2767087"/>
            <a:ext cx="8455164" cy="300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09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Reset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C728FE5-F075-4456-990E-61D7D67AC8F2}"/>
              </a:ext>
            </a:extLst>
          </p:cNvPr>
          <p:cNvSpPr/>
          <p:nvPr/>
        </p:nvSpPr>
        <p:spPr>
          <a:xfrm>
            <a:off x="332232" y="154161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/*============= CSS Reset ===============*/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:after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:before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box-sizing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border-box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text-decoration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100%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list-style-type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936DE78-E6F5-4BDE-90B5-EF26ADF668F5}"/>
              </a:ext>
            </a:extLst>
          </p:cNvPr>
          <p:cNvSpPr/>
          <p:nvPr/>
        </p:nvSpPr>
        <p:spPr>
          <a:xfrm>
            <a:off x="1097159" y="5602069"/>
            <a:ext cx="61366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Outros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modelos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de CSS Reset: 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     http://meyerweb.com/eric/tools/css/reset/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61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Cores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2470BC8-08A5-4A83-A9B0-B43D51274BAB}"/>
              </a:ext>
            </a:extLst>
          </p:cNvPr>
          <p:cNvSpPr/>
          <p:nvPr/>
        </p:nvSpPr>
        <p:spPr>
          <a:xfrm>
            <a:off x="1029796" y="1781294"/>
            <a:ext cx="962859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RGB </a:t>
            </a:r>
            <a:r>
              <a:rPr lang="de-DE" dirty="0">
                <a:latin typeface="Verdana" panose="020B0604030504040204" pitchFamily="34" charset="0"/>
              </a:rPr>
              <a:t>– </a:t>
            </a:r>
            <a:r>
              <a:rPr lang="de-DE" dirty="0" err="1">
                <a:latin typeface="Verdana" panose="020B0604030504040204" pitchFamily="34" charset="0"/>
              </a:rPr>
              <a:t>Red</a:t>
            </a:r>
            <a:r>
              <a:rPr lang="de-DE" dirty="0">
                <a:latin typeface="Verdana" panose="020B0604030504040204" pitchFamily="34" charset="0"/>
              </a:rPr>
              <a:t>; Green; Blue </a:t>
            </a:r>
            <a:endParaRPr lang="en-US" dirty="0">
              <a:latin typeface="Verdana" panose="020B0604030504040204" pitchFamily="34" charset="0"/>
            </a:endParaRPr>
          </a:p>
          <a:p>
            <a:endParaRPr lang="de-DE" dirty="0"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>
                <a:latin typeface="Verdana" panose="020B0604030504040204" pitchFamily="34" charset="0"/>
              </a:rPr>
              <a:t>C</a:t>
            </a:r>
            <a:r>
              <a:rPr lang="en-US" dirty="0" err="1">
                <a:latin typeface="Verdana" panose="020B0604030504040204" pitchFamily="34" charset="0"/>
              </a:rPr>
              <a:t>ada</a:t>
            </a:r>
            <a:r>
              <a:rPr lang="en-US" dirty="0">
                <a:latin typeface="Verdana" panose="020B0604030504040204" pitchFamily="34" charset="0"/>
              </a:rPr>
              <a:t> canal é </a:t>
            </a:r>
            <a:r>
              <a:rPr lang="en-US" dirty="0" err="1">
                <a:latin typeface="Verdana" panose="020B0604030504040204" pitchFamily="34" charset="0"/>
              </a:rPr>
              <a:t>representado</a:t>
            </a:r>
            <a:r>
              <a:rPr lang="en-US" dirty="0">
                <a:latin typeface="Verdana" panose="020B0604030504040204" pitchFamily="34" charset="0"/>
              </a:rPr>
              <a:t> por um valor </a:t>
            </a:r>
            <a:r>
              <a:rPr lang="en-US" dirty="0" err="1">
                <a:latin typeface="Verdana" panose="020B0604030504040204" pitchFamily="34" charset="0"/>
              </a:rPr>
              <a:t>numérico</a:t>
            </a:r>
            <a:r>
              <a:rPr lang="en-US" dirty="0">
                <a:latin typeface="Verdana" panose="020B0604030504040204" pitchFamily="34" charset="0"/>
              </a:rPr>
              <a:t> que </a:t>
            </a:r>
            <a:r>
              <a:rPr lang="en-US" dirty="0" err="1">
                <a:latin typeface="Verdana" panose="020B0604030504040204" pitchFamily="34" charset="0"/>
              </a:rPr>
              <a:t>pode</a:t>
            </a:r>
            <a:r>
              <a:rPr lang="en-US" dirty="0">
                <a:latin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</a:rPr>
              <a:t>variar</a:t>
            </a:r>
            <a:r>
              <a:rPr lang="en-US" dirty="0">
                <a:latin typeface="Verdana" panose="020B0604030504040204" pitchFamily="34" charset="0"/>
              </a:rPr>
              <a:t> de 0 à 255.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>
                <a:latin typeface="Verdana" panose="020B0604030504040204" pitchFamily="34" charset="0"/>
              </a:rPr>
              <a:t>É </a:t>
            </a:r>
            <a:r>
              <a:rPr lang="de-DE" dirty="0" err="1">
                <a:latin typeface="Verdana" panose="020B0604030504040204" pitchFamily="34" charset="0"/>
              </a:rPr>
              <a:t>possivel</a:t>
            </a:r>
            <a:r>
              <a:rPr lang="de-DE" dirty="0">
                <a:latin typeface="Verdana" panose="020B0604030504040204" pitchFamily="34" charset="0"/>
              </a:rPr>
              <a:t> </a:t>
            </a:r>
            <a:r>
              <a:rPr lang="de-DE" dirty="0" err="1">
                <a:latin typeface="Verdana" panose="020B0604030504040204" pitchFamily="34" charset="0"/>
              </a:rPr>
              <a:t>formar</a:t>
            </a:r>
            <a:r>
              <a:rPr lang="de-DE" dirty="0">
                <a:latin typeface="Verdana" panose="020B0604030504040204" pitchFamily="34" charset="0"/>
              </a:rPr>
              <a:t> 16.777.216 </a:t>
            </a:r>
            <a:r>
              <a:rPr lang="de-DE" dirty="0" err="1">
                <a:latin typeface="Verdana" panose="020B0604030504040204" pitchFamily="34" charset="0"/>
              </a:rPr>
              <a:t>cores</a:t>
            </a:r>
            <a:r>
              <a:rPr lang="de-DE" dirty="0">
                <a:latin typeface="Verdana" panose="020B0604030504040204" pitchFamily="34" charset="0"/>
              </a:rPr>
              <a:t>. </a:t>
            </a:r>
            <a:endParaRPr lang="en-US" dirty="0">
              <a:latin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2353218-B8C0-411B-B560-AE2202CC1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52" y="3694176"/>
            <a:ext cx="9802593" cy="277216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DF6E95B-559F-4E69-A3AF-A56ACC32F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6" y="2792064"/>
            <a:ext cx="4635236" cy="78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20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Cores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2470BC8-08A5-4A83-A9B0-B43D51274BAB}"/>
              </a:ext>
            </a:extLst>
          </p:cNvPr>
          <p:cNvSpPr/>
          <p:nvPr/>
        </p:nvSpPr>
        <p:spPr>
          <a:xfrm>
            <a:off x="1029796" y="1781294"/>
            <a:ext cx="101441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HEX – Hexadecimal</a:t>
            </a:r>
          </a:p>
          <a:p>
            <a:endParaRPr lang="en-US" dirty="0">
              <a:latin typeface="Verdana" panose="020B0604030504040204" pitchFamily="34" charset="0"/>
            </a:endParaRPr>
          </a:p>
          <a:p>
            <a:r>
              <a:rPr lang="en-US" dirty="0"/>
              <a:t>É </a:t>
            </a:r>
            <a:r>
              <a:rPr lang="en-US" dirty="0" err="1"/>
              <a:t>idêntico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RGB, </a:t>
            </a:r>
            <a:r>
              <a:rPr lang="en-US" dirty="0" err="1"/>
              <a:t>porém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hexadecimal. </a:t>
            </a:r>
            <a:endParaRPr lang="en-US" dirty="0">
              <a:latin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4615D6-90A9-4DBB-8E93-5250FD52C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785616"/>
            <a:ext cx="10377089" cy="24627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47DD524-BB5D-45BB-A164-7F704A6A8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032" y="2843784"/>
            <a:ext cx="4917550" cy="87677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3D19C83-04D5-4A99-AE40-DB292113C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420" y="2845750"/>
            <a:ext cx="4780388" cy="82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72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Cores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2470BC8-08A5-4A83-A9B0-B43D51274BAB}"/>
              </a:ext>
            </a:extLst>
          </p:cNvPr>
          <p:cNvSpPr/>
          <p:nvPr/>
        </p:nvSpPr>
        <p:spPr>
          <a:xfrm>
            <a:off x="1029796" y="1781294"/>
            <a:ext cx="1068170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HSL – Hue; Saturation; Lightness</a:t>
            </a:r>
          </a:p>
          <a:p>
            <a:endParaRPr lang="en-US" dirty="0">
              <a:latin typeface="Verdana" panose="020B0604030504040204" pitchFamily="34" charset="0"/>
            </a:endParaRPr>
          </a:p>
          <a:p>
            <a:r>
              <a:rPr lang="pt-BR" dirty="0"/>
              <a:t>Matiz é um grau na roda de cores de 0 a 360. 0 é vermelho, 120 é verde e 240 é azul.</a:t>
            </a:r>
            <a:endParaRPr lang="en-US" dirty="0">
              <a:latin typeface="Verdana" panose="020B0604030504040204" pitchFamily="34" charset="0"/>
            </a:endParaRPr>
          </a:p>
          <a:p>
            <a:r>
              <a:rPr lang="pt-BR" dirty="0"/>
              <a:t>A saturação é um valor percentual, 0% significa um tom de cinza e 100% é a cor total.</a:t>
            </a:r>
            <a:endParaRPr lang="en-US" dirty="0">
              <a:latin typeface="Verdana" panose="020B0604030504040204" pitchFamily="34" charset="0"/>
            </a:endParaRPr>
          </a:p>
          <a:p>
            <a:r>
              <a:rPr lang="pt-BR" dirty="0"/>
              <a:t>A luminosidade também é uma porcentagem, 0% é preto, 50% não é nem claro nem escuro, 100% é branco.</a:t>
            </a:r>
          </a:p>
          <a:p>
            <a:endParaRPr lang="en-US" dirty="0">
              <a:latin typeface="Verdana" panose="020B060403050404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E18C7B-6F91-4D04-8601-7AD1BE72F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65" y="3429000"/>
            <a:ext cx="3592503" cy="30688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E11DAB-ACF5-4333-8493-D3773A011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437" y="3410340"/>
            <a:ext cx="2888326" cy="30874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9F7B235-4D86-4CE8-8671-83A72F397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332" y="3410339"/>
            <a:ext cx="3764644" cy="30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94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Cores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2470BC8-08A5-4A83-A9B0-B43D51274BAB}"/>
              </a:ext>
            </a:extLst>
          </p:cNvPr>
          <p:cNvSpPr/>
          <p:nvPr/>
        </p:nvSpPr>
        <p:spPr>
          <a:xfrm>
            <a:off x="1105989" y="1695236"/>
            <a:ext cx="51162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RGBA - </a:t>
            </a:r>
            <a:r>
              <a:rPr lang="de-DE" dirty="0" err="1">
                <a:latin typeface="Verdana" panose="020B0604030504040204" pitchFamily="34" charset="0"/>
              </a:rPr>
              <a:t>Red</a:t>
            </a:r>
            <a:r>
              <a:rPr lang="de-DE" dirty="0">
                <a:latin typeface="Verdana" panose="020B0604030504040204" pitchFamily="34" charset="0"/>
              </a:rPr>
              <a:t>; Green; Blue; Alpha </a:t>
            </a:r>
            <a:endParaRPr lang="en-US" dirty="0">
              <a:latin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</a:rPr>
              <a:t>HSLA - Hue; Saturation; Lightness</a:t>
            </a:r>
            <a:r>
              <a:rPr lang="de-DE" dirty="0">
                <a:latin typeface="Verdana" panose="020B0604030504040204" pitchFamily="34" charset="0"/>
              </a:rPr>
              <a:t>; Alpha </a:t>
            </a:r>
            <a:endParaRPr lang="en-US" dirty="0">
              <a:latin typeface="Verdana" panose="020B060403050404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5186E0-B095-43FF-8421-EBD8E7A55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89" y="2803232"/>
            <a:ext cx="4484597" cy="367324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2EF1521-9A0B-4976-BCF9-B0E0683C53B8}"/>
              </a:ext>
            </a:extLst>
          </p:cNvPr>
          <p:cNvSpPr/>
          <p:nvPr/>
        </p:nvSpPr>
        <p:spPr>
          <a:xfrm>
            <a:off x="5891831" y="5026481"/>
            <a:ext cx="5561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https://www.w3schools.com/colors/colors_names.asp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CEFAED8-109B-48A5-ABBB-77F31AF8D1F8}"/>
              </a:ext>
            </a:extLst>
          </p:cNvPr>
          <p:cNvSpPr/>
          <p:nvPr/>
        </p:nvSpPr>
        <p:spPr>
          <a:xfrm>
            <a:off x="5891831" y="4657149"/>
            <a:ext cx="6069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https://www.w3.org/wiki/CSS/Properties/color/keywords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A361D9D-2D56-4B03-B58E-097DF41E86D4}"/>
              </a:ext>
            </a:extLst>
          </p:cNvPr>
          <p:cNvSpPr/>
          <p:nvPr/>
        </p:nvSpPr>
        <p:spPr>
          <a:xfrm>
            <a:off x="5891831" y="4265429"/>
            <a:ext cx="2322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Verdana" panose="020B0604030504040204" pitchFamily="34" charset="0"/>
              </a:rPr>
              <a:t>CSS Color </a:t>
            </a:r>
            <a:r>
              <a:rPr lang="de-DE" dirty="0" err="1">
                <a:latin typeface="Verdana" panose="020B0604030504040204" pitchFamily="34" charset="0"/>
              </a:rPr>
              <a:t>Names</a:t>
            </a:r>
            <a:r>
              <a:rPr lang="de-DE" dirty="0">
                <a:latin typeface="Verdana" panose="020B0604030504040204" pitchFamily="34" charset="0"/>
              </a:rPr>
              <a:t>:</a:t>
            </a:r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B440A86-563C-48C0-BE2D-5C9708C3310C}"/>
              </a:ext>
            </a:extLst>
          </p:cNvPr>
          <p:cNvSpPr/>
          <p:nvPr/>
        </p:nvSpPr>
        <p:spPr>
          <a:xfrm>
            <a:off x="5899877" y="2987898"/>
            <a:ext cx="46282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Verdana" panose="020B0604030504040204" pitchFamily="34" charset="0"/>
              </a:rPr>
              <a:t>HWB – </a:t>
            </a:r>
            <a:r>
              <a:rPr lang="de-DE" dirty="0" err="1">
                <a:latin typeface="Verdana" panose="020B0604030504040204" pitchFamily="34" charset="0"/>
              </a:rPr>
              <a:t>Hue</a:t>
            </a:r>
            <a:r>
              <a:rPr lang="de-DE" dirty="0">
                <a:latin typeface="Verdana" panose="020B0604030504040204" pitchFamily="34" charset="0"/>
              </a:rPr>
              <a:t>; </a:t>
            </a:r>
            <a:r>
              <a:rPr lang="de-DE" dirty="0" err="1">
                <a:latin typeface="Verdana" panose="020B0604030504040204" pitchFamily="34" charset="0"/>
              </a:rPr>
              <a:t>Whiteness</a:t>
            </a:r>
            <a:r>
              <a:rPr lang="de-DE" dirty="0">
                <a:latin typeface="Verdana" panose="020B0604030504040204" pitchFamily="34" charset="0"/>
              </a:rPr>
              <a:t> </a:t>
            </a:r>
            <a:r>
              <a:rPr lang="de-DE" dirty="0" err="1">
                <a:latin typeface="Verdana" panose="020B0604030504040204" pitchFamily="34" charset="0"/>
              </a:rPr>
              <a:t>Blackness</a:t>
            </a:r>
            <a:endParaRPr lang="de-DE" dirty="0">
              <a:latin typeface="Verdana" panose="020B0604030504040204" pitchFamily="34" charset="0"/>
            </a:endParaRPr>
          </a:p>
          <a:p>
            <a:r>
              <a:rPr lang="de-DE" dirty="0">
                <a:latin typeface="Verdana" panose="020B0604030504040204" pitchFamily="34" charset="0"/>
              </a:rPr>
              <a:t>CMYK – Cyan; Magenta; Yellow; </a:t>
            </a:r>
            <a:r>
              <a:rPr lang="de-DE" dirty="0" err="1">
                <a:latin typeface="Verdana" panose="020B0604030504040204" pitchFamily="34" charset="0"/>
              </a:rPr>
              <a:t>blacK</a:t>
            </a:r>
            <a:endParaRPr lang="de-DE" dirty="0">
              <a:latin typeface="Verdana" panose="020B0604030504040204" pitchFamily="34" charset="0"/>
            </a:endParaRPr>
          </a:p>
          <a:p>
            <a:r>
              <a:rPr lang="de-DE" dirty="0" err="1">
                <a:latin typeface="Verdana" panose="020B0604030504040204" pitchFamily="34" charset="0"/>
              </a:rPr>
              <a:t>Ncol</a:t>
            </a:r>
            <a:r>
              <a:rPr lang="de-DE" dirty="0">
                <a:latin typeface="Verdana" panose="020B0604030504040204" pitchFamily="34" charset="0"/>
              </a:rPr>
              <a:t> – Natural Colors</a:t>
            </a:r>
            <a:endParaRPr 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29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Backgrounds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2470BC8-08A5-4A83-A9B0-B43D51274BAB}"/>
              </a:ext>
            </a:extLst>
          </p:cNvPr>
          <p:cNvSpPr/>
          <p:nvPr/>
        </p:nvSpPr>
        <p:spPr>
          <a:xfrm>
            <a:off x="1105989" y="1695236"/>
            <a:ext cx="435773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</a:rPr>
              <a:t>background-color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</a:rPr>
              <a:t>background-image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</a:rPr>
              <a:t>background-</a:t>
            </a:r>
            <a:r>
              <a:rPr lang="de-DE" dirty="0" err="1">
                <a:latin typeface="Verdana" panose="020B0604030504040204" pitchFamily="34" charset="0"/>
              </a:rPr>
              <a:t>repeat</a:t>
            </a:r>
            <a:endParaRPr lang="de-DE" dirty="0"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</a:rPr>
              <a:t>background-</a:t>
            </a:r>
            <a:r>
              <a:rPr lang="de-DE" dirty="0" err="1">
                <a:latin typeface="Verdana" panose="020B0604030504040204" pitchFamily="34" charset="0"/>
              </a:rPr>
              <a:t>attachment</a:t>
            </a:r>
            <a:endParaRPr lang="de-DE" dirty="0"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</a:rPr>
              <a:t>background-position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Verdana" panose="020B0604030504040204" pitchFamily="34" charset="0"/>
              </a:rPr>
              <a:t>background</a:t>
            </a:r>
            <a:r>
              <a:rPr lang="de-DE" dirty="0">
                <a:latin typeface="Verdana" panose="020B0604030504040204" pitchFamily="34" charset="0"/>
              </a:rPr>
              <a:t> (</a:t>
            </a:r>
            <a:r>
              <a:rPr lang="de-DE" dirty="0" err="1">
                <a:latin typeface="Verdana" panose="020B0604030504040204" pitchFamily="34" charset="0"/>
              </a:rPr>
              <a:t>shorthand</a:t>
            </a:r>
            <a:r>
              <a:rPr lang="de-DE" dirty="0">
                <a:latin typeface="Verdana" panose="020B0604030504040204" pitchFamily="34" charset="0"/>
              </a:rPr>
              <a:t> </a:t>
            </a:r>
            <a:r>
              <a:rPr lang="de-DE" dirty="0" err="1">
                <a:latin typeface="Verdana" panose="020B0604030504040204" pitchFamily="34" charset="0"/>
              </a:rPr>
              <a:t>property</a:t>
            </a:r>
            <a:r>
              <a:rPr lang="de-DE" dirty="0">
                <a:latin typeface="Verdana" panose="020B0604030504040204" pitchFamily="34" charset="0"/>
              </a:rPr>
              <a:t>)</a:t>
            </a:r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2C726DB-958B-4462-AFD9-B9A5FD03CE28}"/>
              </a:ext>
            </a:extLst>
          </p:cNvPr>
          <p:cNvSpPr/>
          <p:nvPr/>
        </p:nvSpPr>
        <p:spPr>
          <a:xfrm>
            <a:off x="69321" y="356474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opacity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0.3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D33FA11-AF39-4408-BC85-0A27B8ADB062}"/>
              </a:ext>
            </a:extLst>
          </p:cNvPr>
          <p:cNvSpPr/>
          <p:nvPr/>
        </p:nvSpPr>
        <p:spPr>
          <a:xfrm>
            <a:off x="538065" y="4765077"/>
            <a:ext cx="107294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rgba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0.3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/* Green background with 30% opacity 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37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Como e </a:t>
            </a:r>
            <a:r>
              <a:rPr lang="de-DE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onde</a:t>
            </a:r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de-DE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adicionar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419CE-C8C9-4F6C-802F-E92FB4C84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444589" cy="4058751"/>
          </a:xfrm>
        </p:spPr>
        <p:txBody>
          <a:bodyPr/>
          <a:lstStyle/>
          <a:p>
            <a:pPr algn="just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Interno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Incorporado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– O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style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aplicar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várias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regras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vez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próprio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documento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</a:p>
          <a:p>
            <a:pPr marL="36900" indent="0" algn="just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8F9B89-E04F-4F75-8739-FB0EA776D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072" y="1494557"/>
            <a:ext cx="5406780" cy="511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2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Como e </a:t>
            </a:r>
            <a:r>
              <a:rPr lang="de-DE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onde</a:t>
            </a:r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de-DE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adicionar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419CE-C8C9-4F6C-802F-E92FB4C84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051397" cy="4058751"/>
          </a:xfrm>
        </p:spPr>
        <p:txBody>
          <a:bodyPr/>
          <a:lstStyle/>
          <a:p>
            <a:pPr algn="just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Externo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um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documento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extens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ão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permite aplicar regras a um website inteiro de uma vez.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406B27-19D5-4B5E-9D0F-03769A8DF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230" y="2169084"/>
            <a:ext cx="6382608" cy="43780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797ED58-07F6-4BA3-B8D4-9C3E3C4C4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47" y="3990724"/>
            <a:ext cx="4477047" cy="2556380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5DC679C-E53A-4A34-81EB-199DEAD7DC75}"/>
              </a:ext>
            </a:extLst>
          </p:cNvPr>
          <p:cNvSpPr txBox="1">
            <a:spLocks/>
          </p:cNvSpPr>
          <p:nvPr/>
        </p:nvSpPr>
        <p:spPr>
          <a:xfrm>
            <a:off x="755985" y="3558201"/>
            <a:ext cx="4051397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mystyle.css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9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de-DE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Ordem</a:t>
            </a:r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de-DE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em</a:t>
            </a:r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de-DE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Cascata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419CE-C8C9-4F6C-802F-E92FB4C84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525349" cy="4058751"/>
          </a:xfrm>
        </p:spPr>
        <p:txBody>
          <a:bodyPr/>
          <a:lstStyle/>
          <a:p>
            <a:pPr marL="3690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Qual estilo será usado quando houver mais de um estilo especificado para um elemento HTML?</a:t>
            </a:r>
          </a:p>
          <a:p>
            <a:pPr marL="3690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Todos os estilos em uma página serão "cascateados" em uma nova folha de estilo "virtual" pelas seguintes regras, onde o número um tem a prioridade mais alta: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Estilo embutido (dentro de um elemento HTML)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Folhas de estilo externas e internas (na seção principal)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Padrão do navegador</a:t>
            </a:r>
          </a:p>
          <a:p>
            <a:pPr marL="450000" lvl="1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Portanto, um estilo embutido tem a prioridade mais alta e substituirá os estilos externos e internos e os padrões do navegador.</a:t>
            </a:r>
          </a:p>
        </p:txBody>
      </p:sp>
    </p:spTree>
    <p:extLst>
      <p:ext uri="{BB962C8B-B14F-4D97-AF65-F5344CB8AC3E}">
        <p14:creationId xmlns:p14="http://schemas.microsoft.com/office/powerpoint/2010/main" val="56853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de-DE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Sintaxe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6BCBC65-33F6-4901-B6A5-6D912C431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618" y="1848521"/>
            <a:ext cx="5624165" cy="132792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21FECEF-59F9-4B6B-AB36-E1CD5E49F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77" y="4333427"/>
            <a:ext cx="3978246" cy="167858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F526612-6F73-4D43-80D0-C7933BB3FADD}"/>
              </a:ext>
            </a:extLst>
          </p:cNvPr>
          <p:cNvSpPr txBox="1"/>
          <p:nvPr/>
        </p:nvSpPr>
        <p:spPr>
          <a:xfrm>
            <a:off x="3757577" y="3964095"/>
            <a:ext cx="113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</a:t>
            </a:r>
            <a:r>
              <a:rPr lang="de-DE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7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de-DE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6F563D7-F009-4C78-A09B-58056BCDF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525349" cy="4058751"/>
          </a:xfrm>
        </p:spPr>
        <p:txBody>
          <a:bodyPr/>
          <a:lstStyle/>
          <a:p>
            <a:pPr marL="36900" indent="0" algn="just">
              <a:buNone/>
            </a:pPr>
            <a:r>
              <a:rPr lang="pt-BR" dirty="0">
                <a:effectLst/>
              </a:rPr>
              <a:t>Os seletores CSS são usados ​​para "encontrar" (ou selecionar) os elementos HTML que você deseja estilizar.</a:t>
            </a:r>
          </a:p>
          <a:p>
            <a:pPr marL="36900" indent="0" algn="just">
              <a:buNone/>
            </a:pPr>
            <a:r>
              <a:rPr lang="pt-BR" dirty="0">
                <a:effectLst/>
              </a:rPr>
              <a:t>Podemos dividir os seletores CSS em cinco categorias:</a:t>
            </a:r>
          </a:p>
          <a:p>
            <a:pPr lvl="1"/>
            <a:r>
              <a:rPr lang="pt-BR" dirty="0">
                <a:effectLst/>
              </a:rPr>
              <a:t>Seletores simples (selecione os elementos com base no nome, id, classe)</a:t>
            </a:r>
          </a:p>
          <a:p>
            <a:pPr lvl="1"/>
            <a:r>
              <a:rPr lang="pt-BR" dirty="0">
                <a:effectLst/>
              </a:rPr>
              <a:t>Seletores combinadores (selecione os elementos com base em uma relação específica entre eles)</a:t>
            </a:r>
          </a:p>
          <a:p>
            <a:pPr lvl="1"/>
            <a:r>
              <a:rPr lang="pt-BR" dirty="0">
                <a:effectLst/>
              </a:rPr>
              <a:t>Seletores de </a:t>
            </a:r>
            <a:r>
              <a:rPr lang="pt-BR" dirty="0" err="1">
                <a:effectLst/>
              </a:rPr>
              <a:t>pseudoclasse</a:t>
            </a:r>
            <a:r>
              <a:rPr lang="pt-BR" dirty="0">
                <a:effectLst/>
              </a:rPr>
              <a:t> (selecione os elementos com base em um determinado estado)</a:t>
            </a:r>
          </a:p>
          <a:p>
            <a:pPr lvl="1"/>
            <a:r>
              <a:rPr lang="pt-BR" dirty="0">
                <a:effectLst/>
              </a:rPr>
              <a:t>Seletores de </a:t>
            </a:r>
            <a:r>
              <a:rPr lang="pt-BR" dirty="0" err="1">
                <a:effectLst/>
              </a:rPr>
              <a:t>pseudoelementos</a:t>
            </a:r>
            <a:r>
              <a:rPr lang="pt-BR" dirty="0">
                <a:effectLst/>
              </a:rPr>
              <a:t> (selecione e estilize uma parte de um elemento)</a:t>
            </a:r>
          </a:p>
          <a:p>
            <a:pPr lvl="1"/>
            <a:r>
              <a:rPr lang="pt-BR" dirty="0">
                <a:effectLst/>
              </a:rPr>
              <a:t>Seletores de atributos (selecione os elementos com base em um atributo ou valor de atributo)</a:t>
            </a:r>
          </a:p>
          <a:p>
            <a:pPr marL="36900" indent="0" algn="just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96CFF80-7223-42B7-9C94-EBC58A8E0100}"/>
              </a:ext>
            </a:extLst>
          </p:cNvPr>
          <p:cNvSpPr/>
          <p:nvPr/>
        </p:nvSpPr>
        <p:spPr>
          <a:xfrm>
            <a:off x="913795" y="5352132"/>
            <a:ext cx="10452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***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Sempre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 declare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seus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seletores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 do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mais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abrangente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ao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mais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especifico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 de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cima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 para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baixo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!!!. </a:t>
            </a:r>
          </a:p>
        </p:txBody>
      </p:sp>
    </p:spTree>
    <p:extLst>
      <p:ext uri="{BB962C8B-B14F-4D97-AF65-F5344CB8AC3E}">
        <p14:creationId xmlns:p14="http://schemas.microsoft.com/office/powerpoint/2010/main" val="231298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de-DE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</a:t>
            </a:r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Simples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CB7559F-79DE-4FC6-8B77-324D0971B2C3}"/>
              </a:ext>
            </a:extLst>
          </p:cNvPr>
          <p:cNvSpPr/>
          <p:nvPr/>
        </p:nvSpPr>
        <p:spPr>
          <a:xfrm>
            <a:off x="377952" y="19494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/*----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Seletor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universal        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/*----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Seletor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de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elementos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CSS*/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text-align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4F8B9F-143F-481F-827F-9902DAFBE682}"/>
              </a:ext>
            </a:extLst>
          </p:cNvPr>
          <p:cNvSpPr/>
          <p:nvPr/>
        </p:nvSpPr>
        <p:spPr>
          <a:xfrm>
            <a:off x="5626608" y="194944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/*----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Seletor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de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Classe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7BA7D"/>
                </a:solidFill>
                <a:latin typeface="Consolas" panose="020B0609020204030204" pitchFamily="49" charset="0"/>
              </a:rPr>
              <a:t>titulos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text-align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h1.destaque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aquamarine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/*----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Seletor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de ID           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D7BA7D"/>
                </a:solidFill>
                <a:latin typeface="Consolas" panose="020B0609020204030204" pitchFamily="49" charset="0"/>
              </a:rPr>
              <a:t>cabecalho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text-align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62BD14D-795E-4AC4-A79F-A13ED126478A}"/>
              </a:ext>
            </a:extLst>
          </p:cNvPr>
          <p:cNvCxnSpPr/>
          <p:nvPr/>
        </p:nvCxnSpPr>
        <p:spPr>
          <a:xfrm>
            <a:off x="5605272" y="1949440"/>
            <a:ext cx="0" cy="371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25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1294</TotalTime>
  <Words>5556</Words>
  <Application>Microsoft Office PowerPoint</Application>
  <PresentationFormat>Widescreen</PresentationFormat>
  <Paragraphs>354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4" baseType="lpstr">
      <vt:lpstr>Adobe Heiti Std R</vt:lpstr>
      <vt:lpstr>Arial</vt:lpstr>
      <vt:lpstr>Calisto MT</vt:lpstr>
      <vt:lpstr>Consolas</vt:lpstr>
      <vt:lpstr>Trebuchet MS</vt:lpstr>
      <vt:lpstr>Verdana</vt:lpstr>
      <vt:lpstr>Wingdings</vt:lpstr>
      <vt:lpstr>Wingdings 2</vt:lpstr>
      <vt:lpstr>Ardósia</vt:lpstr>
      <vt:lpstr>CSS – Bootstrap – Materialize</vt:lpstr>
      <vt:lpstr>CSS Cascading Style Sheets</vt:lpstr>
      <vt:lpstr>CSS – Como e onde adicionar</vt:lpstr>
      <vt:lpstr>CSS – Como e onde adicionar</vt:lpstr>
      <vt:lpstr>CSS – Como e onde adicionar</vt:lpstr>
      <vt:lpstr>CSS – Ordem em Cascata</vt:lpstr>
      <vt:lpstr>CSS – Sintaxe</vt:lpstr>
      <vt:lpstr>CSS – Seletores</vt:lpstr>
      <vt:lpstr>CSS – Seletores Simples</vt:lpstr>
      <vt:lpstr>CSS – Seletores combinadores</vt:lpstr>
      <vt:lpstr>CSS – Seletores combinadores</vt:lpstr>
      <vt:lpstr>CSS – Seletores combinadores</vt:lpstr>
      <vt:lpstr>CSS – Seletores combinadores</vt:lpstr>
      <vt:lpstr>CSS – Seletores combinadores</vt:lpstr>
      <vt:lpstr>CSS – Seletores combinadores</vt:lpstr>
      <vt:lpstr>CSS – Seletores de pseudo-classe</vt:lpstr>
      <vt:lpstr>CSS – Seletores de pseudo-classe</vt:lpstr>
      <vt:lpstr>CSS – Seletores de pseudo-classe</vt:lpstr>
      <vt:lpstr>CSS – Seletores de pseudo-classe</vt:lpstr>
      <vt:lpstr>CSS – Seletores de pseudo-classe</vt:lpstr>
      <vt:lpstr>CSS – Seletores de pseudo-classe</vt:lpstr>
      <vt:lpstr>CSS – Seletores de pseudo-classe</vt:lpstr>
      <vt:lpstr>CSS – Seletores de pseudo-elementos</vt:lpstr>
      <vt:lpstr>CSS – Seletores de pseudo-elementos</vt:lpstr>
      <vt:lpstr>CSS – Seletores de pseudo-elementos</vt:lpstr>
      <vt:lpstr>CSS – Seletores de pseudo-elementos</vt:lpstr>
      <vt:lpstr>CSS – Seletores de atributos</vt:lpstr>
      <vt:lpstr>CSS – Seletores de atributos</vt:lpstr>
      <vt:lpstr>CSS – Seletores de atributos</vt:lpstr>
      <vt:lpstr>CSS – Reset</vt:lpstr>
      <vt:lpstr>CSS – Cores</vt:lpstr>
      <vt:lpstr>CSS – Cores</vt:lpstr>
      <vt:lpstr>CSS – Cores</vt:lpstr>
      <vt:lpstr>CSS – Cores</vt:lpstr>
      <vt:lpstr>CSS – Backgrounds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– Bootstrap – Materialize</dc:title>
  <dc:creator>Acer</dc:creator>
  <cp:lastModifiedBy>Acer</cp:lastModifiedBy>
  <cp:revision>25</cp:revision>
  <dcterms:created xsi:type="dcterms:W3CDTF">2021-06-24T22:57:09Z</dcterms:created>
  <dcterms:modified xsi:type="dcterms:W3CDTF">2021-06-26T16:43:45Z</dcterms:modified>
</cp:coreProperties>
</file>