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046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4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7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3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5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24AD81-A35F-4997-8087-96B56863047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C33AB-A0C3-4CFC-86B0-DB4929327E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55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Talkie-walki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pngall.com/browsers-pn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freepngimg.com/png/18726-server-picture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commons.wikimedia.org/wiki/File:Octicons-package.sv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pngall.com/browsers-pn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freepngimg.com/png/18726-server-picture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commons.wikimedia.org/wiki/File:Octicons-package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pngall.com/browsers-pn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freepngimg.com/png/18726-server-picture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commons.wikimedia.org/wiki/File:Octicons-package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rowsers-pn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freepngimg.com/png/18726-server-picture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7F94-A918-4B67-B8CD-52A9CF89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521" y="2337025"/>
            <a:ext cx="8825658" cy="933350"/>
          </a:xfrm>
        </p:spPr>
        <p:txBody>
          <a:bodyPr/>
          <a:lstStyle/>
          <a:p>
            <a:r>
              <a:rPr lang="en-US" sz="4800" dirty="0"/>
              <a:t>Como a Internet </a:t>
            </a:r>
            <a:r>
              <a:rPr lang="en-US" sz="4800" dirty="0" err="1"/>
              <a:t>Funciona</a:t>
            </a:r>
            <a:endParaRPr lang="en-US" sz="4800" dirty="0"/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64775BF7-13A0-467A-8255-9318B8EE975D}"/>
              </a:ext>
            </a:extLst>
          </p:cNvPr>
          <p:cNvSpPr txBox="1"/>
          <p:nvPr/>
        </p:nvSpPr>
        <p:spPr>
          <a:xfrm>
            <a:off x="4300493" y="4187465"/>
            <a:ext cx="612642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Treinamento:  </a:t>
            </a:r>
            <a:r>
              <a:rPr lang="de-DE" dirty="0">
                <a:ea typeface="+mn-lt"/>
                <a:cs typeface="+mn-lt"/>
              </a:rPr>
              <a:t>Angular, Node e Java – Capgemini </a:t>
            </a:r>
          </a:p>
          <a:p>
            <a:pPr algn="r"/>
            <a:r>
              <a:rPr lang="de-DE" dirty="0"/>
              <a:t>Instrutor: Ivan J. Borchardt</a:t>
            </a:r>
          </a:p>
          <a:p>
            <a:pPr algn="r"/>
            <a:r>
              <a:rPr lang="de-DE" dirty="0"/>
              <a:t>©2021</a:t>
            </a:r>
          </a:p>
        </p:txBody>
      </p:sp>
      <p:pic>
        <p:nvPicPr>
          <p:cNvPr id="7" name="Grafik 13">
            <a:extLst>
              <a:ext uri="{FF2B5EF4-FFF2-40B4-BE49-F238E27FC236}">
                <a16:creationId xmlns:a16="http://schemas.microsoft.com/office/drawing/2014/main" id="{4BF2DA9C-9A6D-4F74-9A8E-2E5B6641F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8189" y="5504733"/>
            <a:ext cx="24574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2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A0C945D-BE1E-4EAF-9B03-9DDD9F83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C2C3A4-00E5-4930-82CD-7B17C7E5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257300"/>
            <a:ext cx="8825659" cy="2362200"/>
          </a:xfrm>
        </p:spPr>
        <p:txBody>
          <a:bodyPr>
            <a:normAutofit/>
          </a:bodyPr>
          <a:lstStyle/>
          <a:p>
            <a:r>
              <a:rPr lang="en-US" sz="3200" dirty="0"/>
              <a:t>Domain Name System</a:t>
            </a:r>
          </a:p>
        </p:txBody>
      </p:sp>
    </p:spTree>
    <p:extLst>
      <p:ext uri="{BB962C8B-B14F-4D97-AF65-F5344CB8AC3E}">
        <p14:creationId xmlns:p14="http://schemas.microsoft.com/office/powerpoint/2010/main" val="137646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CB985B-9129-44CB-83A1-656CF7C5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300325-68A4-4D41-959E-F23BD072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Sistema de </a:t>
            </a:r>
            <a:r>
              <a:rPr lang="en-US" dirty="0" err="1"/>
              <a:t>Resolu</a:t>
            </a:r>
            <a:r>
              <a:rPr lang="pt-BR" dirty="0" err="1"/>
              <a:t>ção</a:t>
            </a:r>
            <a:r>
              <a:rPr lang="pt-BR" dirty="0"/>
              <a:t> de Nomes</a:t>
            </a:r>
          </a:p>
          <a:p>
            <a:r>
              <a:rPr lang="de-DE" dirty="0"/>
              <a:t>Nos Primórdios da internet: </a:t>
            </a:r>
          </a:p>
          <a:p>
            <a:pPr marL="0" indent="0">
              <a:buNone/>
            </a:pPr>
            <a:r>
              <a:rPr lang="de-DE" dirty="0"/>
              <a:t> 		Hosts – (no Windows: </a:t>
            </a:r>
            <a:r>
              <a:rPr lang="nb-NO" dirty="0"/>
              <a:t>C:\Windows\System32\drivers\etc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960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CB985B-9129-44CB-83A1-656CF7C5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300325-68A4-4D41-959E-F23BD07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Uma simples analogia: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Você precisa do telefone da Julia que mora em Blumenau, SC, Brasil.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Julia.Blumenau.sc.brasil </a:t>
            </a:r>
          </a:p>
          <a:p>
            <a:pPr marL="0" indent="0">
              <a:buNone/>
            </a:pPr>
            <a:r>
              <a:rPr lang="de-DE" dirty="0"/>
              <a:t>        Você liga para                    </a:t>
            </a:r>
          </a:p>
          <a:p>
            <a:pPr marL="0" indent="0">
              <a:buNone/>
            </a:pPr>
            <a:r>
              <a:rPr lang="de-DE" dirty="0"/>
              <a:t>        102 </a:t>
            </a:r>
          </a:p>
          <a:p>
            <a:pPr marL="0" indent="0">
              <a:buNone/>
            </a:pPr>
            <a:r>
              <a:rPr lang="de-DE" dirty="0"/>
              <a:t>        Brasilina </a:t>
            </a:r>
          </a:p>
          <a:p>
            <a:pPr marL="0" indent="0">
              <a:buNone/>
            </a:pPr>
            <a:r>
              <a:rPr lang="de-DE" dirty="0"/>
              <a:t>	 Catarina </a:t>
            </a:r>
          </a:p>
          <a:p>
            <a:pPr marL="0" indent="0">
              <a:buNone/>
            </a:pPr>
            <a:r>
              <a:rPr lang="de-DE" dirty="0"/>
              <a:t>        Blumelina</a:t>
            </a: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CE379035-D16A-4840-8F84-CAE01BE79ED5}"/>
              </a:ext>
            </a:extLst>
          </p:cNvPr>
          <p:cNvCxnSpPr/>
          <p:nvPr/>
        </p:nvCxnSpPr>
        <p:spPr>
          <a:xfrm rot="10800000" flipV="1">
            <a:off x="2343706" y="4208015"/>
            <a:ext cx="1313895" cy="381740"/>
          </a:xfrm>
          <a:prstGeom prst="bentConnector3">
            <a:avLst>
              <a:gd name="adj1" fmla="val -38514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27FDA799-DC83-4970-B313-7296661BA528}"/>
              </a:ext>
            </a:extLst>
          </p:cNvPr>
          <p:cNvCxnSpPr>
            <a:cxnSpLocks/>
          </p:cNvCxnSpPr>
          <p:nvPr/>
        </p:nvCxnSpPr>
        <p:spPr>
          <a:xfrm>
            <a:off x="2343705" y="4718404"/>
            <a:ext cx="587408" cy="306204"/>
          </a:xfrm>
          <a:prstGeom prst="bentConnector3">
            <a:avLst>
              <a:gd name="adj1" fmla="val 31146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343A483D-5335-4DE4-A1DC-20921E92C741}"/>
              </a:ext>
            </a:extLst>
          </p:cNvPr>
          <p:cNvCxnSpPr>
            <a:cxnSpLocks/>
          </p:cNvCxnSpPr>
          <p:nvPr/>
        </p:nvCxnSpPr>
        <p:spPr>
          <a:xfrm>
            <a:off x="2998433" y="5132388"/>
            <a:ext cx="266330" cy="235489"/>
          </a:xfrm>
          <a:prstGeom prst="bentConnector3">
            <a:avLst>
              <a:gd name="adj1" fmla="val 433333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9E707FF3-FE48-41DB-B83D-CB7D4989FE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8433" y="5567547"/>
            <a:ext cx="459419" cy="306435"/>
          </a:xfrm>
          <a:prstGeom prst="bentConnector3">
            <a:avLst>
              <a:gd name="adj1" fmla="val -156763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24437BDB-B74E-4014-BBFA-7778504ECD95}"/>
              </a:ext>
            </a:extLst>
          </p:cNvPr>
          <p:cNvCxnSpPr>
            <a:cxnSpLocks/>
          </p:cNvCxnSpPr>
          <p:nvPr/>
        </p:nvCxnSpPr>
        <p:spPr>
          <a:xfrm flipV="1">
            <a:off x="1655686" y="3844031"/>
            <a:ext cx="3218155" cy="1999580"/>
          </a:xfrm>
          <a:prstGeom prst="bentConnector3">
            <a:avLst>
              <a:gd name="adj1" fmla="val -15931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6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CB985B-9129-44CB-83A1-656CF7C5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300325-68A4-4D41-959E-F23BD072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13 Servidores ROOT DNS no Mundo (10 EUA, 2 Europa, 1 Ásia)</a:t>
            </a:r>
          </a:p>
          <a:p>
            <a:r>
              <a:rPr lang="de-DE" dirty="0"/>
              <a:t>Root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Funda</a:t>
            </a:r>
            <a:r>
              <a:rPr lang="pt-BR" dirty="0" err="1"/>
              <a:t>ção</a:t>
            </a:r>
            <a:r>
              <a:rPr lang="pt-BR" dirty="0"/>
              <a:t> </a:t>
            </a:r>
            <a:r>
              <a:rPr lang="de-DE" dirty="0"/>
              <a:t>I</a:t>
            </a:r>
            <a:r>
              <a:rPr lang="en-US" dirty="0"/>
              <a:t>ANA</a:t>
            </a:r>
          </a:p>
          <a:p>
            <a:r>
              <a:rPr lang="de-DE" dirty="0"/>
              <a:t>.br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CGI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registro.br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78EEAF-F0AF-44A9-9851-D95FE4EA0B6C}"/>
              </a:ext>
            </a:extLst>
          </p:cNvPr>
          <p:cNvSpPr txBox="1"/>
          <p:nvPr/>
        </p:nvSpPr>
        <p:spPr>
          <a:xfrm>
            <a:off x="3838813" y="1721457"/>
            <a:ext cx="142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Root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80E6F9-9D3F-4C38-8B5D-28C9DECD53AA}"/>
              </a:ext>
            </a:extLst>
          </p:cNvPr>
          <p:cNvSpPr txBox="1"/>
          <p:nvPr/>
        </p:nvSpPr>
        <p:spPr>
          <a:xfrm>
            <a:off x="3582393" y="2797846"/>
            <a:ext cx="576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     org         br        de       pt 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980618C-732C-4D61-828D-8711E43441DE}"/>
              </a:ext>
            </a:extLst>
          </p:cNvPr>
          <p:cNvCxnSpPr>
            <a:cxnSpLocks/>
          </p:cNvCxnSpPr>
          <p:nvPr/>
        </p:nvCxnSpPr>
        <p:spPr>
          <a:xfrm flipH="1">
            <a:off x="4074850" y="2149195"/>
            <a:ext cx="1273622" cy="6486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4ECA8D1-610A-46D1-B5C2-1EC1978321A8}"/>
              </a:ext>
            </a:extLst>
          </p:cNvPr>
          <p:cNvCxnSpPr>
            <a:cxnSpLocks/>
          </p:cNvCxnSpPr>
          <p:nvPr/>
        </p:nvCxnSpPr>
        <p:spPr>
          <a:xfrm flipH="1">
            <a:off x="4785064" y="2221402"/>
            <a:ext cx="588438" cy="5764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B6835A4-524F-44C1-B7CA-B79F73E9AA01}"/>
              </a:ext>
            </a:extLst>
          </p:cNvPr>
          <p:cNvCxnSpPr>
            <a:cxnSpLocks/>
          </p:cNvCxnSpPr>
          <p:nvPr/>
        </p:nvCxnSpPr>
        <p:spPr>
          <a:xfrm>
            <a:off x="5498938" y="2233437"/>
            <a:ext cx="0" cy="5644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BA0E618-25A6-4CC4-B92A-74FE696BA7D6}"/>
              </a:ext>
            </a:extLst>
          </p:cNvPr>
          <p:cNvCxnSpPr>
            <a:cxnSpLocks/>
          </p:cNvCxnSpPr>
          <p:nvPr/>
        </p:nvCxnSpPr>
        <p:spPr>
          <a:xfrm>
            <a:off x="5624375" y="2221402"/>
            <a:ext cx="599122" cy="5764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4E8C508-FEDC-4298-A4A1-06C9BF59FF30}"/>
              </a:ext>
            </a:extLst>
          </p:cNvPr>
          <p:cNvCxnSpPr>
            <a:cxnSpLocks/>
          </p:cNvCxnSpPr>
          <p:nvPr/>
        </p:nvCxnSpPr>
        <p:spPr>
          <a:xfrm>
            <a:off x="5703190" y="2148217"/>
            <a:ext cx="1140340" cy="6496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D6BECBB-640E-415B-AC7A-1044C82AA7C0}"/>
              </a:ext>
            </a:extLst>
          </p:cNvPr>
          <p:cNvSpPr txBox="1"/>
          <p:nvPr/>
        </p:nvSpPr>
        <p:spPr>
          <a:xfrm>
            <a:off x="5358960" y="171336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.</a:t>
            </a:r>
            <a:endParaRPr lang="en-US" sz="3200" b="1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5CDEFC0-86A1-4F6B-82D9-00EB91F128CC}"/>
              </a:ext>
            </a:extLst>
          </p:cNvPr>
          <p:cNvSpPr txBox="1"/>
          <p:nvPr/>
        </p:nvSpPr>
        <p:spPr>
          <a:xfrm>
            <a:off x="2096274" y="2782457"/>
            <a:ext cx="142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TLD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3813BA2-C141-4DE9-A33F-3B7A2F5C5435}"/>
              </a:ext>
            </a:extLst>
          </p:cNvPr>
          <p:cNvCxnSpPr>
            <a:endCxn id="7" idx="1"/>
          </p:cNvCxnSpPr>
          <p:nvPr/>
        </p:nvCxnSpPr>
        <p:spPr>
          <a:xfrm>
            <a:off x="2725445" y="2974019"/>
            <a:ext cx="856948" cy="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5EB15E2-5E11-4F29-8369-03280018A091}"/>
              </a:ext>
            </a:extLst>
          </p:cNvPr>
          <p:cNvCxnSpPr>
            <a:cxnSpLocks/>
          </p:cNvCxnSpPr>
          <p:nvPr/>
        </p:nvCxnSpPr>
        <p:spPr>
          <a:xfrm>
            <a:off x="4550513" y="1921512"/>
            <a:ext cx="847039" cy="16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8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C8287C7-53BF-4518-908C-6E0169DEA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42" y="1561429"/>
            <a:ext cx="8947150" cy="37351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B80A70-794E-4D8C-BCE8-184AD91A8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22" y="4407124"/>
            <a:ext cx="5182323" cy="1943371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0B4FBC-31D9-475B-B194-97A83DECA466}"/>
              </a:ext>
            </a:extLst>
          </p:cNvPr>
          <p:cNvSpPr/>
          <p:nvPr/>
        </p:nvSpPr>
        <p:spPr>
          <a:xfrm>
            <a:off x="455242" y="5473734"/>
            <a:ext cx="4616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- Um site pode ter mais de 1 IP...</a:t>
            </a:r>
          </a:p>
          <a:p>
            <a:r>
              <a:rPr lang="de-DE" dirty="0"/>
              <a:t>- DNS também serve para permitir mais </a:t>
            </a:r>
          </a:p>
          <a:p>
            <a:r>
              <a:rPr lang="de-DE" dirty="0"/>
              <a:t>de um site no mesmo IP...</a:t>
            </a:r>
            <a:endParaRPr lang="en-US" dirty="0"/>
          </a:p>
          <a:p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9D2B090-A562-4326-9DCA-836323FDD806}"/>
              </a:ext>
            </a:extLst>
          </p:cNvPr>
          <p:cNvSpPr/>
          <p:nvPr/>
        </p:nvSpPr>
        <p:spPr>
          <a:xfrm>
            <a:off x="368344" y="1304883"/>
            <a:ext cx="39837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https://www.site24x7.com/pt/tools/localizar-ip.html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0D02FBC-EFF4-4C47-8015-FB228D4EA657}"/>
              </a:ext>
            </a:extLst>
          </p:cNvPr>
          <p:cNvSpPr/>
          <p:nvPr/>
        </p:nvSpPr>
        <p:spPr>
          <a:xfrm>
            <a:off x="11326924" y="4130125"/>
            <a:ext cx="534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cmd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682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0B4FBC-31D9-475B-B194-97A83DECA466}"/>
              </a:ext>
            </a:extLst>
          </p:cNvPr>
          <p:cNvSpPr/>
          <p:nvPr/>
        </p:nvSpPr>
        <p:spPr>
          <a:xfrm>
            <a:off x="1085556" y="2228671"/>
            <a:ext cx="469712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Seguran</a:t>
            </a:r>
            <a:r>
              <a:rPr lang="pt-BR" dirty="0" err="1"/>
              <a:t>ça</a:t>
            </a:r>
            <a:r>
              <a:rPr lang="pt-BR" dirty="0"/>
              <a:t> </a:t>
            </a:r>
            <a:r>
              <a:rPr lang="de-DE" dirty="0"/>
              <a:t>&amp; Pontos de Vulnerábilidade</a:t>
            </a:r>
          </a:p>
          <a:p>
            <a:r>
              <a:rPr lang="de-DE" dirty="0"/>
              <a:t>    - Arquivo hosts</a:t>
            </a:r>
          </a:p>
          <a:p>
            <a:r>
              <a:rPr lang="de-DE" dirty="0"/>
              <a:t>    - Modem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3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0B4FBC-31D9-475B-B194-97A83DECA466}"/>
              </a:ext>
            </a:extLst>
          </p:cNvPr>
          <p:cNvSpPr/>
          <p:nvPr/>
        </p:nvSpPr>
        <p:spPr>
          <a:xfrm>
            <a:off x="1449540" y="1491825"/>
            <a:ext cx="622157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Tipos de DNS</a:t>
            </a:r>
          </a:p>
          <a:p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800" dirty="0"/>
              <a:t>D</a:t>
            </a:r>
            <a:r>
              <a:rPr lang="en-US" sz="2800" dirty="0"/>
              <a:t>NS Resolver/cache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/>
              <a:t>C</a:t>
            </a:r>
            <a:r>
              <a:rPr lang="en-US" sz="2800" dirty="0"/>
              <a:t>ache </a:t>
            </a:r>
            <a:r>
              <a:rPr lang="en-US" sz="2800" dirty="0" err="1"/>
              <a:t>tem</a:t>
            </a:r>
            <a:r>
              <a:rPr lang="en-US" sz="2800" dirty="0"/>
              <a:t> </a:t>
            </a:r>
            <a:r>
              <a:rPr lang="en-US" sz="2800" dirty="0" err="1"/>
              <a:t>válidade</a:t>
            </a:r>
            <a:endParaRPr lang="en-US" sz="2800" dirty="0"/>
          </a:p>
          <a:p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800" dirty="0"/>
              <a:t>D</a:t>
            </a:r>
            <a:r>
              <a:rPr lang="en-US" sz="2800" dirty="0"/>
              <a:t>NS </a:t>
            </a:r>
            <a:r>
              <a:rPr lang="en-US" sz="2800" dirty="0" err="1"/>
              <a:t>Autoritativo</a:t>
            </a:r>
            <a:r>
              <a:rPr lang="en-US" sz="2800" dirty="0"/>
              <a:t> (a </a:t>
            </a:r>
            <a:r>
              <a:rPr lang="en-US" sz="2800" dirty="0" err="1"/>
              <a:t>Blumelina</a:t>
            </a:r>
            <a:r>
              <a:rPr lang="en-US" sz="2800" dirty="0"/>
              <a:t>…)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81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0B4FBC-31D9-475B-B194-97A83DECA466}"/>
              </a:ext>
            </a:extLst>
          </p:cNvPr>
          <p:cNvSpPr/>
          <p:nvPr/>
        </p:nvSpPr>
        <p:spPr>
          <a:xfrm>
            <a:off x="1449539" y="1491825"/>
            <a:ext cx="60609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Tipos de </a:t>
            </a:r>
            <a:r>
              <a:rPr lang="pt-BR" sz="2800" dirty="0"/>
              <a:t>DNS</a:t>
            </a:r>
            <a:endParaRPr lang="de-DE" sz="2800" dirty="0"/>
          </a:p>
          <a:p>
            <a:endParaRPr lang="de-DE" sz="2800" dirty="0"/>
          </a:p>
          <a:p>
            <a:r>
              <a:rPr lang="pt-BR" sz="2800" dirty="0"/>
              <a:t>              A     SOA    MX    NS...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52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A0C945D-BE1E-4EAF-9B03-9DDD9F83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C2C3A4-00E5-4930-82CD-7B17C7E5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257300"/>
            <a:ext cx="8825659" cy="2362200"/>
          </a:xfrm>
        </p:spPr>
        <p:txBody>
          <a:bodyPr>
            <a:normAutofit/>
          </a:bodyPr>
          <a:lstStyle/>
          <a:p>
            <a:r>
              <a:rPr lang="en-US" sz="3600" dirty="0"/>
              <a:t>Hypertext Transfer Protocol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6103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de-DE" dirty="0"/>
              <a:t>H</a:t>
            </a:r>
            <a:r>
              <a:rPr lang="en-US" dirty="0"/>
              <a:t>TTP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0B4FBC-31D9-475B-B194-97A83DECA466}"/>
              </a:ext>
            </a:extLst>
          </p:cNvPr>
          <p:cNvSpPr/>
          <p:nvPr/>
        </p:nvSpPr>
        <p:spPr>
          <a:xfrm>
            <a:off x="1449539" y="1491825"/>
            <a:ext cx="95895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Protocolo</a:t>
            </a:r>
            <a:r>
              <a:rPr lang="de-DE" sz="2800" dirty="0"/>
              <a:t> da </a:t>
            </a:r>
            <a:r>
              <a:rPr lang="de-DE" sz="2800" dirty="0" err="1"/>
              <a:t>camada</a:t>
            </a:r>
            <a:r>
              <a:rPr lang="de-DE" sz="2800" dirty="0"/>
              <a:t> de </a:t>
            </a:r>
            <a:r>
              <a:rPr lang="de-DE" sz="2800" dirty="0" err="1"/>
              <a:t>aplicacão</a:t>
            </a:r>
            <a:r>
              <a:rPr lang="de-DE" sz="2800" dirty="0"/>
              <a:t> </a:t>
            </a:r>
            <a:r>
              <a:rPr lang="de-DE" sz="2000" dirty="0"/>
              <a:t>(</a:t>
            </a:r>
            <a:r>
              <a:rPr lang="de-DE" sz="2000" dirty="0" err="1"/>
              <a:t>implementado</a:t>
            </a:r>
            <a:r>
              <a:rPr lang="de-DE" sz="2000" dirty="0"/>
              <a:t> nos </a:t>
            </a:r>
            <a:r>
              <a:rPr lang="de-DE" sz="2000" dirty="0" err="1"/>
              <a:t>softwares</a:t>
            </a:r>
            <a:r>
              <a:rPr lang="de-DE" sz="2000" dirty="0"/>
              <a:t> </a:t>
            </a:r>
            <a:r>
              <a:rPr lang="de-DE" sz="2000" dirty="0" err="1"/>
              <a:t>responsáveis</a:t>
            </a:r>
            <a:r>
              <a:rPr lang="de-DE" sz="2000" dirty="0"/>
              <a:t> </a:t>
            </a:r>
            <a:r>
              <a:rPr lang="de-DE" sz="2000" dirty="0" err="1"/>
              <a:t>pela</a:t>
            </a:r>
            <a:r>
              <a:rPr lang="de-DE" sz="2000" dirty="0"/>
              <a:t> </a:t>
            </a:r>
            <a:r>
              <a:rPr lang="de-DE" sz="2000" dirty="0" err="1"/>
              <a:t>comunica</a:t>
            </a:r>
            <a:r>
              <a:rPr lang="pt-BR" sz="2000" dirty="0" err="1"/>
              <a:t>ção</a:t>
            </a:r>
            <a:r>
              <a:rPr lang="pt-BR" sz="2000" dirty="0"/>
              <a:t> (Browsers e Servidores</a:t>
            </a:r>
            <a:r>
              <a:rPr lang="de-DE" sz="2000" dirty="0"/>
              <a:t>)).</a:t>
            </a:r>
          </a:p>
          <a:p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Trabalha</a:t>
            </a:r>
            <a:r>
              <a:rPr lang="de-DE" sz="2800" dirty="0"/>
              <a:t> </a:t>
            </a:r>
            <a:r>
              <a:rPr lang="de-DE" sz="2800" dirty="0" err="1"/>
              <a:t>junto</a:t>
            </a:r>
            <a:r>
              <a:rPr lang="de-DE" sz="2800" dirty="0"/>
              <a:t> </a:t>
            </a:r>
            <a:r>
              <a:rPr lang="de-DE" sz="2800" dirty="0" err="1"/>
              <a:t>com</a:t>
            </a:r>
            <a:r>
              <a:rPr lang="de-DE" sz="2800" dirty="0"/>
              <a:t> o TCP e o IP</a:t>
            </a:r>
          </a:p>
          <a:p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Modelo</a:t>
            </a:r>
            <a:r>
              <a:rPr lang="de-DE" sz="2800" dirty="0"/>
              <a:t> Request-Response</a:t>
            </a:r>
          </a:p>
          <a:p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Conex</a:t>
            </a:r>
            <a:r>
              <a:rPr lang="pt-BR" sz="2800" dirty="0" err="1"/>
              <a:t>ão</a:t>
            </a:r>
            <a:r>
              <a:rPr lang="pt-BR" sz="2800" dirty="0"/>
              <a:t> não persistente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490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7F94-A918-4B67-B8CD-52A9CF89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020" y="229753"/>
            <a:ext cx="8825658" cy="933350"/>
          </a:xfrm>
        </p:spPr>
        <p:txBody>
          <a:bodyPr/>
          <a:lstStyle/>
          <a:p>
            <a:r>
              <a:rPr lang="en-US" sz="4400" dirty="0" err="1"/>
              <a:t>Protocolo</a:t>
            </a:r>
            <a:r>
              <a:rPr lang="en-US" sz="4400" dirty="0"/>
              <a:t> TCP</a:t>
            </a:r>
            <a:r>
              <a:rPr lang="pt-BR" sz="4400" dirty="0"/>
              <a:t>/IP</a:t>
            </a:r>
            <a:endParaRPr lang="en-US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970126E-C2E1-49F2-8CE0-6BD9534943FE}"/>
              </a:ext>
            </a:extLst>
          </p:cNvPr>
          <p:cNvSpPr txBox="1">
            <a:spLocks/>
          </p:cNvSpPr>
          <p:nvPr/>
        </p:nvSpPr>
        <p:spPr>
          <a:xfrm>
            <a:off x="1186020" y="754350"/>
            <a:ext cx="8825658" cy="933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/>
              <a:t>O que é um protocolo?</a:t>
            </a:r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0D4284-1389-47AE-A5B2-C86FCEC08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583" y="2092784"/>
            <a:ext cx="2597134" cy="418596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2091E86-EE4E-45CA-8015-5A6F58A88D21}"/>
              </a:ext>
            </a:extLst>
          </p:cNvPr>
          <p:cNvSpPr txBox="1">
            <a:spLocks/>
          </p:cNvSpPr>
          <p:nvPr/>
        </p:nvSpPr>
        <p:spPr>
          <a:xfrm>
            <a:off x="3366342" y="1578019"/>
            <a:ext cx="8825658" cy="4884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/>
              <a:t>COPON</a:t>
            </a:r>
            <a:r>
              <a:rPr lang="de-DE" sz="1600" dirty="0"/>
              <a:t>:</a:t>
            </a:r>
            <a:r>
              <a:rPr lang="pt-BR" sz="1600" dirty="0"/>
              <a:t> Atento a rede, </a:t>
            </a:r>
            <a:r>
              <a:rPr lang="pt-BR" sz="1600" dirty="0" err="1"/>
              <a:t>alguam</a:t>
            </a:r>
            <a:r>
              <a:rPr lang="pt-BR" sz="1600" dirty="0"/>
              <a:t> viatura em 300?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cambio</a:t>
            </a:r>
          </a:p>
          <a:p>
            <a:r>
              <a:rPr lang="pt-BR" sz="1600" i="1" dirty="0">
                <a:solidFill>
                  <a:srgbClr val="FF0000"/>
                </a:solidFill>
              </a:rPr>
              <a:t>                </a:t>
            </a:r>
            <a:r>
              <a:rPr lang="pt-BR" sz="1600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300 = pronto para o trabalho </a:t>
            </a:r>
          </a:p>
          <a:p>
            <a:r>
              <a:rPr lang="pt-BR" sz="1600" dirty="0"/>
              <a:t>Viatura: Positivo VTR 65 em 300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cambio </a:t>
            </a:r>
          </a:p>
          <a:p>
            <a:r>
              <a:rPr lang="pt-BR" sz="1600" dirty="0"/>
              <a:t>           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VTR = viatura</a:t>
            </a:r>
          </a:p>
          <a:p>
            <a:r>
              <a:rPr lang="pt-BR" sz="1600" dirty="0"/>
              <a:t> COPON</a:t>
            </a:r>
            <a:r>
              <a:rPr lang="de-DE" sz="1600" dirty="0"/>
              <a:t>: Qual QRA? </a:t>
            </a:r>
            <a:r>
              <a:rPr lang="de-DE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cambio  </a:t>
            </a:r>
          </a:p>
          <a:p>
            <a:r>
              <a:rPr lang="de-DE" sz="1600" dirty="0"/>
              <a:t>                 </a:t>
            </a:r>
            <a:r>
              <a:rPr lang="de-DE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QRA = nome</a:t>
            </a:r>
          </a:p>
          <a:p>
            <a:r>
              <a:rPr lang="de-DE" sz="1600" dirty="0"/>
              <a:t>Viatura: QRA Capit</a:t>
            </a:r>
            <a:r>
              <a:rPr lang="pt-BR" sz="1600" dirty="0" err="1"/>
              <a:t>ão</a:t>
            </a:r>
            <a:r>
              <a:rPr lang="pt-BR" sz="1600" dirty="0"/>
              <a:t> esperança e Soldado Wagner </a:t>
            </a:r>
          </a:p>
          <a:p>
            <a:r>
              <a:rPr lang="pt-BR" sz="1600" dirty="0"/>
              <a:t>Viatura: Qual QTC?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cambio </a:t>
            </a:r>
          </a:p>
          <a:p>
            <a:r>
              <a:rPr lang="pt-BR" sz="1600" dirty="0"/>
              <a:t>           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QTC – mensagem</a:t>
            </a:r>
          </a:p>
          <a:p>
            <a:r>
              <a:rPr lang="pt-BR" sz="1600" dirty="0"/>
              <a:t>COPON: Possibilidade de atendimento de uma ocorrência de perturbação </a:t>
            </a:r>
          </a:p>
          <a:p>
            <a:r>
              <a:rPr lang="pt-BR" sz="1600" dirty="0"/>
              <a:t>                do sossego?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cambio </a:t>
            </a:r>
          </a:p>
          <a:p>
            <a:r>
              <a:rPr lang="pt-BR" sz="1600" dirty="0"/>
              <a:t>Viatura: Positivo, qual QTH? </a:t>
            </a:r>
            <a:r>
              <a:rPr lang="de-DE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cambio</a:t>
            </a:r>
          </a:p>
          <a:p>
            <a:r>
              <a:rPr lang="pt-BR" sz="1600" dirty="0"/>
              <a:t>           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QTH = endereço</a:t>
            </a:r>
          </a:p>
          <a:p>
            <a:r>
              <a:rPr lang="pt-BR" sz="1600" dirty="0"/>
              <a:t>COPON: rua XPTO, primo sexto </a:t>
            </a:r>
            <a:r>
              <a:rPr lang="pt-BR" sz="1600" dirty="0" err="1"/>
              <a:t>sexto</a:t>
            </a:r>
            <a:r>
              <a:rPr lang="pt-BR" sz="1600" dirty="0"/>
              <a:t> (166)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cambio </a:t>
            </a:r>
          </a:p>
          <a:p>
            <a:r>
              <a:rPr lang="pt-BR" sz="1600" dirty="0"/>
              <a:t>Viatura: QSL   </a:t>
            </a:r>
          </a:p>
          <a:p>
            <a:r>
              <a:rPr lang="pt-BR" sz="1600" dirty="0"/>
              <a:t>           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QSL = entendido</a:t>
            </a:r>
          </a:p>
          <a:p>
            <a:endParaRPr lang="en-US" sz="9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6B07642-E9F1-472D-8E8A-1095DE66A7EA}"/>
              </a:ext>
            </a:extLst>
          </p:cNvPr>
          <p:cNvSpPr/>
          <p:nvPr/>
        </p:nvSpPr>
        <p:spPr>
          <a:xfrm>
            <a:off x="5205139" y="6392718"/>
            <a:ext cx="6506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Fonte</a:t>
            </a:r>
            <a:r>
              <a:rPr lang="de-DE" dirty="0"/>
              <a:t>: </a:t>
            </a:r>
            <a:r>
              <a:rPr lang="en-US" dirty="0"/>
              <a:t>https://www.youtube.com/watch?v=e6NSx24Z--s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6AB3E36-FA3A-4862-BC58-4E314C89DD1F}"/>
              </a:ext>
            </a:extLst>
          </p:cNvPr>
          <p:cNvSpPr/>
          <p:nvPr/>
        </p:nvSpPr>
        <p:spPr>
          <a:xfrm>
            <a:off x="3366342" y="1802106"/>
            <a:ext cx="478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u="sng" dirty="0"/>
              <a:t>Exemplo: comunica</a:t>
            </a:r>
            <a:r>
              <a:rPr lang="pt-BR" u="sng" dirty="0" err="1"/>
              <a:t>ção</a:t>
            </a:r>
            <a:r>
              <a:rPr lang="pt-BR" u="sng" dirty="0"/>
              <a:t> da PM via Rádio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0806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de-DE" dirty="0"/>
              <a:t>H</a:t>
            </a:r>
            <a:r>
              <a:rPr lang="en-US" dirty="0"/>
              <a:t>TTP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0B4FBC-31D9-475B-B194-97A83DECA466}"/>
              </a:ext>
            </a:extLst>
          </p:cNvPr>
          <p:cNvSpPr/>
          <p:nvPr/>
        </p:nvSpPr>
        <p:spPr>
          <a:xfrm>
            <a:off x="1449539" y="1491825"/>
            <a:ext cx="958952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/>
              <a:t>Request</a:t>
            </a:r>
          </a:p>
          <a:p>
            <a:endParaRPr lang="de-DE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 err="1"/>
              <a:t>Linha</a:t>
            </a:r>
            <a:r>
              <a:rPr lang="de-DE" sz="2400" b="1" dirty="0"/>
              <a:t> de </a:t>
            </a:r>
            <a:r>
              <a:rPr lang="de-DE" sz="2400" b="1" dirty="0" err="1"/>
              <a:t>pedido</a:t>
            </a:r>
            <a:endParaRPr lang="de-DE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Identificador</a:t>
            </a:r>
            <a:r>
              <a:rPr lang="de-DE" sz="2400" dirty="0"/>
              <a:t> do </a:t>
            </a:r>
            <a:r>
              <a:rPr lang="de-DE" sz="2400" dirty="0" err="1"/>
              <a:t>método</a:t>
            </a:r>
            <a:r>
              <a:rPr lang="de-DE" sz="2400" dirty="0"/>
              <a:t> (GET, POST, PUT, DELETE)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URI do </a:t>
            </a:r>
            <a:r>
              <a:rPr lang="de-DE" sz="2400" dirty="0" err="1"/>
              <a:t>Recurso</a:t>
            </a:r>
            <a:r>
              <a:rPr lang="de-DE" sz="2400" dirty="0"/>
              <a:t> (</a:t>
            </a:r>
            <a:r>
              <a:rPr lang="de-DE" sz="2400" dirty="0" err="1"/>
              <a:t>endereço</a:t>
            </a:r>
            <a:r>
              <a:rPr lang="de-DE" sz="2400" dirty="0"/>
              <a:t>, Ex: /</a:t>
            </a:r>
            <a:r>
              <a:rPr lang="de-DE" sz="2400" dirty="0" err="1"/>
              <a:t>index.php</a:t>
            </a:r>
            <a:r>
              <a:rPr lang="de-DE" sz="2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Vers</a:t>
            </a:r>
            <a:r>
              <a:rPr lang="pt-BR" sz="2400" dirty="0" err="1"/>
              <a:t>ão</a:t>
            </a:r>
            <a:r>
              <a:rPr lang="pt-BR" sz="2400" dirty="0"/>
              <a:t> do protocolo (</a:t>
            </a:r>
            <a:r>
              <a:rPr lang="de-DE" sz="2400" dirty="0"/>
              <a:t>HTTP 0.9; 1.0; 1.1; 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 err="1"/>
              <a:t>Cabeçalho</a:t>
            </a:r>
            <a:r>
              <a:rPr lang="de-DE" sz="2400" b="1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Cabe</a:t>
            </a:r>
            <a:r>
              <a:rPr lang="pt-BR" sz="2400" dirty="0" err="1"/>
              <a:t>çalho</a:t>
            </a:r>
            <a:r>
              <a:rPr lang="pt-BR" sz="2400" dirty="0"/>
              <a:t> geral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Cabeçalho de requisição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Cabeçalho de Entidade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de-DE" sz="2400" dirty="0"/>
              <a:t>Campos: Date, </a:t>
            </a:r>
            <a:r>
              <a:rPr lang="de-DE" sz="2400" dirty="0" err="1"/>
              <a:t>Cahe</a:t>
            </a:r>
            <a:r>
              <a:rPr lang="de-DE" sz="2400" dirty="0"/>
              <a:t>-Control, Transfer-Encoding, Cookie, </a:t>
            </a:r>
            <a:r>
              <a:rPr lang="de-DE" sz="2400" dirty="0" err="1"/>
              <a:t>Accept</a:t>
            </a:r>
            <a:r>
              <a:rPr lang="de-DE" sz="2400" dirty="0"/>
              <a:t>, User-Agent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 err="1"/>
              <a:t>Corpo</a:t>
            </a:r>
            <a:r>
              <a:rPr lang="de-DE" sz="2400" b="1" dirty="0"/>
              <a:t>/</a:t>
            </a:r>
            <a:r>
              <a:rPr lang="de-DE" sz="2400" b="1" dirty="0" err="1"/>
              <a:t>Mensagem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26754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de-DE" dirty="0"/>
              <a:t>H</a:t>
            </a:r>
            <a:r>
              <a:rPr lang="en-US" dirty="0"/>
              <a:t>TTP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9EB28-C9DE-4892-82A0-B36E5F4FD6D7}"/>
              </a:ext>
            </a:extLst>
          </p:cNvPr>
          <p:cNvSpPr/>
          <p:nvPr/>
        </p:nvSpPr>
        <p:spPr>
          <a:xfrm>
            <a:off x="1091731" y="1289631"/>
            <a:ext cx="958952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err="1"/>
              <a:t>Exemplo</a:t>
            </a:r>
            <a:r>
              <a:rPr lang="de-DE" sz="3200" b="1" dirty="0"/>
              <a:t> Request</a:t>
            </a:r>
          </a:p>
          <a:p>
            <a:endParaRPr lang="de-DE" sz="3200" b="1" dirty="0"/>
          </a:p>
          <a:p>
            <a:r>
              <a:rPr lang="de-DE" dirty="0">
                <a:latin typeface="Lucida Console" panose="020B0609040504020204" pitchFamily="49" charset="0"/>
              </a:rPr>
              <a:t>POST / HTTP/1.1</a:t>
            </a:r>
          </a:p>
          <a:p>
            <a:endParaRPr lang="de-DE" dirty="0"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Host: </a:t>
            </a:r>
            <a:r>
              <a:rPr lang="de-DE" dirty="0">
                <a:latin typeface="Lucida Console" panose="020B0609040504020204" pitchFamily="49" charset="0"/>
              </a:rPr>
              <a:t>www.proway.com.br/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User-Agent: </a:t>
            </a:r>
            <a:r>
              <a:rPr lang="de-DE" dirty="0">
                <a:latin typeface="Lucida Console" panose="020B0609040504020204" pitchFamily="49" charset="0"/>
              </a:rPr>
              <a:t>Mozilla/5.0 (Windows NT 10.0; Win64; x64) </a:t>
            </a:r>
            <a:r>
              <a:rPr lang="de-DE" dirty="0" err="1">
                <a:latin typeface="Lucida Console" panose="020B0609040504020204" pitchFamily="49" charset="0"/>
              </a:rPr>
              <a:t>AppleWebKit</a:t>
            </a:r>
            <a:r>
              <a:rPr lang="de-DE" dirty="0">
                <a:latin typeface="Lucida Console" panose="020B0609040504020204" pitchFamily="49" charset="0"/>
              </a:rPr>
              <a:t>/537.36 (KHTML, like Gecko) Chrome/90.0.4430.212 Safari/537.36</a:t>
            </a:r>
          </a:p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Accept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: </a:t>
            </a:r>
            <a:r>
              <a:rPr lang="de-DE" dirty="0" err="1">
                <a:latin typeface="Lucida Console" panose="020B0609040504020204" pitchFamily="49" charset="0"/>
              </a:rPr>
              <a:t>text</a:t>
            </a:r>
            <a:r>
              <a:rPr lang="de-DE" dirty="0">
                <a:latin typeface="Lucida Console" panose="020B0609040504020204" pitchFamily="49" charset="0"/>
              </a:rPr>
              <a:t>/</a:t>
            </a:r>
            <a:r>
              <a:rPr lang="de-DE" dirty="0" err="1">
                <a:latin typeface="Lucida Console" panose="020B0609040504020204" pitchFamily="49" charset="0"/>
              </a:rPr>
              <a:t>html,application</a:t>
            </a:r>
            <a:r>
              <a:rPr lang="de-DE" dirty="0">
                <a:latin typeface="Lucida Console" panose="020B0609040504020204" pitchFamily="49" charset="0"/>
              </a:rPr>
              <a:t>/</a:t>
            </a:r>
            <a:r>
              <a:rPr lang="de-DE" dirty="0" err="1">
                <a:latin typeface="Lucida Console" panose="020B0609040504020204" pitchFamily="49" charset="0"/>
              </a:rPr>
              <a:t>xml;q</a:t>
            </a:r>
            <a:r>
              <a:rPr lang="de-DE" dirty="0">
                <a:latin typeface="Lucida Console" panose="020B0609040504020204" pitchFamily="49" charset="0"/>
              </a:rPr>
              <a:t>=0.9,*/*;q=0.8</a:t>
            </a:r>
          </a:p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Accept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-Language: </a:t>
            </a:r>
            <a:r>
              <a:rPr lang="de-DE" dirty="0" err="1">
                <a:latin typeface="Lucida Console" panose="020B0609040504020204" pitchFamily="49" charset="0"/>
              </a:rPr>
              <a:t>pt-br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Accept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-Encoding: </a:t>
            </a:r>
            <a:r>
              <a:rPr lang="de-DE" dirty="0" err="1">
                <a:latin typeface="Lucida Console" panose="020B0609040504020204" pitchFamily="49" charset="0"/>
              </a:rPr>
              <a:t>gzip</a:t>
            </a:r>
            <a:r>
              <a:rPr lang="de-DE" dirty="0">
                <a:latin typeface="Lucida Console" panose="020B0609040504020204" pitchFamily="49" charset="0"/>
              </a:rPr>
              <a:t>, </a:t>
            </a:r>
            <a:r>
              <a:rPr lang="de-DE" dirty="0" err="1">
                <a:latin typeface="Lucida Console" panose="020B0609040504020204" pitchFamily="49" charset="0"/>
              </a:rPr>
              <a:t>deflate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Accept-Charset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: </a:t>
            </a:r>
            <a:r>
              <a:rPr lang="de-DE" dirty="0">
                <a:latin typeface="Lucida Console" panose="020B0609040504020204" pitchFamily="49" charset="0"/>
              </a:rPr>
              <a:t>utf-8; q=0.7,*;q=0.7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Keep-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Alive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: </a:t>
            </a:r>
            <a:r>
              <a:rPr lang="de-DE" dirty="0">
                <a:latin typeface="Lucida Console" panose="020B0609040504020204" pitchFamily="49" charset="0"/>
              </a:rPr>
              <a:t>300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Connection: </a:t>
            </a:r>
            <a:r>
              <a:rPr lang="de-DE" dirty="0" err="1">
                <a:latin typeface="Lucida Console" panose="020B0609040504020204" pitchFamily="49" charset="0"/>
              </a:rPr>
              <a:t>kepp-alive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Pragma: </a:t>
            </a:r>
            <a:r>
              <a:rPr lang="de-DE" dirty="0" err="1">
                <a:latin typeface="Lucida Console" panose="020B0609040504020204" pitchFamily="49" charset="0"/>
              </a:rPr>
              <a:t>no</a:t>
            </a:r>
            <a:r>
              <a:rPr lang="de-DE" dirty="0">
                <a:latin typeface="Lucida Console" panose="020B0609040504020204" pitchFamily="49" charset="0"/>
              </a:rPr>
              <a:t>-cache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26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de-DE" dirty="0"/>
              <a:t>H</a:t>
            </a:r>
            <a:r>
              <a:rPr lang="en-US" dirty="0"/>
              <a:t>TTP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9EB28-C9DE-4892-82A0-B36E5F4FD6D7}"/>
              </a:ext>
            </a:extLst>
          </p:cNvPr>
          <p:cNvSpPr/>
          <p:nvPr/>
        </p:nvSpPr>
        <p:spPr>
          <a:xfrm>
            <a:off x="1489296" y="1726954"/>
            <a:ext cx="95895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/>
              <a:t>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 err="1"/>
              <a:t>Linha</a:t>
            </a:r>
            <a:r>
              <a:rPr lang="de-DE" sz="2400" b="1" dirty="0"/>
              <a:t> de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Versão</a:t>
            </a:r>
            <a:r>
              <a:rPr lang="de-DE" sz="2400" dirty="0"/>
              <a:t> do </a:t>
            </a:r>
            <a:r>
              <a:rPr lang="de-DE" sz="2400" dirty="0" err="1"/>
              <a:t>Protocolo</a:t>
            </a:r>
            <a:r>
              <a:rPr lang="de-DE" sz="24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Código</a:t>
            </a:r>
            <a:r>
              <a:rPr lang="de-DE" sz="2400" dirty="0"/>
              <a:t> </a:t>
            </a:r>
            <a:r>
              <a:rPr lang="de-DE" sz="2400" dirty="0" err="1"/>
              <a:t>numérico</a:t>
            </a:r>
            <a:r>
              <a:rPr lang="de-DE" sz="2400" dirty="0"/>
              <a:t> do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Texto</a:t>
            </a:r>
            <a:r>
              <a:rPr lang="de-DE" sz="2400" dirty="0"/>
              <a:t> </a:t>
            </a:r>
            <a:r>
              <a:rPr lang="de-DE" sz="2400" dirty="0" err="1"/>
              <a:t>associado</a:t>
            </a:r>
            <a:r>
              <a:rPr lang="de-DE" sz="2400" dirty="0"/>
              <a:t> </a:t>
            </a:r>
            <a:r>
              <a:rPr lang="de-DE" sz="2400" dirty="0" err="1"/>
              <a:t>ao</a:t>
            </a:r>
            <a:r>
              <a:rPr lang="de-DE" sz="2400" dirty="0"/>
              <a:t>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 err="1"/>
              <a:t>Cabeçalho</a:t>
            </a:r>
            <a:r>
              <a:rPr lang="de-DE" sz="2400" b="1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Content Type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Access-Control-</a:t>
            </a:r>
            <a:r>
              <a:rPr lang="de-DE" sz="2400" dirty="0" err="1"/>
              <a:t>Allow</a:t>
            </a:r>
            <a:endParaRPr lang="de-DE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Date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 err="1"/>
              <a:t>Corpo</a:t>
            </a:r>
            <a:endParaRPr lang="de-DE" sz="2400" b="1" dirty="0"/>
          </a:p>
          <a:p>
            <a:r>
              <a:rPr lang="de-DE" sz="2800" dirty="0"/>
              <a:t>- HTML, XML, JSON, </a:t>
            </a:r>
            <a:r>
              <a:rPr lang="de-DE" sz="2800" dirty="0" err="1"/>
              <a:t>PlainTex</a:t>
            </a:r>
            <a:r>
              <a:rPr lang="de-DE" sz="2800" dirty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961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de-DE" dirty="0"/>
              <a:t>H</a:t>
            </a:r>
            <a:r>
              <a:rPr lang="en-US" dirty="0"/>
              <a:t>TTP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9EB28-C9DE-4892-82A0-B36E5F4FD6D7}"/>
              </a:ext>
            </a:extLst>
          </p:cNvPr>
          <p:cNvSpPr/>
          <p:nvPr/>
        </p:nvSpPr>
        <p:spPr>
          <a:xfrm>
            <a:off x="1489296" y="1726954"/>
            <a:ext cx="95895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err="1"/>
              <a:t>Código</a:t>
            </a:r>
            <a:r>
              <a:rPr lang="de-DE" sz="3200" b="1" dirty="0"/>
              <a:t> de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1XX – </a:t>
            </a:r>
            <a:r>
              <a:rPr lang="de-DE" sz="2800" dirty="0" err="1"/>
              <a:t>Informational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2XX – </a:t>
            </a:r>
            <a:r>
              <a:rPr lang="de-DE" sz="2800" dirty="0" err="1"/>
              <a:t>Success</a:t>
            </a:r>
            <a:endParaRPr lang="de-DE" sz="2800" dirty="0"/>
          </a:p>
          <a:p>
            <a:r>
              <a:rPr lang="de-DE" sz="2800" dirty="0"/>
              <a:t>          200 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3XX – </a:t>
            </a:r>
            <a:r>
              <a:rPr lang="de-DE" sz="2800" dirty="0" err="1"/>
              <a:t>Redirection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4XX – Client Error</a:t>
            </a:r>
          </a:p>
          <a:p>
            <a:r>
              <a:rPr lang="de-DE" sz="2800" dirty="0"/>
              <a:t> 		404 Not </a:t>
            </a:r>
            <a:r>
              <a:rPr lang="de-DE" sz="2800" dirty="0" err="1"/>
              <a:t>Found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5XX – Server Error</a:t>
            </a:r>
          </a:p>
          <a:p>
            <a:pPr lvl="1"/>
            <a:r>
              <a:rPr lang="de-DE" sz="2800" dirty="0"/>
              <a:t>     500 Internal Server Error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662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de-DE" dirty="0"/>
              <a:t>H</a:t>
            </a:r>
            <a:r>
              <a:rPr lang="en-US" dirty="0"/>
              <a:t>TTP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9EB28-C9DE-4892-82A0-B36E5F4FD6D7}"/>
              </a:ext>
            </a:extLst>
          </p:cNvPr>
          <p:cNvSpPr/>
          <p:nvPr/>
        </p:nvSpPr>
        <p:spPr>
          <a:xfrm>
            <a:off x="1091731" y="1289631"/>
            <a:ext cx="958952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err="1"/>
              <a:t>Exemplo</a:t>
            </a:r>
            <a:r>
              <a:rPr lang="de-DE" sz="3200" b="1" dirty="0"/>
              <a:t> Response</a:t>
            </a:r>
          </a:p>
          <a:p>
            <a:endParaRPr lang="de-DE" sz="3200" b="1" dirty="0"/>
          </a:p>
          <a:p>
            <a:r>
              <a:rPr lang="de-DE" dirty="0">
                <a:latin typeface="Lucida Console" panose="020B0609040504020204" pitchFamily="49" charset="0"/>
              </a:rPr>
              <a:t>HTTP/1.1 200 OK</a:t>
            </a:r>
          </a:p>
          <a:p>
            <a:endParaRPr lang="de-DE" dirty="0"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Date: </a:t>
            </a:r>
            <a:r>
              <a:rPr lang="de-DE" dirty="0">
                <a:latin typeface="Lucida Console" panose="020B0609040504020204" pitchFamily="49" charset="0"/>
              </a:rPr>
              <a:t>Mon, 27 Jul 2009 12:28:53 GMT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Server: </a:t>
            </a:r>
            <a:r>
              <a:rPr lang="de-DE" dirty="0" err="1">
                <a:latin typeface="Lucida Console" panose="020B0609040504020204" pitchFamily="49" charset="0"/>
              </a:rPr>
              <a:t>nginx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Content-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Length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: </a:t>
            </a:r>
            <a:r>
              <a:rPr lang="de-DE" dirty="0">
                <a:latin typeface="Lucida Console" panose="020B0609040504020204" pitchFamily="49" charset="0"/>
              </a:rPr>
              <a:t>17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Content-Type: </a:t>
            </a:r>
            <a:r>
              <a:rPr lang="de-DE" dirty="0" err="1">
                <a:latin typeface="Lucida Console" panose="020B0609040504020204" pitchFamily="49" charset="0"/>
              </a:rPr>
              <a:t>text</a:t>
            </a:r>
            <a:r>
              <a:rPr lang="de-DE" dirty="0">
                <a:latin typeface="Lucida Console" panose="020B0609040504020204" pitchFamily="49" charset="0"/>
              </a:rPr>
              <a:t>/</a:t>
            </a:r>
            <a:r>
              <a:rPr lang="de-DE" dirty="0" err="1">
                <a:latin typeface="Lucida Console" panose="020B0609040504020204" pitchFamily="49" charset="0"/>
              </a:rPr>
              <a:t>html</a:t>
            </a:r>
            <a:r>
              <a:rPr lang="de-DE" dirty="0">
                <a:latin typeface="Lucida Console" panose="020B0609040504020204" pitchFamily="49" charset="0"/>
              </a:rPr>
              <a:t>; </a:t>
            </a:r>
            <a:r>
              <a:rPr lang="de-DE" dirty="0" err="1">
                <a:latin typeface="Lucida Console" panose="020B0609040504020204" pitchFamily="49" charset="0"/>
              </a:rPr>
              <a:t>charset</a:t>
            </a:r>
            <a:r>
              <a:rPr lang="de-DE" dirty="0">
                <a:latin typeface="Lucida Console" panose="020B0609040504020204" pitchFamily="49" charset="0"/>
              </a:rPr>
              <a:t>=utf-8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Connection: </a:t>
            </a:r>
            <a:r>
              <a:rPr lang="de-DE" dirty="0" err="1">
                <a:latin typeface="Lucida Console" panose="020B0609040504020204" pitchFamily="49" charset="0"/>
              </a:rPr>
              <a:t>close</a:t>
            </a:r>
            <a:endParaRPr lang="de-DE" dirty="0">
              <a:latin typeface="Lucida Console" panose="020B0609040504020204" pitchFamily="49" charset="0"/>
            </a:endParaRPr>
          </a:p>
          <a:p>
            <a:endParaRPr lang="de-DE" dirty="0">
              <a:latin typeface="Lucida Console" panose="020B0609040504020204" pitchFamily="49" charset="0"/>
            </a:endParaRPr>
          </a:p>
          <a:p>
            <a:r>
              <a:rPr lang="de-DE" dirty="0">
                <a:latin typeface="Lucida Console" panose="020B0609040504020204" pitchFamily="49" charset="0"/>
              </a:rPr>
              <a:t>&lt;h1&gt;Ola CDF!&lt;/h1&gt;</a:t>
            </a:r>
          </a:p>
        </p:txBody>
      </p:sp>
    </p:spTree>
    <p:extLst>
      <p:ext uri="{BB962C8B-B14F-4D97-AF65-F5344CB8AC3E}">
        <p14:creationId xmlns:p14="http://schemas.microsoft.com/office/powerpoint/2010/main" val="1455612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pt-BR" sz="4000" dirty="0"/>
              <a:t>HTTP vs. </a:t>
            </a:r>
            <a:r>
              <a:rPr lang="pt-BR" sz="4000" dirty="0" err="1"/>
              <a:t>HTTPs</a:t>
            </a:r>
            <a:endParaRPr lang="en-US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2B0883-CD2C-4861-B02D-4A2C9D811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93" y="675848"/>
            <a:ext cx="5973285" cy="57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56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pt-BR" sz="4000" dirty="0"/>
              <a:t>Cookies</a:t>
            </a:r>
            <a:endParaRPr lang="en-US" sz="4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9EB28-C9DE-4892-82A0-B36E5F4FD6D7}"/>
              </a:ext>
            </a:extLst>
          </p:cNvPr>
          <p:cNvSpPr/>
          <p:nvPr/>
        </p:nvSpPr>
        <p:spPr>
          <a:xfrm>
            <a:off x="959209" y="1852613"/>
            <a:ext cx="95895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/>
              <a:t>Criado</a:t>
            </a:r>
            <a:r>
              <a:rPr lang="de-DE" sz="3200" dirty="0"/>
              <a:t> </a:t>
            </a:r>
            <a:r>
              <a:rPr lang="de-DE" sz="3200" dirty="0" err="1"/>
              <a:t>por</a:t>
            </a:r>
            <a:r>
              <a:rPr lang="de-DE" sz="3200" dirty="0"/>
              <a:t> Lou </a:t>
            </a:r>
            <a:r>
              <a:rPr lang="de-DE" sz="3200" dirty="0" err="1"/>
              <a:t>Montulli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Lucida Console" panose="020B0609040504020204" pitchFamily="49" charset="0"/>
              </a:rPr>
              <a:t>Arquivos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em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texto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armazeados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pelo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navegador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no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lado</a:t>
            </a:r>
            <a:r>
              <a:rPr lang="de-DE" sz="3200" dirty="0">
                <a:latin typeface="Lucida Console" panose="020B0609040504020204" pitchFamily="49" charset="0"/>
              </a:rPr>
              <a:t> do </a:t>
            </a:r>
            <a:r>
              <a:rPr lang="de-DE" sz="3200" dirty="0" err="1">
                <a:latin typeface="Lucida Console" panose="020B0609040504020204" pitchFamily="49" charset="0"/>
              </a:rPr>
              <a:t>cliente</a:t>
            </a:r>
            <a:r>
              <a:rPr lang="de-DE" sz="3200" dirty="0">
                <a:latin typeface="Lucida Console" panose="020B0609040504020204" pitchFamily="49" charset="0"/>
              </a:rPr>
              <a:t>, </a:t>
            </a:r>
            <a:r>
              <a:rPr lang="de-DE" sz="3200" dirty="0" err="1">
                <a:latin typeface="Lucida Console" panose="020B0609040504020204" pitchFamily="49" charset="0"/>
              </a:rPr>
              <a:t>que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guardam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diversas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informaç</a:t>
            </a:r>
            <a:r>
              <a:rPr lang="pt-BR" sz="3200" dirty="0" err="1">
                <a:latin typeface="Lucida Console" panose="020B0609040504020204" pitchFamily="49" charset="0"/>
              </a:rPr>
              <a:t>ões</a:t>
            </a:r>
            <a:r>
              <a:rPr lang="pt-BR" sz="3200" dirty="0">
                <a:latin typeface="Lucida Console" panose="020B0609040504020204" pitchFamily="49" charset="0"/>
              </a:rPr>
              <a:t> do visitante e sua navegação pelas p</a:t>
            </a:r>
            <a:r>
              <a:rPr lang="de-DE" sz="3200" dirty="0" err="1">
                <a:latin typeface="Lucida Console" panose="020B0609040504020204" pitchFamily="49" charset="0"/>
              </a:rPr>
              <a:t>áginas</a:t>
            </a:r>
            <a:r>
              <a:rPr lang="de-DE" sz="3200" dirty="0">
                <a:latin typeface="Lucida Console" panose="020B0609040504020204" pitchFamily="49" charset="0"/>
              </a:rPr>
              <a:t> de um </a:t>
            </a:r>
            <a:r>
              <a:rPr lang="de-DE" sz="3200" dirty="0" err="1">
                <a:latin typeface="Lucida Console" panose="020B0609040504020204" pitchFamily="49" charset="0"/>
              </a:rPr>
              <a:t>site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ou</a:t>
            </a:r>
            <a:r>
              <a:rPr lang="de-DE" sz="3200" dirty="0">
                <a:latin typeface="Lucida Console" panose="020B0609040504020204" pitchFamily="49" charset="0"/>
              </a:rPr>
              <a:t> </a:t>
            </a:r>
            <a:r>
              <a:rPr lang="de-DE" sz="3200" dirty="0" err="1">
                <a:latin typeface="Lucida Console" panose="020B0609040504020204" pitchFamily="49" charset="0"/>
              </a:rPr>
              <a:t>domínio</a:t>
            </a:r>
            <a:r>
              <a:rPr lang="de-DE" sz="3200" dirty="0">
                <a:latin typeface="Lucida Console" panose="020B0609040504020204" pitchFamily="49" charset="0"/>
              </a:rPr>
              <a:t>. 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45308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pt-BR" sz="4000" dirty="0"/>
              <a:t>Cookies</a:t>
            </a:r>
            <a:endParaRPr lang="en-US" sz="4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9EB28-C9DE-4892-82A0-B36E5F4FD6D7}"/>
              </a:ext>
            </a:extLst>
          </p:cNvPr>
          <p:cNvSpPr/>
          <p:nvPr/>
        </p:nvSpPr>
        <p:spPr>
          <a:xfrm>
            <a:off x="959209" y="1852613"/>
            <a:ext cx="9589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/>
              <a:t>Customiza</a:t>
            </a:r>
            <a:r>
              <a:rPr lang="pt-BR" sz="3200" dirty="0" err="1"/>
              <a:t>ção</a:t>
            </a:r>
            <a:r>
              <a:rPr lang="pt-BR" sz="3200" dirty="0"/>
              <a:t> da navegação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/>
              <a:t>Remarketing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Lei de proteção de dados 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86610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pt-BR" sz="4000" dirty="0"/>
              <a:t>Cookies</a:t>
            </a:r>
            <a:endParaRPr lang="en-US" sz="4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9EB28-C9DE-4892-82A0-B36E5F4FD6D7}"/>
              </a:ext>
            </a:extLst>
          </p:cNvPr>
          <p:cNvSpPr/>
          <p:nvPr/>
        </p:nvSpPr>
        <p:spPr>
          <a:xfrm>
            <a:off x="959209" y="1852613"/>
            <a:ext cx="9973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HTTP Headers</a:t>
            </a:r>
          </a:p>
          <a:p>
            <a:r>
              <a:rPr lang="de-DE" sz="2400" dirty="0"/>
              <a:t>Set-Cookie: Name=Value; </a:t>
            </a:r>
            <a:r>
              <a:rPr lang="de-DE" sz="2400" dirty="0" err="1"/>
              <a:t>Expire</a:t>
            </a:r>
            <a:r>
              <a:rPr lang="de-DE" sz="2400" dirty="0"/>
              <a:t>; Path; Domain; Secure; </a:t>
            </a:r>
            <a:r>
              <a:rPr lang="de-DE" sz="2400" dirty="0" err="1"/>
              <a:t>HttpOnly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08454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pt-BR" sz="4000" dirty="0"/>
              <a:t>Cookies</a:t>
            </a:r>
            <a:endParaRPr lang="en-US" sz="4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9EB28-C9DE-4892-82A0-B36E5F4FD6D7}"/>
              </a:ext>
            </a:extLst>
          </p:cNvPr>
          <p:cNvSpPr/>
          <p:nvPr/>
        </p:nvSpPr>
        <p:spPr>
          <a:xfrm>
            <a:off x="959209" y="1852613"/>
            <a:ext cx="99738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 err="1"/>
              <a:t>Tipos</a:t>
            </a:r>
            <a:r>
              <a:rPr lang="de-DE" sz="3200" dirty="0"/>
              <a:t> de Cookies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Session Cookie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Persistent </a:t>
            </a:r>
            <a:r>
              <a:rPr lang="de-DE" sz="3200" dirty="0" err="1"/>
              <a:t>ou</a:t>
            </a:r>
            <a:r>
              <a:rPr lang="de-DE" sz="3200" dirty="0"/>
              <a:t> Permanent Cookie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Third-Party Cookie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Supercookie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Zombie Cookie </a:t>
            </a:r>
            <a:r>
              <a:rPr lang="de-DE" sz="3200" dirty="0" err="1"/>
              <a:t>ou</a:t>
            </a:r>
            <a:r>
              <a:rPr lang="de-DE" sz="3200" dirty="0"/>
              <a:t> </a:t>
            </a:r>
            <a:r>
              <a:rPr lang="de-DE" sz="3200" dirty="0" err="1"/>
              <a:t>Evercookie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85313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7F94-A918-4B67-B8CD-52A9CF89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389" y="247508"/>
            <a:ext cx="8825658" cy="933350"/>
          </a:xfrm>
        </p:spPr>
        <p:txBody>
          <a:bodyPr/>
          <a:lstStyle/>
          <a:p>
            <a:r>
              <a:rPr lang="en-US" sz="4400" dirty="0" err="1"/>
              <a:t>Protocolo</a:t>
            </a:r>
            <a:r>
              <a:rPr lang="en-US" sz="4400" dirty="0"/>
              <a:t> TCP</a:t>
            </a:r>
            <a:r>
              <a:rPr lang="pt-BR" sz="4400" dirty="0"/>
              <a:t>/IP</a:t>
            </a:r>
            <a:endParaRPr lang="en-US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970126E-C2E1-49F2-8CE0-6BD9534943FE}"/>
              </a:ext>
            </a:extLst>
          </p:cNvPr>
          <p:cNvSpPr txBox="1">
            <a:spLocks/>
          </p:cNvSpPr>
          <p:nvPr/>
        </p:nvSpPr>
        <p:spPr>
          <a:xfrm>
            <a:off x="1186020" y="789860"/>
            <a:ext cx="8825658" cy="933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/>
              <a:t>Protocolos TPC e UPD</a:t>
            </a:r>
            <a:endParaRPr lang="en-US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6AB3E36-FA3A-4862-BC58-4E314C89DD1F}"/>
              </a:ext>
            </a:extLst>
          </p:cNvPr>
          <p:cNvSpPr/>
          <p:nvPr/>
        </p:nvSpPr>
        <p:spPr>
          <a:xfrm>
            <a:off x="1315524" y="2027631"/>
            <a:ext cx="21483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Características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Serviços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Vantagens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Desvantagens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0BEA34-75EC-4BB3-B1AE-22EBD4AF40A9}"/>
              </a:ext>
            </a:extLst>
          </p:cNvPr>
          <p:cNvSpPr/>
          <p:nvPr/>
        </p:nvSpPr>
        <p:spPr>
          <a:xfrm>
            <a:off x="4283765" y="1862797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u="sng" dirty="0"/>
              <a:t>TCP</a:t>
            </a:r>
            <a:endParaRPr lang="en-US" sz="3200" u="sng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4DB8EE7-86F1-476F-AF00-795157629C46}"/>
              </a:ext>
            </a:extLst>
          </p:cNvPr>
          <p:cNvCxnSpPr/>
          <p:nvPr/>
        </p:nvCxnSpPr>
        <p:spPr>
          <a:xfrm>
            <a:off x="4012707" y="2027631"/>
            <a:ext cx="0" cy="140136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53D92C2-1F75-4585-98C3-68CF6FDF712C}"/>
              </a:ext>
            </a:extLst>
          </p:cNvPr>
          <p:cNvCxnSpPr>
            <a:cxnSpLocks/>
          </p:cNvCxnSpPr>
          <p:nvPr/>
        </p:nvCxnSpPr>
        <p:spPr>
          <a:xfrm flipH="1">
            <a:off x="2050742" y="3429000"/>
            <a:ext cx="196196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9CBE5B0-68C8-4723-8A21-0593951DAF75}"/>
              </a:ext>
            </a:extLst>
          </p:cNvPr>
          <p:cNvSpPr/>
          <p:nvPr/>
        </p:nvSpPr>
        <p:spPr>
          <a:xfrm>
            <a:off x="4281401" y="2405149"/>
            <a:ext cx="65950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Inicio de Transmissão – Conexão - Three-Way Handshake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2E88051-5CF7-4675-B88A-8505CE74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7092" y="4092571"/>
            <a:ext cx="2162356" cy="69195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E1CE12F-856A-4692-9A81-73DC836ED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464481" y="3511134"/>
            <a:ext cx="823990" cy="1273391"/>
          </a:xfrm>
          <a:prstGeom prst="rect">
            <a:avLst/>
          </a:prstGeom>
        </p:spPr>
      </p:pic>
      <p:pic>
        <p:nvPicPr>
          <p:cNvPr id="29" name="Gráfico 28" descr="Programador">
            <a:extLst>
              <a:ext uri="{FF2B5EF4-FFF2-40B4-BE49-F238E27FC236}">
                <a16:creationId xmlns:a16="http://schemas.microsoft.com/office/drawing/2014/main" id="{BEABB5D1-4E3B-42FA-959F-805E2D3A0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8677" y="3426440"/>
            <a:ext cx="772182" cy="772182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8469179F-5D16-40AC-9EAB-3BE0CA07040A}"/>
              </a:ext>
            </a:extLst>
          </p:cNvPr>
          <p:cNvSpPr/>
          <p:nvPr/>
        </p:nvSpPr>
        <p:spPr>
          <a:xfrm>
            <a:off x="4405643" y="4801236"/>
            <a:ext cx="9252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CLIENT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94B512E-51C7-4712-BDA3-6A07E31891BE}"/>
              </a:ext>
            </a:extLst>
          </p:cNvPr>
          <p:cNvSpPr/>
          <p:nvPr/>
        </p:nvSpPr>
        <p:spPr>
          <a:xfrm>
            <a:off x="10315025" y="4801235"/>
            <a:ext cx="9877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SERVER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CBCED96A-F4AF-45F5-AA89-527438C88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57849" y="3292660"/>
            <a:ext cx="637668" cy="637668"/>
          </a:xfrm>
          <a:prstGeom prst="rect">
            <a:avLst/>
          </a:prstGeom>
        </p:spPr>
      </p:pic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11955A36-7051-43B4-88F8-86C9631088EB}"/>
              </a:ext>
            </a:extLst>
          </p:cNvPr>
          <p:cNvCxnSpPr>
            <a:cxnSpLocks/>
          </p:cNvCxnSpPr>
          <p:nvPr/>
        </p:nvCxnSpPr>
        <p:spPr>
          <a:xfrm>
            <a:off x="6384883" y="3777021"/>
            <a:ext cx="3010634" cy="20104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897DBE-8FB8-480C-83FF-3EB1EC8BC8AB}"/>
              </a:ext>
            </a:extLst>
          </p:cNvPr>
          <p:cNvSpPr/>
          <p:nvPr/>
        </p:nvSpPr>
        <p:spPr>
          <a:xfrm>
            <a:off x="6565869" y="3432250"/>
            <a:ext cx="6078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SYN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9C16B7CA-BE8D-4835-AC4A-AF1634C9B6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03742" y="4055328"/>
            <a:ext cx="637668" cy="637668"/>
          </a:xfrm>
          <a:prstGeom prst="rect">
            <a:avLst/>
          </a:prstGeom>
        </p:spPr>
      </p:pic>
      <p:cxnSp>
        <p:nvCxnSpPr>
          <p:cNvPr id="43" name="Conector: Curvo 42">
            <a:extLst>
              <a:ext uri="{FF2B5EF4-FFF2-40B4-BE49-F238E27FC236}">
                <a16:creationId xmlns:a16="http://schemas.microsoft.com/office/drawing/2014/main" id="{C9432CE2-2EEC-483C-B8B6-AEFE71C08A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4884" y="4502926"/>
            <a:ext cx="2957661" cy="20865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F9D3C2DB-B7AA-4830-A7D3-7C53D0DEF93E}"/>
              </a:ext>
            </a:extLst>
          </p:cNvPr>
          <p:cNvSpPr/>
          <p:nvPr/>
        </p:nvSpPr>
        <p:spPr>
          <a:xfrm>
            <a:off x="7972239" y="4143588"/>
            <a:ext cx="12314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SYN, ACK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5EB5A062-0AB2-49CC-B054-1194D74EB3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04877" y="4806769"/>
            <a:ext cx="637668" cy="637668"/>
          </a:xfrm>
          <a:prstGeom prst="rect">
            <a:avLst/>
          </a:prstGeom>
        </p:spPr>
      </p:pic>
      <p:cxnSp>
        <p:nvCxnSpPr>
          <p:cNvPr id="53" name="Conector: Curvo 52">
            <a:extLst>
              <a:ext uri="{FF2B5EF4-FFF2-40B4-BE49-F238E27FC236}">
                <a16:creationId xmlns:a16="http://schemas.microsoft.com/office/drawing/2014/main" id="{04E08D3D-DDE6-477A-B2A6-120951E9F8AD}"/>
              </a:ext>
            </a:extLst>
          </p:cNvPr>
          <p:cNvCxnSpPr>
            <a:cxnSpLocks/>
          </p:cNvCxnSpPr>
          <p:nvPr/>
        </p:nvCxnSpPr>
        <p:spPr>
          <a:xfrm>
            <a:off x="6459897" y="5343917"/>
            <a:ext cx="3010634" cy="20104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4544CCAA-96A8-462A-AFB4-36A72E4DBACB}"/>
              </a:ext>
            </a:extLst>
          </p:cNvPr>
          <p:cNvSpPr/>
          <p:nvPr/>
        </p:nvSpPr>
        <p:spPr>
          <a:xfrm>
            <a:off x="6527185" y="4977350"/>
            <a:ext cx="679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ACK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6A57559-B046-49DA-996E-5D6ED25F2673}"/>
              </a:ext>
            </a:extLst>
          </p:cNvPr>
          <p:cNvSpPr/>
          <p:nvPr/>
        </p:nvSpPr>
        <p:spPr>
          <a:xfrm>
            <a:off x="1390831" y="3925274"/>
            <a:ext cx="255550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ão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Confiabilidade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Full Duplex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Entrega ordenada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57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pt-BR" sz="4000" dirty="0"/>
              <a:t>Cookies</a:t>
            </a:r>
            <a:endParaRPr lang="en-US" sz="4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9EB28-C9DE-4892-82A0-B36E5F4FD6D7}"/>
              </a:ext>
            </a:extLst>
          </p:cNvPr>
          <p:cNvSpPr/>
          <p:nvPr/>
        </p:nvSpPr>
        <p:spPr>
          <a:xfrm>
            <a:off x="959209" y="1852613"/>
            <a:ext cx="99738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/>
              <a:t>JavaScript(</a:t>
            </a:r>
            <a:r>
              <a:rPr lang="de-DE" sz="3200" dirty="0" err="1"/>
              <a:t>NodeJs</a:t>
            </a:r>
            <a:r>
              <a:rPr lang="de-DE" sz="3200" dirty="0"/>
              <a:t>):</a:t>
            </a:r>
          </a:p>
          <a:p>
            <a:endParaRPr lang="de-DE" sz="3200" dirty="0"/>
          </a:p>
          <a:p>
            <a:r>
              <a:rPr lang="de-DE" sz="3200" dirty="0"/>
              <a:t>      </a:t>
            </a:r>
            <a:r>
              <a:rPr lang="de-DE" sz="3200" dirty="0" err="1"/>
              <a:t>response.setHeader</a:t>
            </a:r>
            <a:r>
              <a:rPr lang="de-DE" sz="3200" dirty="0"/>
              <a:t>(</a:t>
            </a:r>
            <a:r>
              <a:rPr lang="de-DE" sz="3200" dirty="0" err="1"/>
              <a:t>name</a:t>
            </a:r>
            <a:r>
              <a:rPr lang="de-DE" sz="3200" dirty="0"/>
              <a:t>, </a:t>
            </a:r>
            <a:r>
              <a:rPr lang="de-DE" sz="3200" dirty="0" err="1"/>
              <a:t>value</a:t>
            </a:r>
            <a:r>
              <a:rPr lang="de-DE" sz="3200" dirty="0"/>
              <a:t>);</a:t>
            </a:r>
          </a:p>
          <a:p>
            <a:endParaRPr lang="de-DE" sz="3200" dirty="0"/>
          </a:p>
          <a:p>
            <a:r>
              <a:rPr lang="de-DE" sz="3200" dirty="0"/>
              <a:t>      </a:t>
            </a:r>
            <a:r>
              <a:rPr lang="de-DE" sz="3200" dirty="0" err="1"/>
              <a:t>response.getHeaders</a:t>
            </a:r>
            <a:r>
              <a:rPr lang="de-DE" sz="3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1470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02DA286C-EBA7-49F9-B308-8A864C11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pt-BR" sz="4000" dirty="0"/>
              <a:t>Cookies</a:t>
            </a:r>
            <a:endParaRPr lang="en-US" sz="4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9EB28-C9DE-4892-82A0-B36E5F4FD6D7}"/>
              </a:ext>
            </a:extLst>
          </p:cNvPr>
          <p:cNvSpPr/>
          <p:nvPr/>
        </p:nvSpPr>
        <p:spPr>
          <a:xfrm>
            <a:off x="1754339" y="2841534"/>
            <a:ext cx="9973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 err="1"/>
              <a:t>Navega</a:t>
            </a:r>
            <a:r>
              <a:rPr lang="pt-BR" sz="3200" dirty="0" err="1"/>
              <a:t>ção</a:t>
            </a:r>
            <a:r>
              <a:rPr lang="pt-BR" sz="3200" dirty="0"/>
              <a:t> segura...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183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7F94-A918-4B67-B8CD-52A9CF89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389" y="247508"/>
            <a:ext cx="8825658" cy="933350"/>
          </a:xfrm>
        </p:spPr>
        <p:txBody>
          <a:bodyPr/>
          <a:lstStyle/>
          <a:p>
            <a:r>
              <a:rPr lang="en-US" sz="4400" dirty="0" err="1"/>
              <a:t>Protocolo</a:t>
            </a:r>
            <a:r>
              <a:rPr lang="en-US" sz="4400" dirty="0"/>
              <a:t> TCP</a:t>
            </a:r>
            <a:r>
              <a:rPr lang="pt-BR" sz="4400" dirty="0"/>
              <a:t>/IP</a:t>
            </a:r>
            <a:endParaRPr lang="en-US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970126E-C2E1-49F2-8CE0-6BD9534943FE}"/>
              </a:ext>
            </a:extLst>
          </p:cNvPr>
          <p:cNvSpPr txBox="1">
            <a:spLocks/>
          </p:cNvSpPr>
          <p:nvPr/>
        </p:nvSpPr>
        <p:spPr>
          <a:xfrm>
            <a:off x="1186020" y="789860"/>
            <a:ext cx="8825658" cy="933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/>
              <a:t>Protocolos TPC e UPD</a:t>
            </a:r>
            <a:endParaRPr lang="en-US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6AB3E36-FA3A-4862-BC58-4E314C89DD1F}"/>
              </a:ext>
            </a:extLst>
          </p:cNvPr>
          <p:cNvSpPr/>
          <p:nvPr/>
        </p:nvSpPr>
        <p:spPr>
          <a:xfrm>
            <a:off x="1315524" y="2027631"/>
            <a:ext cx="21483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Características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Serviços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Vantagens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Desvantagens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0BEA34-75EC-4BB3-B1AE-22EBD4AF40A9}"/>
              </a:ext>
            </a:extLst>
          </p:cNvPr>
          <p:cNvSpPr/>
          <p:nvPr/>
        </p:nvSpPr>
        <p:spPr>
          <a:xfrm>
            <a:off x="4283765" y="1862797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u="sng" dirty="0"/>
              <a:t>TCP</a:t>
            </a:r>
            <a:endParaRPr lang="en-US" sz="3200" u="sng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4DB8EE7-86F1-476F-AF00-795157629C46}"/>
              </a:ext>
            </a:extLst>
          </p:cNvPr>
          <p:cNvCxnSpPr/>
          <p:nvPr/>
        </p:nvCxnSpPr>
        <p:spPr>
          <a:xfrm>
            <a:off x="4012707" y="2027631"/>
            <a:ext cx="0" cy="140136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53D92C2-1F75-4585-98C3-68CF6FDF712C}"/>
              </a:ext>
            </a:extLst>
          </p:cNvPr>
          <p:cNvCxnSpPr>
            <a:cxnSpLocks/>
          </p:cNvCxnSpPr>
          <p:nvPr/>
        </p:nvCxnSpPr>
        <p:spPr>
          <a:xfrm flipH="1">
            <a:off x="2050742" y="3429000"/>
            <a:ext cx="196196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9CBE5B0-68C8-4723-8A21-0593951DAF75}"/>
              </a:ext>
            </a:extLst>
          </p:cNvPr>
          <p:cNvSpPr/>
          <p:nvPr/>
        </p:nvSpPr>
        <p:spPr>
          <a:xfrm>
            <a:off x="4283765" y="2431653"/>
            <a:ext cx="40270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Encerrando a Conexão – 4 Etapas</a:t>
            </a:r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2E88051-5CF7-4675-B88A-8505CE74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7092" y="4092571"/>
            <a:ext cx="2162356" cy="69195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E1CE12F-856A-4692-9A81-73DC836ED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464481" y="3511134"/>
            <a:ext cx="823990" cy="1273391"/>
          </a:xfrm>
          <a:prstGeom prst="rect">
            <a:avLst/>
          </a:prstGeom>
        </p:spPr>
      </p:pic>
      <p:pic>
        <p:nvPicPr>
          <p:cNvPr id="29" name="Gráfico 28" descr="Programador">
            <a:extLst>
              <a:ext uri="{FF2B5EF4-FFF2-40B4-BE49-F238E27FC236}">
                <a16:creationId xmlns:a16="http://schemas.microsoft.com/office/drawing/2014/main" id="{BEABB5D1-4E3B-42FA-959F-805E2D3A0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8677" y="3426440"/>
            <a:ext cx="772182" cy="772182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8469179F-5D16-40AC-9EAB-3BE0CA07040A}"/>
              </a:ext>
            </a:extLst>
          </p:cNvPr>
          <p:cNvSpPr/>
          <p:nvPr/>
        </p:nvSpPr>
        <p:spPr>
          <a:xfrm>
            <a:off x="4405643" y="4801236"/>
            <a:ext cx="9252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CLIENT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94B512E-51C7-4712-BDA3-6A07E31891BE}"/>
              </a:ext>
            </a:extLst>
          </p:cNvPr>
          <p:cNvSpPr/>
          <p:nvPr/>
        </p:nvSpPr>
        <p:spPr>
          <a:xfrm>
            <a:off x="10315025" y="4801235"/>
            <a:ext cx="9877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SERVER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CBCED96A-F4AF-45F5-AA89-527438C88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57849" y="3292660"/>
            <a:ext cx="637668" cy="637668"/>
          </a:xfrm>
          <a:prstGeom prst="rect">
            <a:avLst/>
          </a:prstGeom>
        </p:spPr>
      </p:pic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11955A36-7051-43B4-88F8-86C9631088EB}"/>
              </a:ext>
            </a:extLst>
          </p:cNvPr>
          <p:cNvCxnSpPr>
            <a:cxnSpLocks/>
          </p:cNvCxnSpPr>
          <p:nvPr/>
        </p:nvCxnSpPr>
        <p:spPr>
          <a:xfrm>
            <a:off x="6384883" y="3777021"/>
            <a:ext cx="3010634" cy="20104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897DBE-8FB8-480C-83FF-3EB1EC8BC8AB}"/>
              </a:ext>
            </a:extLst>
          </p:cNvPr>
          <p:cNvSpPr/>
          <p:nvPr/>
        </p:nvSpPr>
        <p:spPr>
          <a:xfrm>
            <a:off x="6609151" y="3432250"/>
            <a:ext cx="5212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FIN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9C16B7CA-BE8D-4835-AC4A-AF1634C9B6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03742" y="4055328"/>
            <a:ext cx="637668" cy="637668"/>
          </a:xfrm>
          <a:prstGeom prst="rect">
            <a:avLst/>
          </a:prstGeom>
        </p:spPr>
      </p:pic>
      <p:cxnSp>
        <p:nvCxnSpPr>
          <p:cNvPr id="43" name="Conector: Curvo 42">
            <a:extLst>
              <a:ext uri="{FF2B5EF4-FFF2-40B4-BE49-F238E27FC236}">
                <a16:creationId xmlns:a16="http://schemas.microsoft.com/office/drawing/2014/main" id="{C9432CE2-2EEC-483C-B8B6-AEFE71C08A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4884" y="4502926"/>
            <a:ext cx="2957661" cy="20865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F9D3C2DB-B7AA-4830-A7D3-7C53D0DEF93E}"/>
              </a:ext>
            </a:extLst>
          </p:cNvPr>
          <p:cNvSpPr/>
          <p:nvPr/>
        </p:nvSpPr>
        <p:spPr>
          <a:xfrm>
            <a:off x="8263346" y="4121684"/>
            <a:ext cx="9612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ACK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5EB5A062-0AB2-49CC-B054-1194D74EB3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11902" y="5530992"/>
            <a:ext cx="637668" cy="637668"/>
          </a:xfrm>
          <a:prstGeom prst="rect">
            <a:avLst/>
          </a:prstGeom>
        </p:spPr>
      </p:pic>
      <p:cxnSp>
        <p:nvCxnSpPr>
          <p:cNvPr id="53" name="Conector: Curvo 52">
            <a:extLst>
              <a:ext uri="{FF2B5EF4-FFF2-40B4-BE49-F238E27FC236}">
                <a16:creationId xmlns:a16="http://schemas.microsoft.com/office/drawing/2014/main" id="{04E08D3D-DDE6-477A-B2A6-120951E9F8AD}"/>
              </a:ext>
            </a:extLst>
          </p:cNvPr>
          <p:cNvCxnSpPr>
            <a:cxnSpLocks/>
          </p:cNvCxnSpPr>
          <p:nvPr/>
        </p:nvCxnSpPr>
        <p:spPr>
          <a:xfrm>
            <a:off x="6466922" y="6068140"/>
            <a:ext cx="3010634" cy="20104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4544CCAA-96A8-462A-AFB4-36A72E4DBACB}"/>
              </a:ext>
            </a:extLst>
          </p:cNvPr>
          <p:cNvSpPr/>
          <p:nvPr/>
        </p:nvSpPr>
        <p:spPr>
          <a:xfrm>
            <a:off x="6534210" y="5701573"/>
            <a:ext cx="679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ACK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67E0541-484B-4C7F-A6B6-B172A9EAF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40144" y="4742012"/>
            <a:ext cx="637668" cy="637668"/>
          </a:xfrm>
          <a:prstGeom prst="rect">
            <a:avLst/>
          </a:prstGeom>
        </p:spPr>
      </p:pic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71002E2-5175-429B-B126-F5C897ACE8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1286" y="5189610"/>
            <a:ext cx="2957661" cy="20865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EE2AA104-12B3-4B8C-BC97-7B2660EC4E41}"/>
              </a:ext>
            </a:extLst>
          </p:cNvPr>
          <p:cNvSpPr/>
          <p:nvPr/>
        </p:nvSpPr>
        <p:spPr>
          <a:xfrm>
            <a:off x="8519743" y="4808368"/>
            <a:ext cx="5212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FIN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5417B14-3F74-4BD4-A070-F1943ECA64A6}"/>
              </a:ext>
            </a:extLst>
          </p:cNvPr>
          <p:cNvSpPr/>
          <p:nvPr/>
        </p:nvSpPr>
        <p:spPr>
          <a:xfrm>
            <a:off x="1390831" y="3925274"/>
            <a:ext cx="255550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ão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Confiabilidade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Full Duplex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Entrega ordenada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7F94-A918-4B67-B8CD-52A9CF89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389" y="247508"/>
            <a:ext cx="8825658" cy="933350"/>
          </a:xfrm>
        </p:spPr>
        <p:txBody>
          <a:bodyPr/>
          <a:lstStyle/>
          <a:p>
            <a:r>
              <a:rPr lang="en-US" sz="4400" dirty="0" err="1"/>
              <a:t>Protocolo</a:t>
            </a:r>
            <a:r>
              <a:rPr lang="en-US" sz="4400" dirty="0"/>
              <a:t> TCP</a:t>
            </a:r>
            <a:r>
              <a:rPr lang="pt-BR" sz="4400" dirty="0"/>
              <a:t>/IP</a:t>
            </a:r>
            <a:endParaRPr lang="en-US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970126E-C2E1-49F2-8CE0-6BD9534943FE}"/>
              </a:ext>
            </a:extLst>
          </p:cNvPr>
          <p:cNvSpPr txBox="1">
            <a:spLocks/>
          </p:cNvSpPr>
          <p:nvPr/>
        </p:nvSpPr>
        <p:spPr>
          <a:xfrm>
            <a:off x="1186020" y="789860"/>
            <a:ext cx="8825658" cy="933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/>
              <a:t>Protocolos TPC e UPD</a:t>
            </a:r>
            <a:endParaRPr lang="en-US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6AB3E36-FA3A-4862-BC58-4E314C89DD1F}"/>
              </a:ext>
            </a:extLst>
          </p:cNvPr>
          <p:cNvSpPr/>
          <p:nvPr/>
        </p:nvSpPr>
        <p:spPr>
          <a:xfrm>
            <a:off x="1315524" y="2027631"/>
            <a:ext cx="21483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Características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Serviços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Vantagens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Desvantagens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0BEA34-75EC-4BB3-B1AE-22EBD4AF40A9}"/>
              </a:ext>
            </a:extLst>
          </p:cNvPr>
          <p:cNvSpPr/>
          <p:nvPr/>
        </p:nvSpPr>
        <p:spPr>
          <a:xfrm>
            <a:off x="4283765" y="1862797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u="sng" dirty="0"/>
              <a:t>TCP</a:t>
            </a:r>
            <a:endParaRPr lang="en-US" sz="3200" u="sng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4DB8EE7-86F1-476F-AF00-795157629C46}"/>
              </a:ext>
            </a:extLst>
          </p:cNvPr>
          <p:cNvCxnSpPr/>
          <p:nvPr/>
        </p:nvCxnSpPr>
        <p:spPr>
          <a:xfrm>
            <a:off x="4012707" y="2027631"/>
            <a:ext cx="0" cy="140136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53D92C2-1F75-4585-98C3-68CF6FDF712C}"/>
              </a:ext>
            </a:extLst>
          </p:cNvPr>
          <p:cNvCxnSpPr>
            <a:cxnSpLocks/>
          </p:cNvCxnSpPr>
          <p:nvPr/>
        </p:nvCxnSpPr>
        <p:spPr>
          <a:xfrm flipH="1">
            <a:off x="2050742" y="3429000"/>
            <a:ext cx="196196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E2E88051-5CF7-4675-B88A-8505CE74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7092" y="4092571"/>
            <a:ext cx="2162356" cy="69195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E1CE12F-856A-4692-9A81-73DC836ED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464481" y="3511134"/>
            <a:ext cx="823990" cy="1273391"/>
          </a:xfrm>
          <a:prstGeom prst="rect">
            <a:avLst/>
          </a:prstGeom>
        </p:spPr>
      </p:pic>
      <p:pic>
        <p:nvPicPr>
          <p:cNvPr id="29" name="Gráfico 28" descr="Programador">
            <a:extLst>
              <a:ext uri="{FF2B5EF4-FFF2-40B4-BE49-F238E27FC236}">
                <a16:creationId xmlns:a16="http://schemas.microsoft.com/office/drawing/2014/main" id="{BEABB5D1-4E3B-42FA-959F-805E2D3A0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8677" y="3426440"/>
            <a:ext cx="772182" cy="772182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8469179F-5D16-40AC-9EAB-3BE0CA07040A}"/>
              </a:ext>
            </a:extLst>
          </p:cNvPr>
          <p:cNvSpPr/>
          <p:nvPr/>
        </p:nvSpPr>
        <p:spPr>
          <a:xfrm>
            <a:off x="4405643" y="4801236"/>
            <a:ext cx="9252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CLIENT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94B512E-51C7-4712-BDA3-6A07E31891BE}"/>
              </a:ext>
            </a:extLst>
          </p:cNvPr>
          <p:cNvSpPr/>
          <p:nvPr/>
        </p:nvSpPr>
        <p:spPr>
          <a:xfrm>
            <a:off x="10315025" y="4801235"/>
            <a:ext cx="9877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SERVER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CBCED96A-F4AF-45F5-AA89-527438C88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08906" y="3287606"/>
            <a:ext cx="637668" cy="637668"/>
          </a:xfrm>
          <a:prstGeom prst="rect">
            <a:avLst/>
          </a:prstGeom>
        </p:spPr>
      </p:pic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11955A36-7051-43B4-88F8-86C9631088EB}"/>
              </a:ext>
            </a:extLst>
          </p:cNvPr>
          <p:cNvCxnSpPr>
            <a:cxnSpLocks/>
          </p:cNvCxnSpPr>
          <p:nvPr/>
        </p:nvCxnSpPr>
        <p:spPr>
          <a:xfrm>
            <a:off x="6370475" y="3804954"/>
            <a:ext cx="3010634" cy="20104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B5417B14-3F74-4BD4-A070-F1943ECA64A6}"/>
              </a:ext>
            </a:extLst>
          </p:cNvPr>
          <p:cNvSpPr/>
          <p:nvPr/>
        </p:nvSpPr>
        <p:spPr>
          <a:xfrm>
            <a:off x="1390831" y="3925274"/>
            <a:ext cx="255550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Cone</a:t>
            </a:r>
            <a:r>
              <a:rPr lang="en-US" dirty="0"/>
              <a:t>x</a:t>
            </a:r>
            <a:r>
              <a:rPr lang="pt-BR" dirty="0" err="1"/>
              <a:t>ão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Confiabilidade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Full Duplex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Entrega ordenada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Controle de fluxo</a:t>
            </a:r>
            <a:endParaRPr lang="en-US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1D110111-E0E8-4853-AA85-CF547F2BA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22400" y="4119714"/>
            <a:ext cx="637668" cy="637668"/>
          </a:xfrm>
          <a:prstGeom prst="rect">
            <a:avLst/>
          </a:prstGeom>
        </p:spPr>
      </p:pic>
      <p:cxnSp>
        <p:nvCxnSpPr>
          <p:cNvPr id="32" name="Conector: Curvo 31">
            <a:extLst>
              <a:ext uri="{FF2B5EF4-FFF2-40B4-BE49-F238E27FC236}">
                <a16:creationId xmlns:a16="http://schemas.microsoft.com/office/drawing/2014/main" id="{5E9609F7-F058-44CC-B516-F63F7407A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3448" y="4592584"/>
            <a:ext cx="2957661" cy="20865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0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7F94-A918-4B67-B8CD-52A9CF89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389" y="247508"/>
            <a:ext cx="8825658" cy="933350"/>
          </a:xfrm>
        </p:spPr>
        <p:txBody>
          <a:bodyPr/>
          <a:lstStyle/>
          <a:p>
            <a:r>
              <a:rPr lang="en-US" sz="4400" dirty="0" err="1"/>
              <a:t>Protocolo</a:t>
            </a:r>
            <a:r>
              <a:rPr lang="en-US" sz="4400" dirty="0"/>
              <a:t> TCP</a:t>
            </a:r>
            <a:r>
              <a:rPr lang="pt-BR" sz="4400" dirty="0"/>
              <a:t>/IP</a:t>
            </a:r>
            <a:endParaRPr lang="en-US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970126E-C2E1-49F2-8CE0-6BD9534943FE}"/>
              </a:ext>
            </a:extLst>
          </p:cNvPr>
          <p:cNvSpPr txBox="1">
            <a:spLocks/>
          </p:cNvSpPr>
          <p:nvPr/>
        </p:nvSpPr>
        <p:spPr>
          <a:xfrm>
            <a:off x="1186020" y="789860"/>
            <a:ext cx="8825658" cy="933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/>
              <a:t>Protocolos TPC e UPD</a:t>
            </a:r>
            <a:endParaRPr lang="en-US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6AB3E36-FA3A-4862-BC58-4E314C89DD1F}"/>
              </a:ext>
            </a:extLst>
          </p:cNvPr>
          <p:cNvSpPr/>
          <p:nvPr/>
        </p:nvSpPr>
        <p:spPr>
          <a:xfrm>
            <a:off x="1315524" y="2027631"/>
            <a:ext cx="21483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Características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Serviços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Vantagens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Desvantagens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0BEA34-75EC-4BB3-B1AE-22EBD4AF40A9}"/>
              </a:ext>
            </a:extLst>
          </p:cNvPr>
          <p:cNvSpPr/>
          <p:nvPr/>
        </p:nvSpPr>
        <p:spPr>
          <a:xfrm>
            <a:off x="4283765" y="1862797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u="sng" dirty="0"/>
              <a:t>UDP</a:t>
            </a:r>
            <a:endParaRPr lang="en-US" sz="3200" u="sng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4DB8EE7-86F1-476F-AF00-795157629C46}"/>
              </a:ext>
            </a:extLst>
          </p:cNvPr>
          <p:cNvCxnSpPr/>
          <p:nvPr/>
        </p:nvCxnSpPr>
        <p:spPr>
          <a:xfrm>
            <a:off x="4012707" y="2027631"/>
            <a:ext cx="0" cy="140136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53D92C2-1F75-4585-98C3-68CF6FDF712C}"/>
              </a:ext>
            </a:extLst>
          </p:cNvPr>
          <p:cNvCxnSpPr>
            <a:cxnSpLocks/>
          </p:cNvCxnSpPr>
          <p:nvPr/>
        </p:nvCxnSpPr>
        <p:spPr>
          <a:xfrm flipH="1">
            <a:off x="2050742" y="3429000"/>
            <a:ext cx="196196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E2E88051-5CF7-4675-B88A-8505CE74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7092" y="4092571"/>
            <a:ext cx="2162356" cy="69195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E1CE12F-856A-4692-9A81-73DC836ED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3020" y="2447572"/>
            <a:ext cx="823990" cy="1273391"/>
          </a:xfrm>
          <a:prstGeom prst="rect">
            <a:avLst/>
          </a:prstGeom>
        </p:spPr>
      </p:pic>
      <p:pic>
        <p:nvPicPr>
          <p:cNvPr id="29" name="Gráfico 28" descr="Programador">
            <a:extLst>
              <a:ext uri="{FF2B5EF4-FFF2-40B4-BE49-F238E27FC236}">
                <a16:creationId xmlns:a16="http://schemas.microsoft.com/office/drawing/2014/main" id="{BEABB5D1-4E3B-42FA-959F-805E2D3A0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8677" y="3426440"/>
            <a:ext cx="772182" cy="772182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8469179F-5D16-40AC-9EAB-3BE0CA07040A}"/>
              </a:ext>
            </a:extLst>
          </p:cNvPr>
          <p:cNvSpPr/>
          <p:nvPr/>
        </p:nvSpPr>
        <p:spPr>
          <a:xfrm>
            <a:off x="4405643" y="4801236"/>
            <a:ext cx="9252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CLIENT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5417B14-3F74-4BD4-A070-F1943ECA64A6}"/>
              </a:ext>
            </a:extLst>
          </p:cNvPr>
          <p:cNvSpPr/>
          <p:nvPr/>
        </p:nvSpPr>
        <p:spPr>
          <a:xfrm>
            <a:off x="1390831" y="3925274"/>
            <a:ext cx="20970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Sem Cone</a:t>
            </a:r>
            <a:r>
              <a:rPr lang="en-US" dirty="0"/>
              <a:t>x</a:t>
            </a:r>
            <a:r>
              <a:rPr lang="pt-BR" dirty="0" err="1"/>
              <a:t>ão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N</a:t>
            </a:r>
            <a:r>
              <a:rPr lang="pt-BR" dirty="0" err="1"/>
              <a:t>ão</a:t>
            </a:r>
            <a:r>
              <a:rPr lang="pt-BR" dirty="0"/>
              <a:t> </a:t>
            </a:r>
            <a:r>
              <a:rPr lang="pt-BR" dirty="0" err="1"/>
              <a:t>Confi</a:t>
            </a:r>
            <a:r>
              <a:rPr lang="de-DE" dirty="0"/>
              <a:t>ável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1           </a:t>
            </a:r>
            <a:r>
              <a:rPr lang="de-DE" b="1" dirty="0"/>
              <a:t>n</a:t>
            </a:r>
            <a:endParaRPr lang="de-DE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C1C3F1D4-9F8E-4FE8-B6D6-0E169CC8E0D5}"/>
              </a:ext>
            </a:extLst>
          </p:cNvPr>
          <p:cNvCxnSpPr/>
          <p:nvPr/>
        </p:nvCxnSpPr>
        <p:spPr>
          <a:xfrm>
            <a:off x="2050742" y="4678532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46C394E8-DBD8-49B5-A44C-C35D02217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61057" y="3801852"/>
            <a:ext cx="823990" cy="12733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8013B30-F9F9-40F5-A3E4-14C455D73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3020" y="5364869"/>
            <a:ext cx="823990" cy="1273391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0D4D948-862F-42C1-BCA0-3640411EEFDE}"/>
              </a:ext>
            </a:extLst>
          </p:cNvPr>
          <p:cNvCxnSpPr>
            <a:stCxn id="18" idx="3"/>
          </p:cNvCxnSpPr>
          <p:nvPr/>
        </p:nvCxnSpPr>
        <p:spPr>
          <a:xfrm flipV="1">
            <a:off x="5949448" y="3426440"/>
            <a:ext cx="1729736" cy="101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B6EEDE3-305B-4840-A628-14C252A66419}"/>
              </a:ext>
            </a:extLst>
          </p:cNvPr>
          <p:cNvCxnSpPr>
            <a:stCxn id="18" idx="3"/>
          </p:cNvCxnSpPr>
          <p:nvPr/>
        </p:nvCxnSpPr>
        <p:spPr>
          <a:xfrm>
            <a:off x="5949448" y="4438548"/>
            <a:ext cx="2653014" cy="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C2D8DEC-BFD6-4533-8773-1BD253F4881A}"/>
              </a:ext>
            </a:extLst>
          </p:cNvPr>
          <p:cNvCxnSpPr>
            <a:stCxn id="18" idx="3"/>
          </p:cNvCxnSpPr>
          <p:nvPr/>
        </p:nvCxnSpPr>
        <p:spPr>
          <a:xfrm>
            <a:off x="5949448" y="4438548"/>
            <a:ext cx="1871779" cy="156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3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7F94-A918-4B67-B8CD-52A9CF89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389" y="247508"/>
            <a:ext cx="8825658" cy="933350"/>
          </a:xfrm>
        </p:spPr>
        <p:txBody>
          <a:bodyPr/>
          <a:lstStyle/>
          <a:p>
            <a:r>
              <a:rPr lang="en-US" sz="4400" dirty="0" err="1"/>
              <a:t>Protocolo</a:t>
            </a:r>
            <a:r>
              <a:rPr lang="en-US" sz="4400" dirty="0"/>
              <a:t> TCP</a:t>
            </a:r>
            <a:r>
              <a:rPr lang="pt-BR" sz="4400" dirty="0"/>
              <a:t>/IP</a:t>
            </a:r>
            <a:endParaRPr lang="en-US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970126E-C2E1-49F2-8CE0-6BD9534943FE}"/>
              </a:ext>
            </a:extLst>
          </p:cNvPr>
          <p:cNvSpPr txBox="1">
            <a:spLocks/>
          </p:cNvSpPr>
          <p:nvPr/>
        </p:nvSpPr>
        <p:spPr>
          <a:xfrm>
            <a:off x="1186020" y="789860"/>
            <a:ext cx="8825658" cy="933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/>
              <a:t>Protocolos TPC e UPD</a:t>
            </a:r>
            <a:endParaRPr lang="en-US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6AB3E36-FA3A-4862-BC58-4E314C89DD1F}"/>
              </a:ext>
            </a:extLst>
          </p:cNvPr>
          <p:cNvSpPr/>
          <p:nvPr/>
        </p:nvSpPr>
        <p:spPr>
          <a:xfrm>
            <a:off x="1315524" y="2027631"/>
            <a:ext cx="21483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Características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Serviços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Vantagens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Desvantagens</a:t>
            </a:r>
            <a:endParaRPr lang="en-US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4DB8EE7-86F1-476F-AF00-795157629C46}"/>
              </a:ext>
            </a:extLst>
          </p:cNvPr>
          <p:cNvCxnSpPr/>
          <p:nvPr/>
        </p:nvCxnSpPr>
        <p:spPr>
          <a:xfrm>
            <a:off x="4012707" y="2027631"/>
            <a:ext cx="0" cy="140136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53D92C2-1F75-4585-98C3-68CF6FDF712C}"/>
              </a:ext>
            </a:extLst>
          </p:cNvPr>
          <p:cNvCxnSpPr>
            <a:cxnSpLocks/>
          </p:cNvCxnSpPr>
          <p:nvPr/>
        </p:nvCxnSpPr>
        <p:spPr>
          <a:xfrm flipH="1">
            <a:off x="2050742" y="3429000"/>
            <a:ext cx="196196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B5417B14-3F74-4BD4-A070-F1943ECA64A6}"/>
              </a:ext>
            </a:extLst>
          </p:cNvPr>
          <p:cNvSpPr/>
          <p:nvPr/>
        </p:nvSpPr>
        <p:spPr>
          <a:xfrm>
            <a:off x="4264241" y="1897318"/>
            <a:ext cx="1831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Portas</a:t>
            </a:r>
            <a:r>
              <a:rPr lang="de-DE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400" dirty="0"/>
              <a:t>Servi</a:t>
            </a:r>
            <a:r>
              <a:rPr lang="pt-BR" sz="2400" dirty="0" err="1"/>
              <a:t>ços</a:t>
            </a:r>
            <a:endParaRPr lang="de-DE" sz="24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57EAF4-ED62-4FD8-817D-15612CB49F43}"/>
              </a:ext>
            </a:extLst>
          </p:cNvPr>
          <p:cNvSpPr/>
          <p:nvPr/>
        </p:nvSpPr>
        <p:spPr>
          <a:xfrm>
            <a:off x="6516210" y="1954893"/>
            <a:ext cx="4279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 do apartamento...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16 bit ; 0 </a:t>
            </a:r>
            <a:r>
              <a:rPr lang="de-DE" dirty="0"/>
              <a:t>– 65535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Porta de Origem (entrada)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Porta de Destino (saída)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8AB31FD-93F7-4FDB-A961-5AA08F71AE6A}"/>
              </a:ext>
            </a:extLst>
          </p:cNvPr>
          <p:cNvCxnSpPr>
            <a:cxnSpLocks/>
          </p:cNvCxnSpPr>
          <p:nvPr/>
        </p:nvCxnSpPr>
        <p:spPr>
          <a:xfrm>
            <a:off x="5675791" y="2175029"/>
            <a:ext cx="840418" cy="1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7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7F94-A918-4B67-B8CD-52A9CF89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389" y="247508"/>
            <a:ext cx="8825658" cy="933350"/>
          </a:xfrm>
        </p:spPr>
        <p:txBody>
          <a:bodyPr/>
          <a:lstStyle/>
          <a:p>
            <a:r>
              <a:rPr lang="en-US" sz="4400" dirty="0" err="1"/>
              <a:t>Protocolo</a:t>
            </a:r>
            <a:r>
              <a:rPr lang="en-US" sz="4400" dirty="0"/>
              <a:t> TCP</a:t>
            </a:r>
            <a:r>
              <a:rPr lang="pt-BR" sz="4400" dirty="0"/>
              <a:t>/IP</a:t>
            </a:r>
            <a:endParaRPr lang="en-US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970126E-C2E1-49F2-8CE0-6BD9534943FE}"/>
              </a:ext>
            </a:extLst>
          </p:cNvPr>
          <p:cNvSpPr txBox="1">
            <a:spLocks/>
          </p:cNvSpPr>
          <p:nvPr/>
        </p:nvSpPr>
        <p:spPr>
          <a:xfrm>
            <a:off x="1186020" y="789860"/>
            <a:ext cx="8825658" cy="933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/>
              <a:t>Protocolos TPC e UPD</a:t>
            </a:r>
            <a:endParaRPr lang="en-US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6AB3E36-FA3A-4862-BC58-4E314C89DD1F}"/>
              </a:ext>
            </a:extLst>
          </p:cNvPr>
          <p:cNvSpPr/>
          <p:nvPr/>
        </p:nvSpPr>
        <p:spPr>
          <a:xfrm>
            <a:off x="1315524" y="2027631"/>
            <a:ext cx="21483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Características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Serviços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Vantagens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Desvantagens</a:t>
            </a:r>
            <a:endParaRPr lang="en-US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4DB8EE7-86F1-476F-AF00-795157629C46}"/>
              </a:ext>
            </a:extLst>
          </p:cNvPr>
          <p:cNvCxnSpPr/>
          <p:nvPr/>
        </p:nvCxnSpPr>
        <p:spPr>
          <a:xfrm>
            <a:off x="4012707" y="2027631"/>
            <a:ext cx="0" cy="140136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53D92C2-1F75-4585-98C3-68CF6FDF712C}"/>
              </a:ext>
            </a:extLst>
          </p:cNvPr>
          <p:cNvCxnSpPr>
            <a:cxnSpLocks/>
          </p:cNvCxnSpPr>
          <p:nvPr/>
        </p:nvCxnSpPr>
        <p:spPr>
          <a:xfrm flipH="1">
            <a:off x="2050742" y="3429000"/>
            <a:ext cx="196196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B5417B14-3F74-4BD4-A070-F1943ECA64A6}"/>
              </a:ext>
            </a:extLst>
          </p:cNvPr>
          <p:cNvSpPr/>
          <p:nvPr/>
        </p:nvSpPr>
        <p:spPr>
          <a:xfrm>
            <a:off x="4264241" y="1897318"/>
            <a:ext cx="1831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Portas</a:t>
            </a:r>
            <a:r>
              <a:rPr lang="de-DE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ços</a:t>
            </a:r>
            <a:endParaRPr lang="de-DE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57EAF4-ED62-4FD8-817D-15612CB49F43}"/>
              </a:ext>
            </a:extLst>
          </p:cNvPr>
          <p:cNvSpPr/>
          <p:nvPr/>
        </p:nvSpPr>
        <p:spPr>
          <a:xfrm>
            <a:off x="6516210" y="1954893"/>
            <a:ext cx="4279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 do apartamento...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16 bit ; 0 </a:t>
            </a:r>
            <a:r>
              <a:rPr lang="de-DE" dirty="0"/>
              <a:t>– 65535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Porta de Origem (entrada)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Porta de Destino (saída)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84B928-6CC5-43DD-982F-5CBD7063F3BE}"/>
              </a:ext>
            </a:extLst>
          </p:cNvPr>
          <p:cNvSpPr/>
          <p:nvPr/>
        </p:nvSpPr>
        <p:spPr>
          <a:xfrm>
            <a:off x="5572218" y="3600542"/>
            <a:ext cx="4279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SSH: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http: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DNS: 53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D6675A0-02C1-47E2-BFD6-144F9E25A4E1}"/>
              </a:ext>
            </a:extLst>
          </p:cNvPr>
          <p:cNvCxnSpPr>
            <a:stCxn id="26" idx="2"/>
          </p:cNvCxnSpPr>
          <p:nvPr/>
        </p:nvCxnSpPr>
        <p:spPr>
          <a:xfrm>
            <a:off x="5180121" y="2728315"/>
            <a:ext cx="392097" cy="77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E299D8B-456A-4A22-B7FB-0DAB9E82D127}"/>
              </a:ext>
            </a:extLst>
          </p:cNvPr>
          <p:cNvCxnSpPr>
            <a:cxnSpLocks/>
          </p:cNvCxnSpPr>
          <p:nvPr/>
        </p:nvCxnSpPr>
        <p:spPr>
          <a:xfrm>
            <a:off x="5675791" y="2175029"/>
            <a:ext cx="840418" cy="1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7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7F94-A918-4B67-B8CD-52A9CF89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389" y="247508"/>
            <a:ext cx="8825658" cy="933350"/>
          </a:xfrm>
        </p:spPr>
        <p:txBody>
          <a:bodyPr/>
          <a:lstStyle/>
          <a:p>
            <a:r>
              <a:rPr lang="en-US" sz="4400" dirty="0" err="1"/>
              <a:t>Protocolo</a:t>
            </a:r>
            <a:r>
              <a:rPr lang="en-US" sz="4400" dirty="0"/>
              <a:t> TCP</a:t>
            </a:r>
            <a:r>
              <a:rPr lang="pt-BR" sz="4400" dirty="0"/>
              <a:t>/IP</a:t>
            </a:r>
            <a:endParaRPr lang="en-US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970126E-C2E1-49F2-8CE0-6BD9534943FE}"/>
              </a:ext>
            </a:extLst>
          </p:cNvPr>
          <p:cNvSpPr txBox="1">
            <a:spLocks/>
          </p:cNvSpPr>
          <p:nvPr/>
        </p:nvSpPr>
        <p:spPr>
          <a:xfrm>
            <a:off x="1186020" y="789860"/>
            <a:ext cx="8825658" cy="933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dirty="0"/>
              <a:t>Protocolos TPC e UPD</a:t>
            </a:r>
            <a:endParaRPr lang="en-US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6AB3E36-FA3A-4862-BC58-4E314C89DD1F}"/>
              </a:ext>
            </a:extLst>
          </p:cNvPr>
          <p:cNvSpPr/>
          <p:nvPr/>
        </p:nvSpPr>
        <p:spPr>
          <a:xfrm>
            <a:off x="1315524" y="2027631"/>
            <a:ext cx="21483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Características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Serviços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Vantagens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Desvantagens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4DB8EE7-86F1-476F-AF00-795157629C46}"/>
              </a:ext>
            </a:extLst>
          </p:cNvPr>
          <p:cNvCxnSpPr/>
          <p:nvPr/>
        </p:nvCxnSpPr>
        <p:spPr>
          <a:xfrm>
            <a:off x="4012707" y="2027631"/>
            <a:ext cx="0" cy="140136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53D92C2-1F75-4585-98C3-68CF6FDF712C}"/>
              </a:ext>
            </a:extLst>
          </p:cNvPr>
          <p:cNvCxnSpPr>
            <a:cxnSpLocks/>
          </p:cNvCxnSpPr>
          <p:nvPr/>
        </p:nvCxnSpPr>
        <p:spPr>
          <a:xfrm flipH="1">
            <a:off x="2050742" y="3429000"/>
            <a:ext cx="196196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24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7281</TotalTime>
  <Words>1018</Words>
  <Application>Microsoft Office PowerPoint</Application>
  <PresentationFormat>Widescreen</PresentationFormat>
  <Paragraphs>284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Lucida Console</vt:lpstr>
      <vt:lpstr>Wingdings</vt:lpstr>
      <vt:lpstr>Wingdings 3</vt:lpstr>
      <vt:lpstr>Íon</vt:lpstr>
      <vt:lpstr>Como a Internet Funciona</vt:lpstr>
      <vt:lpstr>Protocolo TCP/IP</vt:lpstr>
      <vt:lpstr>Protocolo TCP/IP</vt:lpstr>
      <vt:lpstr>Protocolo TCP/IP</vt:lpstr>
      <vt:lpstr>Protocolo TCP/IP</vt:lpstr>
      <vt:lpstr>Protocolo TCP/IP</vt:lpstr>
      <vt:lpstr>Protocolo TCP/IP</vt:lpstr>
      <vt:lpstr>Protocolo TCP/IP</vt:lpstr>
      <vt:lpstr>Protocolo TCP/IP</vt:lpstr>
      <vt:lpstr>DNS</vt:lpstr>
      <vt:lpstr>DNS</vt:lpstr>
      <vt:lpstr>DNS</vt:lpstr>
      <vt:lpstr>DNS</vt:lpstr>
      <vt:lpstr>DNS</vt:lpstr>
      <vt:lpstr>DNS</vt:lpstr>
      <vt:lpstr>DNS</vt:lpstr>
      <vt:lpstr>DNS</vt:lpstr>
      <vt:lpstr>HTTP</vt:lpstr>
      <vt:lpstr>HTTP</vt:lpstr>
      <vt:lpstr>HTTP</vt:lpstr>
      <vt:lpstr>HTTP</vt:lpstr>
      <vt:lpstr>HTTP</vt:lpstr>
      <vt:lpstr>HTTP</vt:lpstr>
      <vt:lpstr>HTTP</vt:lpstr>
      <vt:lpstr>HTTP vs. HTTPs</vt:lpstr>
      <vt:lpstr>Cookies</vt:lpstr>
      <vt:lpstr>Cookies</vt:lpstr>
      <vt:lpstr>Cookies</vt:lpstr>
      <vt:lpstr>Cookies</vt:lpstr>
      <vt:lpstr>Cookies</vt:lpstr>
      <vt:lpstr>Cookies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a Internet Funciona</dc:title>
  <dc:creator>Acer</dc:creator>
  <cp:lastModifiedBy>Acer</cp:lastModifiedBy>
  <cp:revision>31</cp:revision>
  <dcterms:created xsi:type="dcterms:W3CDTF">2021-06-06T22:13:31Z</dcterms:created>
  <dcterms:modified xsi:type="dcterms:W3CDTF">2021-06-14T15:30:00Z</dcterms:modified>
</cp:coreProperties>
</file>