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1" r:id="rId3"/>
    <p:sldId id="262" r:id="rId4"/>
    <p:sldId id="269" r:id="rId5"/>
    <p:sldId id="263" r:id="rId6"/>
    <p:sldId id="257" r:id="rId7"/>
    <p:sldId id="258" r:id="rId8"/>
    <p:sldId id="259" r:id="rId9"/>
    <p:sldId id="260" r:id="rId10"/>
    <p:sldId id="271" r:id="rId11"/>
    <p:sldId id="264" r:id="rId12"/>
    <p:sldId id="265" r:id="rId13"/>
    <p:sldId id="266" r:id="rId14"/>
    <p:sldId id="267" r:id="rId15"/>
    <p:sldId id="268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2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9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8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A41B5C-915C-4FBD-95D2-C107A10225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97DBC1-F0C5-48E3-95BF-D4AFAADEB8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56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4/platform/windows.html" TargetMode="External"/><Relationship Id="rId2" Type="http://schemas.openxmlformats.org/officeDocument/2006/relationships/hyperlink" Target="https://httpd.apach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upport.microsoft.com/pt-br/topic/os-downloads-do-visual-c-mais-recentes-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yssproject.net/2016/11/compiler-nginx-pourquoi-commen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nginx.org/en/docs/window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0566-FABB-4206-BA91-9177DD8A7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Servidores</a:t>
            </a:r>
            <a:r>
              <a:rPr lang="de-DE" dirty="0"/>
              <a:t> WEB</a:t>
            </a:r>
            <a:endParaRPr lang="en-US" dirty="0"/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CD068F4A-3A74-4A23-B9E9-B0CB9EA61AF9}"/>
              </a:ext>
            </a:extLst>
          </p:cNvPr>
          <p:cNvSpPr txBox="1"/>
          <p:nvPr/>
        </p:nvSpPr>
        <p:spPr>
          <a:xfrm>
            <a:off x="4300493" y="4187465"/>
            <a:ext cx="612642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Treinamento:  </a:t>
            </a:r>
            <a:r>
              <a:rPr lang="de-DE" dirty="0">
                <a:ea typeface="+mn-lt"/>
                <a:cs typeface="+mn-lt"/>
              </a:rPr>
              <a:t>Angular, Node e Java – Capgemini </a:t>
            </a:r>
          </a:p>
          <a:p>
            <a:pPr algn="r"/>
            <a:r>
              <a:rPr lang="de-DE" dirty="0"/>
              <a:t>Instrutor: Ivan J. Borchardt</a:t>
            </a:r>
          </a:p>
          <a:p>
            <a:pPr algn="r"/>
            <a:r>
              <a:rPr lang="de-DE" dirty="0"/>
              <a:t>©2021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E2DA3579-8AB1-4D41-B3DF-DE894689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8189" y="5504733"/>
            <a:ext cx="24574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7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4B8EE714-CDF2-4ABE-9267-FF24B1F54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78" y="983688"/>
            <a:ext cx="6409524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>
                <a:effectLst/>
              </a:rPr>
              <a:t>Instalando</a:t>
            </a:r>
            <a:r>
              <a:rPr lang="de-DE" dirty="0">
                <a:effectLst/>
              </a:rPr>
              <a:t> e </a:t>
            </a:r>
            <a:r>
              <a:rPr lang="de-DE" dirty="0" err="1">
                <a:effectLst/>
              </a:rPr>
              <a:t>Configurando</a:t>
            </a:r>
            <a:r>
              <a:rPr lang="de-DE" dirty="0">
                <a:effectLst/>
              </a:rPr>
              <a:t> o Apache </a:t>
            </a:r>
            <a:r>
              <a:rPr lang="de-DE" dirty="0" err="1">
                <a:effectLst/>
              </a:rPr>
              <a:t>Httpd</a:t>
            </a:r>
            <a:endParaRPr lang="de-DE" dirty="0"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13CA2-7255-4B50-A8DC-7E1F3A1C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723981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de-DE" dirty="0">
                <a:hlinkClick r:id="rId2"/>
              </a:rPr>
              <a:t>https://httpd.apache.org/</a:t>
            </a:r>
            <a:endParaRPr lang="de-DE" dirty="0"/>
          </a:p>
          <a:p>
            <a:pPr marL="36900" indent="0">
              <a:buNone/>
            </a:pPr>
            <a:r>
              <a:rPr lang="de-DE" dirty="0">
                <a:hlinkClick r:id="rId3"/>
              </a:rPr>
              <a:t>https://httpd.apache.org/docs/2.4/platform/windows.html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Disponível</a:t>
            </a:r>
            <a:r>
              <a:rPr lang="de-DE" dirty="0"/>
              <a:t> </a:t>
            </a:r>
            <a:r>
              <a:rPr lang="de-DE" dirty="0" err="1"/>
              <a:t>apenas</a:t>
            </a:r>
            <a:r>
              <a:rPr lang="de-DE" dirty="0"/>
              <a:t> </a:t>
            </a:r>
            <a:r>
              <a:rPr lang="de-DE" dirty="0" err="1"/>
              <a:t>em</a:t>
            </a:r>
            <a:r>
              <a:rPr lang="de-DE" dirty="0"/>
              <a:t> </a:t>
            </a:r>
            <a:r>
              <a:rPr lang="de-DE" dirty="0" err="1"/>
              <a:t>Código</a:t>
            </a:r>
            <a:r>
              <a:rPr lang="de-DE" dirty="0"/>
              <a:t> </a:t>
            </a:r>
            <a:r>
              <a:rPr lang="de-DE" dirty="0" err="1"/>
              <a:t>Fonte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Distribui</a:t>
            </a:r>
            <a:r>
              <a:rPr lang="pt-BR" dirty="0" err="1"/>
              <a:t>ções</a:t>
            </a:r>
            <a:r>
              <a:rPr lang="pt-BR" dirty="0"/>
              <a:t> compiladas populares</a:t>
            </a:r>
            <a:r>
              <a:rPr lang="de-DE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ApacheHaus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Apache Lounge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Bitnami</a:t>
            </a:r>
            <a:r>
              <a:rPr lang="de-DE" dirty="0"/>
              <a:t> WAMP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WampServer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267799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>
                <a:effectLst/>
              </a:rPr>
              <a:t>Instalando</a:t>
            </a:r>
            <a:r>
              <a:rPr lang="de-DE" dirty="0">
                <a:effectLst/>
              </a:rPr>
              <a:t> e </a:t>
            </a:r>
            <a:r>
              <a:rPr lang="de-DE" dirty="0" err="1">
                <a:effectLst/>
              </a:rPr>
              <a:t>Configurando</a:t>
            </a:r>
            <a:r>
              <a:rPr lang="de-DE" dirty="0">
                <a:effectLst/>
              </a:rPr>
              <a:t> o Apache </a:t>
            </a:r>
            <a:r>
              <a:rPr lang="de-DE" dirty="0" err="1">
                <a:effectLst/>
              </a:rPr>
              <a:t>Httpd</a:t>
            </a:r>
            <a:endParaRPr lang="de-DE" dirty="0"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13CA2-7255-4B50-A8DC-7E1F3A1C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8169"/>
            <a:ext cx="8723981" cy="4058751"/>
          </a:xfrm>
        </p:spPr>
        <p:txBody>
          <a:bodyPr>
            <a:normAutofit/>
          </a:bodyPr>
          <a:lstStyle/>
          <a:p>
            <a:pPr marL="907200" lvl="1" indent="-457200">
              <a:buFont typeface="Wingdings 2" charset="2"/>
              <a:buAutoNum type="arabicPeriod"/>
            </a:pP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</a:t>
            </a:r>
            <a:r>
              <a:rPr lang="pt-B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ça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 Download da versão 32 ou 64 bits  (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Apache Lounge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). </a:t>
            </a:r>
          </a:p>
          <a:p>
            <a:pPr marL="907200" lvl="1" indent="-457200">
              <a:buAutoNum type="arabicPeriod"/>
            </a:pP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Descompacte o arquivo baixado</a:t>
            </a:r>
          </a:p>
          <a:p>
            <a:pPr marL="907200" lvl="1" indent="-457200">
              <a:buAutoNum type="arabicPeriod"/>
            </a:pP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0000" lvl="1" indent="0">
              <a:buNone/>
            </a:pP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07200" lvl="1" indent="-457200">
              <a:buFont typeface="+mj-lt"/>
              <a:buAutoNum type="arabicPeriod" startAt="3"/>
            </a:pP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Copie o </a:t>
            </a:r>
            <a:r>
              <a:rPr lang="pt-B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diret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ó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rio Apache24 para C:/Apache24</a:t>
            </a:r>
          </a:p>
          <a:p>
            <a:pPr marL="907200" lvl="1" indent="-457200">
              <a:buFont typeface="+mj-lt"/>
              <a:buAutoNum type="arabicPeriod" startAt="3"/>
            </a:pP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Instale Visual C++ </a:t>
            </a:r>
            <a:r>
              <a:rPr lang="pt-B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Redistributable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for Visual Studio 2015-2019 x64</a:t>
            </a:r>
          </a:p>
          <a:p>
            <a:pPr marL="450000" lvl="1" indent="0">
              <a:buNone/>
            </a:pP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https://support.microsoft.com/pt-br/topic/os-downloads-do-visual-c-mais-recentes-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com-suporte-2647da03-1eea-4433-9aff-95f26a218cc0</a:t>
            </a:r>
          </a:p>
          <a:p>
            <a:pPr marL="450000" lvl="1" indent="0">
              <a:buNone/>
            </a:pPr>
            <a:endParaRPr lang="de-DE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25B42A-8D9D-4A2C-A650-3D717F33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35" y="2606152"/>
            <a:ext cx="5968681" cy="9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4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>
                <a:effectLst/>
              </a:rPr>
              <a:t>Instalando</a:t>
            </a:r>
            <a:r>
              <a:rPr lang="de-DE" dirty="0">
                <a:effectLst/>
              </a:rPr>
              <a:t> e </a:t>
            </a:r>
            <a:r>
              <a:rPr lang="de-DE" dirty="0" err="1">
                <a:effectLst/>
              </a:rPr>
              <a:t>Configurando</a:t>
            </a:r>
            <a:r>
              <a:rPr lang="de-DE" dirty="0">
                <a:effectLst/>
              </a:rPr>
              <a:t> o Apache </a:t>
            </a:r>
            <a:r>
              <a:rPr lang="de-DE" dirty="0" err="1">
                <a:effectLst/>
              </a:rPr>
              <a:t>Httpd</a:t>
            </a:r>
            <a:endParaRPr lang="de-DE" dirty="0"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13CA2-7255-4B50-A8DC-7E1F3A1C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723981" cy="4058751"/>
          </a:xfrm>
        </p:spPr>
        <p:txBody>
          <a:bodyPr>
            <a:normAutofit lnSpcReduction="10000"/>
          </a:bodyPr>
          <a:lstStyle/>
          <a:p>
            <a:pPr marL="450000" lvl="1" indent="0">
              <a:buNone/>
            </a:pP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Configurando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 Apache</a:t>
            </a:r>
          </a:p>
          <a:p>
            <a:pPr marL="450000" lvl="1" indent="0">
              <a:buNone/>
            </a:pPr>
            <a:r>
              <a:rPr lang="de-DE" sz="2400" dirty="0" err="1">
                <a:solidFill>
                  <a:schemeClr val="tx1"/>
                </a:solidFill>
              </a:rPr>
              <a:t>Abra</a:t>
            </a:r>
            <a:r>
              <a:rPr lang="de-DE" sz="2400" dirty="0">
                <a:solidFill>
                  <a:schemeClr val="tx1"/>
                </a:solidFill>
              </a:rPr>
              <a:t> o </a:t>
            </a:r>
            <a:r>
              <a:rPr lang="de-DE" sz="2400" dirty="0" err="1">
                <a:solidFill>
                  <a:schemeClr val="tx1"/>
                </a:solidFill>
              </a:rPr>
              <a:t>arquivo</a:t>
            </a:r>
            <a:r>
              <a:rPr lang="de-DE" sz="2400" dirty="0">
                <a:solidFill>
                  <a:schemeClr val="tx1"/>
                </a:solidFill>
              </a:rPr>
              <a:t> C:\Apache24\conf\httpd.conf</a:t>
            </a:r>
          </a:p>
          <a:p>
            <a:pPr marL="907200" lvl="1" indent="-457200">
              <a:buAutoNum type="arabicPeriod"/>
            </a:pPr>
            <a:r>
              <a:rPr lang="de-DE" sz="2000" dirty="0" err="1">
                <a:solidFill>
                  <a:schemeClr val="tx1"/>
                </a:solidFill>
              </a:rPr>
              <a:t>Diretório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Raiz</a:t>
            </a:r>
            <a:r>
              <a:rPr lang="de-DE" sz="2000" dirty="0">
                <a:solidFill>
                  <a:schemeClr val="tx1"/>
                </a:solidFill>
              </a:rPr>
              <a:t> do Apache:</a:t>
            </a:r>
          </a:p>
          <a:p>
            <a:pPr marL="450000" lvl="1" indent="0">
              <a:buNone/>
            </a:pPr>
            <a:r>
              <a:rPr lang="en-US" sz="1600" dirty="0">
                <a:effectLst/>
              </a:rPr>
              <a:t>			Define SRVROOT "c:/Apache24"</a:t>
            </a:r>
          </a:p>
          <a:p>
            <a:pPr marL="907200" lvl="1" indent="-457200">
              <a:buFont typeface="+mj-lt"/>
              <a:buAutoNum type="arabicPeriod" startAt="2"/>
            </a:pP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Porta de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execu</a:t>
            </a:r>
            <a:r>
              <a:rPr lang="pt-B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ção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450000" lvl="1" indent="0">
              <a:buNone/>
            </a:pPr>
            <a:r>
              <a:rPr lang="en-US" sz="1600" dirty="0">
                <a:effectLst/>
              </a:rPr>
              <a:t>			Listen 80</a:t>
            </a:r>
          </a:p>
          <a:p>
            <a:pPr marL="450000" lvl="1" indent="0">
              <a:buNone/>
            </a:pPr>
            <a:r>
              <a:rPr lang="de-DE" sz="1600" dirty="0">
                <a:effectLst/>
              </a:rPr>
              <a:t>		</a:t>
            </a:r>
            <a:r>
              <a:rPr lang="de-DE" sz="1600" dirty="0" err="1">
                <a:effectLst/>
              </a:rPr>
              <a:t>Verificando</a:t>
            </a:r>
            <a:r>
              <a:rPr lang="de-DE" sz="1600" dirty="0">
                <a:effectLst/>
              </a:rPr>
              <a:t> se a </a:t>
            </a:r>
            <a:r>
              <a:rPr lang="de-DE" sz="1600" dirty="0" err="1">
                <a:effectLst/>
              </a:rPr>
              <a:t>porta</a:t>
            </a:r>
            <a:r>
              <a:rPr lang="de-DE" sz="1600" dirty="0">
                <a:effectLst/>
              </a:rPr>
              <a:t> 80 </a:t>
            </a:r>
            <a:r>
              <a:rPr lang="de-DE" sz="1600" dirty="0" err="1">
                <a:effectLst/>
              </a:rPr>
              <a:t>está</a:t>
            </a:r>
            <a:r>
              <a:rPr lang="de-DE" sz="1600" dirty="0">
                <a:effectLst/>
              </a:rPr>
              <a:t> </a:t>
            </a:r>
            <a:r>
              <a:rPr lang="de-DE" sz="1600" dirty="0" err="1">
                <a:effectLst/>
              </a:rPr>
              <a:t>disponível</a:t>
            </a:r>
            <a:r>
              <a:rPr lang="de-DE" sz="1600" dirty="0">
                <a:effectLst/>
              </a:rPr>
              <a:t>: </a:t>
            </a:r>
          </a:p>
          <a:p>
            <a:pPr marL="450000" lvl="1" indent="0">
              <a:buNone/>
            </a:pPr>
            <a:r>
              <a:rPr lang="de-DE" sz="1600" dirty="0">
                <a:effectLst/>
              </a:rPr>
              <a:t>			</a:t>
            </a:r>
            <a:r>
              <a:rPr lang="de-DE" sz="1600" dirty="0" err="1">
                <a:effectLst/>
              </a:rPr>
              <a:t>cmd</a:t>
            </a:r>
            <a:r>
              <a:rPr lang="de-DE" sz="1600" dirty="0">
                <a:effectLst/>
              </a:rPr>
              <a:t>&gt;</a:t>
            </a:r>
            <a:r>
              <a:rPr lang="de-DE" sz="1600" dirty="0" err="1">
                <a:effectLst/>
              </a:rPr>
              <a:t>netstat</a:t>
            </a:r>
            <a:r>
              <a:rPr lang="de-DE" sz="1600" dirty="0">
                <a:effectLst/>
              </a:rPr>
              <a:t> –</a:t>
            </a:r>
            <a:r>
              <a:rPr lang="de-DE" sz="1600" dirty="0" err="1">
                <a:effectLst/>
              </a:rPr>
              <a:t>anb</a:t>
            </a:r>
            <a:r>
              <a:rPr lang="de-DE" sz="1600" dirty="0">
                <a:effectLst/>
              </a:rPr>
              <a:t> | </a:t>
            </a:r>
            <a:r>
              <a:rPr lang="de-DE" sz="1600" dirty="0" err="1">
                <a:effectLst/>
              </a:rPr>
              <a:t>findstr</a:t>
            </a:r>
            <a:r>
              <a:rPr lang="de-DE" sz="1600" dirty="0">
                <a:effectLst/>
              </a:rPr>
              <a:t> 0.0.0.0:80</a:t>
            </a:r>
            <a:endParaRPr lang="en-US" sz="1600" dirty="0">
              <a:effectLst/>
            </a:endParaRPr>
          </a:p>
          <a:p>
            <a:pPr marL="907200" lvl="1" indent="-457200">
              <a:buFont typeface="+mj-lt"/>
              <a:buAutoNum type="arabicPeriod" startAt="3"/>
            </a:pP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Server Name</a:t>
            </a:r>
          </a:p>
          <a:p>
            <a:pPr marL="450000" lvl="1" indent="0">
              <a:buNone/>
            </a:pP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en-US" dirty="0" err="1">
                <a:effectLst/>
              </a:rPr>
              <a:t>ServerName</a:t>
            </a:r>
            <a:r>
              <a:rPr lang="en-US" dirty="0">
                <a:effectLst/>
              </a:rPr>
              <a:t> www.example.com:80</a:t>
            </a:r>
          </a:p>
          <a:p>
            <a:pPr marL="450000" lvl="1" indent="0">
              <a:buNone/>
            </a:pPr>
            <a:endParaRPr lang="de-DE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2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>
                <a:effectLst/>
              </a:rPr>
              <a:t>Instalando</a:t>
            </a:r>
            <a:r>
              <a:rPr lang="de-DE" dirty="0">
                <a:effectLst/>
              </a:rPr>
              <a:t> e </a:t>
            </a:r>
            <a:r>
              <a:rPr lang="de-DE" dirty="0" err="1">
                <a:effectLst/>
              </a:rPr>
              <a:t>Configurando</a:t>
            </a:r>
            <a:r>
              <a:rPr lang="de-DE" dirty="0">
                <a:effectLst/>
              </a:rPr>
              <a:t> o Apache </a:t>
            </a:r>
            <a:r>
              <a:rPr lang="de-DE" dirty="0" err="1">
                <a:effectLst/>
              </a:rPr>
              <a:t>Httpd</a:t>
            </a:r>
            <a:endParaRPr lang="de-DE" dirty="0"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13CA2-7255-4B50-A8DC-7E1F3A1C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723981" cy="4058751"/>
          </a:xfrm>
        </p:spPr>
        <p:txBody>
          <a:bodyPr>
            <a:normAutofit/>
          </a:bodyPr>
          <a:lstStyle/>
          <a:p>
            <a:pPr marL="450000" lvl="1" indent="0">
              <a:buNone/>
            </a:pP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Usando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 Apache</a:t>
            </a:r>
          </a:p>
          <a:p>
            <a:pPr marL="907200" lvl="1" indent="-457200">
              <a:buAutoNum type="arabicPeriod"/>
            </a:pP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Abra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 CMD e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navegue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até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pasta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c:\Apache24\bin </a:t>
            </a:r>
          </a:p>
          <a:p>
            <a:pPr marL="907200" lvl="1" indent="-457200">
              <a:buAutoNum type="arabicPeriod"/>
            </a:pP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Inicie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 Apache:  CMD&gt;httpd.exe</a:t>
            </a:r>
          </a:p>
          <a:p>
            <a:pPr marL="907200" lvl="1" indent="-457200">
              <a:buAutoNum type="arabicPeriod"/>
            </a:pP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Acesse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seu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site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chamando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localhost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um web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browser</a:t>
            </a:r>
            <a:endParaRPr lang="de-DE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07200" lvl="1" indent="-457200">
              <a:buAutoNum type="arabicPeriod"/>
            </a:pPr>
            <a:endParaRPr lang="de-DE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07200" lvl="1" indent="-457200">
              <a:buAutoNum type="arabicPeriod"/>
            </a:pPr>
            <a:endParaRPr lang="de-DE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0000" lvl="1" indent="0">
              <a:buNone/>
            </a:pPr>
            <a:endParaRPr lang="de-DE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07200" lvl="1" indent="-457200">
              <a:buFont typeface="+mj-lt"/>
              <a:buAutoNum type="arabicPeriod" startAt="4"/>
            </a:pP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encerrar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 Apache: 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Ctrl+C</a:t>
            </a:r>
            <a:endParaRPr lang="de-DE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0000" lvl="1" indent="0">
              <a:buNone/>
            </a:pPr>
            <a:endParaRPr lang="de-DE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6C82D8-B6FF-4F65-8603-EB78C03F0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75" y="3594643"/>
            <a:ext cx="360095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7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>
                <a:effectLst/>
              </a:rPr>
              <a:t>Instalando</a:t>
            </a:r>
            <a:r>
              <a:rPr lang="de-DE" dirty="0">
                <a:effectLst/>
              </a:rPr>
              <a:t> e </a:t>
            </a:r>
            <a:r>
              <a:rPr lang="de-DE" dirty="0" err="1">
                <a:effectLst/>
              </a:rPr>
              <a:t>Configurando</a:t>
            </a:r>
            <a:r>
              <a:rPr lang="de-DE" dirty="0">
                <a:effectLst/>
              </a:rPr>
              <a:t> o Apache </a:t>
            </a:r>
            <a:r>
              <a:rPr lang="de-DE" dirty="0" err="1">
                <a:effectLst/>
              </a:rPr>
              <a:t>Httpd</a:t>
            </a:r>
            <a:endParaRPr lang="de-DE" dirty="0"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13CA2-7255-4B50-A8DC-7E1F3A1C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723981" cy="4058751"/>
          </a:xfrm>
        </p:spPr>
        <p:txBody>
          <a:bodyPr>
            <a:normAutofit/>
          </a:bodyPr>
          <a:lstStyle/>
          <a:p>
            <a:pPr marL="450000" lvl="1" indent="0">
              <a:buNone/>
            </a:pP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 de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seu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Site: </a:t>
            </a:r>
          </a:p>
          <a:p>
            <a:pPr marL="450000" lvl="1" indent="0">
              <a:buNone/>
            </a:pP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</a:p>
          <a:p>
            <a:pPr marL="450000" lvl="1" indent="0">
              <a:buNone/>
            </a:pP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C:\Apache24\htdocs</a:t>
            </a:r>
          </a:p>
        </p:txBody>
      </p:sp>
    </p:spTree>
    <p:extLst>
      <p:ext uri="{BB962C8B-B14F-4D97-AF65-F5344CB8AC3E}">
        <p14:creationId xmlns:p14="http://schemas.microsoft.com/office/powerpoint/2010/main" val="104694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FD646C53-2712-46F2-95E8-71CFBE3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2656" y="2792616"/>
            <a:ext cx="6841554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8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797D3-1BF2-4D95-96EB-AC911550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 que </a:t>
            </a:r>
            <a:r>
              <a:rPr lang="de-DE" dirty="0"/>
              <a:t>é o </a:t>
            </a:r>
            <a:r>
              <a:rPr lang="de-DE" dirty="0" err="1"/>
              <a:t>Nginx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C26608-DBAC-4A1A-A8CE-9FB6ADF5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É um Software open source </a:t>
            </a:r>
            <a:r>
              <a:rPr lang="de-DE" sz="1800" dirty="0" err="1">
                <a:solidFill>
                  <a:schemeClr val="tx1"/>
                </a:solidFill>
              </a:rPr>
              <a:t>que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possui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diversas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utiliza</a:t>
            </a:r>
            <a:r>
              <a:rPr lang="pt-BR" sz="1800" dirty="0" err="1">
                <a:solidFill>
                  <a:schemeClr val="tx1"/>
                </a:solidFill>
              </a:rPr>
              <a:t>ções</a:t>
            </a:r>
            <a:r>
              <a:rPr lang="pt-BR" sz="1800" dirty="0">
                <a:solidFill>
                  <a:schemeClr val="tx1"/>
                </a:solidFill>
              </a:rPr>
              <a:t> como </a:t>
            </a:r>
            <a:r>
              <a:rPr lang="pt-BR" sz="1800" dirty="0" err="1">
                <a:solidFill>
                  <a:schemeClr val="tx1"/>
                </a:solidFill>
              </a:rPr>
              <a:t>Webserver</a:t>
            </a:r>
            <a:r>
              <a:rPr lang="pt-BR" sz="1800" dirty="0">
                <a:solidFill>
                  <a:schemeClr val="tx1"/>
                </a:solidFill>
              </a:rPr>
              <a:t>, proxy reverso, </a:t>
            </a:r>
            <a:r>
              <a:rPr lang="pt-BR" sz="1800" dirty="0" err="1">
                <a:solidFill>
                  <a:schemeClr val="tx1"/>
                </a:solidFill>
              </a:rPr>
              <a:t>caching</a:t>
            </a:r>
            <a:r>
              <a:rPr lang="pt-BR" sz="1800" dirty="0">
                <a:solidFill>
                  <a:schemeClr val="tx1"/>
                </a:solidFill>
              </a:rPr>
              <a:t>, </a:t>
            </a:r>
            <a:r>
              <a:rPr lang="pt-BR" sz="1800" dirty="0" err="1">
                <a:solidFill>
                  <a:schemeClr val="tx1"/>
                </a:solidFill>
              </a:rPr>
              <a:t>load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balancer</a:t>
            </a:r>
            <a:r>
              <a:rPr lang="pt-BR" sz="1800" dirty="0">
                <a:solidFill>
                  <a:schemeClr val="tx1"/>
                </a:solidFill>
              </a:rPr>
              <a:t>, media </a:t>
            </a:r>
            <a:r>
              <a:rPr lang="pt-BR" sz="1800" dirty="0" err="1">
                <a:solidFill>
                  <a:schemeClr val="tx1"/>
                </a:solidFill>
              </a:rPr>
              <a:t>srteaming</a:t>
            </a:r>
            <a:r>
              <a:rPr lang="pt-BR" sz="1800" dirty="0">
                <a:solidFill>
                  <a:schemeClr val="tx1"/>
                </a:solidFill>
              </a:rPr>
              <a:t>, al</a:t>
            </a:r>
            <a:r>
              <a:rPr lang="de-DE" sz="1800" dirty="0" err="1">
                <a:solidFill>
                  <a:schemeClr val="tx1"/>
                </a:solidFill>
              </a:rPr>
              <a:t>ém</a:t>
            </a:r>
            <a:r>
              <a:rPr lang="de-DE" sz="1800" dirty="0">
                <a:solidFill>
                  <a:schemeClr val="tx1"/>
                </a:solidFill>
              </a:rPr>
              <a:t> de </a:t>
            </a:r>
            <a:r>
              <a:rPr lang="de-DE" sz="1800" dirty="0" err="1">
                <a:solidFill>
                  <a:schemeClr val="tx1"/>
                </a:solidFill>
              </a:rPr>
              <a:t>proxy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para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servi</a:t>
            </a:r>
            <a:r>
              <a:rPr lang="pt-BR" sz="1800" dirty="0" err="1">
                <a:solidFill>
                  <a:schemeClr val="tx1"/>
                </a:solidFill>
              </a:rPr>
              <a:t>ços</a:t>
            </a:r>
            <a:r>
              <a:rPr lang="pt-BR" sz="1800" dirty="0">
                <a:solidFill>
                  <a:schemeClr val="tx1"/>
                </a:solidFill>
              </a:rPr>
              <a:t> de </a:t>
            </a:r>
            <a:r>
              <a:rPr lang="pt-BR" sz="1800" dirty="0" err="1">
                <a:solidFill>
                  <a:schemeClr val="tx1"/>
                </a:solidFill>
              </a:rPr>
              <a:t>email</a:t>
            </a:r>
            <a:r>
              <a:rPr lang="pt-BR" sz="1800" dirty="0">
                <a:solidFill>
                  <a:schemeClr val="tx1"/>
                </a:solidFill>
              </a:rPr>
              <a:t>.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6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797D3-1BF2-4D95-96EB-AC911550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Nginx</a:t>
            </a:r>
            <a:r>
              <a:rPr lang="pt-BR" dirty="0"/>
              <a:t> </a:t>
            </a:r>
            <a:r>
              <a:rPr lang="de-DE" dirty="0"/>
              <a:t>- </a:t>
            </a:r>
            <a:r>
              <a:rPr lang="pt-BR" dirty="0"/>
              <a:t>Principais </a:t>
            </a:r>
            <a:r>
              <a:rPr lang="pt-BR" dirty="0" err="1"/>
              <a:t>caracter</a:t>
            </a:r>
            <a:r>
              <a:rPr lang="de-DE" dirty="0"/>
              <a:t>í</a:t>
            </a:r>
            <a:r>
              <a:rPr lang="pt-BR" dirty="0" err="1"/>
              <a:t>sticas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C26608-DBAC-4A1A-A8CE-9FB6ADF5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dos </a:t>
            </a:r>
            <a:r>
              <a:rPr lang="de-DE" dirty="0" err="1"/>
              <a:t>servidores</a:t>
            </a:r>
            <a:r>
              <a:rPr lang="de-DE" dirty="0"/>
              <a:t> web </a:t>
            </a:r>
            <a:r>
              <a:rPr lang="de-DE" dirty="0" err="1"/>
              <a:t>mais</a:t>
            </a:r>
            <a:r>
              <a:rPr lang="de-DE" dirty="0"/>
              <a:t> potentes do </a:t>
            </a:r>
            <a:r>
              <a:rPr lang="de-DE" dirty="0" err="1"/>
              <a:t>mercado</a:t>
            </a:r>
            <a:r>
              <a:rPr lang="de-DE" dirty="0"/>
              <a:t> </a:t>
            </a:r>
          </a:p>
          <a:p>
            <a:r>
              <a:rPr lang="de-DE" dirty="0" err="1"/>
              <a:t>Performa</a:t>
            </a:r>
            <a:r>
              <a:rPr lang="de-DE" dirty="0"/>
              <a:t> </a:t>
            </a:r>
            <a:r>
              <a:rPr lang="de-DE" dirty="0" err="1"/>
              <a:t>mais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o Apache</a:t>
            </a:r>
          </a:p>
          <a:p>
            <a:r>
              <a:rPr lang="de-DE" dirty="0" err="1"/>
              <a:t>Consegue</a:t>
            </a:r>
            <a:r>
              <a:rPr lang="de-DE" dirty="0"/>
              <a:t> </a:t>
            </a:r>
            <a:r>
              <a:rPr lang="de-DE" dirty="0" err="1"/>
              <a:t>suportar</a:t>
            </a:r>
            <a:r>
              <a:rPr lang="de-DE" dirty="0"/>
              <a:t> </a:t>
            </a:r>
            <a:r>
              <a:rPr lang="de-DE" dirty="0" err="1"/>
              <a:t>alto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de </a:t>
            </a:r>
            <a:r>
              <a:rPr lang="de-DE" dirty="0" err="1"/>
              <a:t>conex</a:t>
            </a:r>
            <a:r>
              <a:rPr lang="pt-BR" dirty="0" err="1"/>
              <a:t>ões</a:t>
            </a:r>
            <a:r>
              <a:rPr lang="pt-BR" dirty="0"/>
              <a:t> </a:t>
            </a:r>
            <a:r>
              <a:rPr lang="pt-BR" dirty="0" err="1"/>
              <a:t>simult</a:t>
            </a:r>
            <a:r>
              <a:rPr lang="de-DE" dirty="0" err="1"/>
              <a:t>âneas</a:t>
            </a:r>
            <a:endParaRPr lang="de-DE" dirty="0"/>
          </a:p>
          <a:p>
            <a:r>
              <a:rPr lang="de-DE" dirty="0" err="1"/>
              <a:t>Utiliza</a:t>
            </a:r>
            <a:r>
              <a:rPr lang="de-DE" dirty="0"/>
              <a:t> </a:t>
            </a:r>
            <a:r>
              <a:rPr lang="de-DE" dirty="0" err="1"/>
              <a:t>baixa</a:t>
            </a:r>
            <a:r>
              <a:rPr lang="de-DE" dirty="0"/>
              <a:t> </a:t>
            </a:r>
            <a:r>
              <a:rPr lang="de-DE" dirty="0" err="1"/>
              <a:t>memória</a:t>
            </a:r>
            <a:r>
              <a:rPr lang="de-DE" dirty="0"/>
              <a:t> e </a:t>
            </a:r>
            <a:r>
              <a:rPr lang="de-DE" dirty="0" err="1"/>
              <a:t>suporta</a:t>
            </a:r>
            <a:r>
              <a:rPr lang="de-DE" dirty="0"/>
              <a:t> </a:t>
            </a:r>
            <a:r>
              <a:rPr lang="de-DE" dirty="0" err="1"/>
              <a:t>alta</a:t>
            </a:r>
            <a:r>
              <a:rPr lang="de-DE" dirty="0"/>
              <a:t> </a:t>
            </a:r>
            <a:r>
              <a:rPr lang="de-DE" dirty="0" err="1"/>
              <a:t>concorrência</a:t>
            </a:r>
            <a:endParaRPr lang="de-DE" dirty="0"/>
          </a:p>
          <a:p>
            <a:r>
              <a:rPr lang="de-DE" dirty="0"/>
              <a:t>Normalmente é </a:t>
            </a:r>
            <a:r>
              <a:rPr lang="de-DE" dirty="0" err="1"/>
              <a:t>mais</a:t>
            </a:r>
            <a:r>
              <a:rPr lang="de-DE" dirty="0"/>
              <a:t> </a:t>
            </a:r>
            <a:r>
              <a:rPr lang="de-DE" dirty="0" err="1"/>
              <a:t>utilizado</a:t>
            </a:r>
            <a:r>
              <a:rPr lang="de-DE" dirty="0"/>
              <a:t> </a:t>
            </a:r>
            <a:r>
              <a:rPr lang="de-DE" dirty="0" err="1"/>
              <a:t>como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e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reverso</a:t>
            </a:r>
            <a:endParaRPr lang="de-DE" dirty="0"/>
          </a:p>
          <a:p>
            <a:r>
              <a:rPr lang="de-DE" dirty="0"/>
              <a:t>Mais de 50% dos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mais</a:t>
            </a:r>
            <a:r>
              <a:rPr lang="de-DE" dirty="0"/>
              <a:t> </a:t>
            </a:r>
            <a:r>
              <a:rPr lang="de-DE" dirty="0" err="1"/>
              <a:t>acessados</a:t>
            </a:r>
            <a:r>
              <a:rPr lang="de-DE" dirty="0"/>
              <a:t> do </a:t>
            </a:r>
            <a:r>
              <a:rPr lang="de-DE" dirty="0" err="1"/>
              <a:t>mundo</a:t>
            </a:r>
            <a:r>
              <a:rPr lang="de-DE" dirty="0"/>
              <a:t> </a:t>
            </a:r>
            <a:r>
              <a:rPr lang="de-DE" dirty="0" err="1"/>
              <a:t>utilizam</a:t>
            </a:r>
            <a:r>
              <a:rPr lang="de-DE" dirty="0"/>
              <a:t> </a:t>
            </a:r>
            <a:r>
              <a:rPr lang="de-DE" dirty="0" err="1"/>
              <a:t>Nginx</a:t>
            </a:r>
            <a:r>
              <a:rPr lang="de-DE" dirty="0"/>
              <a:t> (inclusive Netflix)</a:t>
            </a:r>
          </a:p>
          <a:p>
            <a:r>
              <a:rPr lang="de-DE" dirty="0" err="1"/>
              <a:t>Possui</a:t>
            </a:r>
            <a:r>
              <a:rPr lang="de-DE" dirty="0"/>
              <a:t> </a:t>
            </a:r>
            <a:r>
              <a:rPr lang="de-DE" dirty="0" err="1"/>
              <a:t>suporte</a:t>
            </a:r>
            <a:r>
              <a:rPr lang="de-DE" dirty="0"/>
              <a:t> </a:t>
            </a:r>
            <a:r>
              <a:rPr lang="de-DE" dirty="0" err="1"/>
              <a:t>aos</a:t>
            </a:r>
            <a:r>
              <a:rPr lang="de-DE" dirty="0"/>
              <a:t> </a:t>
            </a:r>
            <a:r>
              <a:rPr lang="de-DE" dirty="0" err="1"/>
              <a:t>recursos</a:t>
            </a:r>
            <a:r>
              <a:rPr lang="de-DE" dirty="0"/>
              <a:t> web </a:t>
            </a:r>
            <a:r>
              <a:rPr lang="de-DE" dirty="0" err="1"/>
              <a:t>mais</a:t>
            </a:r>
            <a:r>
              <a:rPr lang="de-DE" dirty="0"/>
              <a:t> </a:t>
            </a:r>
            <a:r>
              <a:rPr lang="de-DE" dirty="0" err="1"/>
              <a:t>modernos</a:t>
            </a:r>
            <a:r>
              <a:rPr lang="de-DE" dirty="0"/>
              <a:t> </a:t>
            </a:r>
            <a:r>
              <a:rPr lang="de-DE" dirty="0" err="1"/>
              <a:t>como</a:t>
            </a:r>
            <a:r>
              <a:rPr lang="de-DE" dirty="0"/>
              <a:t> </a:t>
            </a:r>
            <a:r>
              <a:rPr lang="de-DE" dirty="0" err="1"/>
              <a:t>Websockets</a:t>
            </a:r>
            <a:r>
              <a:rPr lang="de-DE" dirty="0"/>
              <a:t>, HTTP 2, </a:t>
            </a:r>
            <a:r>
              <a:rPr lang="de-DE" dirty="0" err="1"/>
              <a:t>streaming</a:t>
            </a:r>
            <a:r>
              <a:rPr lang="de-DE" dirty="0"/>
              <a:t> de </a:t>
            </a:r>
            <a:r>
              <a:rPr lang="de-DE" dirty="0" err="1"/>
              <a:t>vídeo</a:t>
            </a:r>
            <a:r>
              <a:rPr lang="de-DE" dirty="0"/>
              <a:t>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25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797D3-1BF2-4D95-96EB-AC911550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Nginx</a:t>
            </a:r>
            <a:r>
              <a:rPr lang="pt-BR" dirty="0"/>
              <a:t> </a:t>
            </a:r>
            <a:r>
              <a:rPr lang="de-DE" dirty="0"/>
              <a:t>- Como </a:t>
            </a:r>
            <a:r>
              <a:rPr lang="de-DE" dirty="0" err="1"/>
              <a:t>funciona</a:t>
            </a:r>
            <a:endParaRPr lang="en-US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0ACF638-9421-4549-BB8A-7BA5F1F38E02}"/>
              </a:ext>
            </a:extLst>
          </p:cNvPr>
          <p:cNvSpPr/>
          <p:nvPr/>
        </p:nvSpPr>
        <p:spPr>
          <a:xfrm>
            <a:off x="4297680" y="1828800"/>
            <a:ext cx="2825496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Narrow" panose="020B0606020202030204" pitchFamily="34" charset="0"/>
              </a:rPr>
              <a:t>Nginx</a:t>
            </a:r>
            <a:r>
              <a:rPr lang="de-DE" dirty="0">
                <a:latin typeface="Arial Narrow" panose="020B0606020202030204" pitchFamily="34" charset="0"/>
              </a:rPr>
              <a:t> Master </a:t>
            </a:r>
            <a:r>
              <a:rPr lang="de-DE" dirty="0" err="1">
                <a:latin typeface="Arial Narrow" panose="020B0606020202030204" pitchFamily="34" charset="0"/>
              </a:rPr>
              <a:t>Proces</a:t>
            </a:r>
            <a:endParaRPr lang="de-DE" dirty="0">
              <a:latin typeface="Arial Narrow" panose="020B0606020202030204" pitchFamily="34" charset="0"/>
            </a:endParaRPr>
          </a:p>
          <a:p>
            <a:pPr algn="ctr"/>
            <a:r>
              <a:rPr lang="de-DE" dirty="0">
                <a:latin typeface="Arial Narrow" panose="020B0606020202030204" pitchFamily="34" charset="0"/>
              </a:rPr>
              <a:t>(</a:t>
            </a:r>
            <a:r>
              <a:rPr lang="de-DE" dirty="0" err="1">
                <a:latin typeface="Arial Narrow" panose="020B0606020202030204" pitchFamily="34" charset="0"/>
              </a:rPr>
              <a:t>single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thread</a:t>
            </a:r>
            <a:r>
              <a:rPr lang="de-DE" dirty="0">
                <a:latin typeface="Arial Narrow" panose="020B0606020202030204" pitchFamily="34" charset="0"/>
              </a:rPr>
              <a:t>)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2F21BF5-1570-412F-8C8E-FF8FF042BD47}"/>
              </a:ext>
            </a:extLst>
          </p:cNvPr>
          <p:cNvSpPr/>
          <p:nvPr/>
        </p:nvSpPr>
        <p:spPr>
          <a:xfrm>
            <a:off x="2834640" y="3881630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Narrow" panose="020B0606020202030204" pitchFamily="34" charset="0"/>
              </a:rPr>
              <a:t>Worker</a:t>
            </a:r>
            <a:r>
              <a:rPr lang="de-DE" dirty="0">
                <a:latin typeface="Arial Narrow" panose="020B0606020202030204" pitchFamily="34" charset="0"/>
              </a:rPr>
              <a:t> 1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93DAD40-E445-43E0-AEB2-0A35E1B05727}"/>
              </a:ext>
            </a:extLst>
          </p:cNvPr>
          <p:cNvSpPr/>
          <p:nvPr/>
        </p:nvSpPr>
        <p:spPr>
          <a:xfrm>
            <a:off x="1828800" y="1819656"/>
            <a:ext cx="1581912" cy="8686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Narrow" panose="020B0606020202030204" pitchFamily="34" charset="0"/>
              </a:rPr>
              <a:t>Arq</a:t>
            </a:r>
            <a:r>
              <a:rPr lang="de-DE" dirty="0">
                <a:latin typeface="Arial Narrow" panose="020B0606020202030204" pitchFamily="34" charset="0"/>
              </a:rPr>
              <a:t>. </a:t>
            </a:r>
            <a:r>
              <a:rPr lang="de-DE" dirty="0" err="1">
                <a:latin typeface="Arial Narrow" panose="020B0606020202030204" pitchFamily="34" charset="0"/>
              </a:rPr>
              <a:t>Config</a:t>
            </a:r>
            <a:r>
              <a:rPr lang="de-DE" dirty="0">
                <a:latin typeface="Arial Narrow" panose="020B0606020202030204" pitchFamily="34" charset="0"/>
              </a:rPr>
              <a:t>.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D3E5BA-6DB9-4C60-A494-BE44201A8A5B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0712" y="2253996"/>
            <a:ext cx="88696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45FB81C-B84D-4D2A-A965-6B28F4A1BDD3}"/>
              </a:ext>
            </a:extLst>
          </p:cNvPr>
          <p:cNvSpPr/>
          <p:nvPr/>
        </p:nvSpPr>
        <p:spPr>
          <a:xfrm>
            <a:off x="4978146" y="3831337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Narrow" panose="020B0606020202030204" pitchFamily="34" charset="0"/>
              </a:rPr>
              <a:t>Worker</a:t>
            </a:r>
            <a:r>
              <a:rPr lang="de-DE" dirty="0">
                <a:latin typeface="Arial Narrow" panose="020B0606020202030204" pitchFamily="34" charset="0"/>
              </a:rPr>
              <a:t> 2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E0CA8C2-2FDD-49D1-91FB-8947406A1499}"/>
              </a:ext>
            </a:extLst>
          </p:cNvPr>
          <p:cNvSpPr/>
          <p:nvPr/>
        </p:nvSpPr>
        <p:spPr>
          <a:xfrm>
            <a:off x="7121652" y="3831337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Narrow" panose="020B0606020202030204" pitchFamily="34" charset="0"/>
              </a:rPr>
              <a:t>Worker</a:t>
            </a:r>
            <a:r>
              <a:rPr lang="de-DE" dirty="0">
                <a:latin typeface="Arial Narrow" panose="020B0606020202030204" pitchFamily="34" charset="0"/>
              </a:rPr>
              <a:t> N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5050384-3B8D-4E53-9758-7128D64FEEC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566160" y="2697480"/>
            <a:ext cx="2144268" cy="1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DC94C7-CBF9-4F18-8FEF-5CE87B2D0E3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710428" y="2697480"/>
            <a:ext cx="2142744" cy="113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940B7E5-0EAC-4BA8-9C7D-DAA7D53F75F6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5709666" y="2697480"/>
            <a:ext cx="762" cy="113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4963C66-8878-4BC4-A7E9-76F7144E9CEF}"/>
              </a:ext>
            </a:extLst>
          </p:cNvPr>
          <p:cNvSpPr txBox="1"/>
          <p:nvPr/>
        </p:nvSpPr>
        <p:spPr>
          <a:xfrm>
            <a:off x="9071378" y="2263140"/>
            <a:ext cx="2196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Assíncrono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Event-</a:t>
            </a:r>
            <a:r>
              <a:rPr lang="de-DE" dirty="0" err="1"/>
              <a:t>driven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N</a:t>
            </a:r>
            <a:r>
              <a:rPr lang="pt-BR" dirty="0" err="1"/>
              <a:t>ão</a:t>
            </a:r>
            <a:r>
              <a:rPr lang="pt-BR" dirty="0"/>
              <a:t> bloqueante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1 </a:t>
            </a:r>
            <a:r>
              <a:rPr lang="pt-BR" dirty="0" err="1"/>
              <a:t>worker</a:t>
            </a:r>
            <a:r>
              <a:rPr lang="pt-BR" dirty="0"/>
              <a:t> por core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E1728F-7920-45F0-866E-C05905CDEF20}"/>
              </a:ext>
            </a:extLst>
          </p:cNvPr>
          <p:cNvSpPr txBox="1"/>
          <p:nvPr/>
        </p:nvSpPr>
        <p:spPr>
          <a:xfrm>
            <a:off x="2738689" y="56529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lt1"/>
                </a:solidFill>
                <a:latin typeface="Arial Narrow" panose="020B0606020202030204" pitchFamily="34" charset="0"/>
              </a:rPr>
              <a:t>Client 1</a:t>
            </a:r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2B0F23-3D23-4581-9F51-10D95C95E5DA}"/>
              </a:ext>
            </a:extLst>
          </p:cNvPr>
          <p:cNvSpPr txBox="1"/>
          <p:nvPr/>
        </p:nvSpPr>
        <p:spPr>
          <a:xfrm>
            <a:off x="3566160" y="56529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lt1"/>
                </a:solidFill>
                <a:latin typeface="Arial Narrow" panose="020B0606020202030204" pitchFamily="34" charset="0"/>
              </a:rPr>
              <a:t>Client 2</a:t>
            </a:r>
            <a:endParaRPr lang="en-US" dirty="0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0E31865-2F31-42D0-B023-F230FB2B7ED3}"/>
              </a:ext>
            </a:extLst>
          </p:cNvPr>
          <p:cNvCxnSpPr>
            <a:endCxn id="23" idx="0"/>
          </p:cNvCxnSpPr>
          <p:nvPr/>
        </p:nvCxnSpPr>
        <p:spPr>
          <a:xfrm>
            <a:off x="3152424" y="4663440"/>
            <a:ext cx="1" cy="9895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5A2DA9B-4A1B-402D-B335-07CDFEF0AAC8}"/>
              </a:ext>
            </a:extLst>
          </p:cNvPr>
          <p:cNvCxnSpPr/>
          <p:nvPr/>
        </p:nvCxnSpPr>
        <p:spPr>
          <a:xfrm>
            <a:off x="3979894" y="4639297"/>
            <a:ext cx="1" cy="9895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69C8C91-ACE4-4E51-B09B-368E64DEB6B9}"/>
              </a:ext>
            </a:extLst>
          </p:cNvPr>
          <p:cNvCxnSpPr/>
          <p:nvPr/>
        </p:nvCxnSpPr>
        <p:spPr>
          <a:xfrm flipH="1">
            <a:off x="2066544" y="5158218"/>
            <a:ext cx="879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DE2490F-8854-44B6-BE5B-BF9FEFA54A5D}"/>
              </a:ext>
            </a:extLst>
          </p:cNvPr>
          <p:cNvSpPr txBox="1"/>
          <p:nvPr/>
        </p:nvSpPr>
        <p:spPr>
          <a:xfrm>
            <a:off x="875904" y="494940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lt1"/>
                </a:solidFill>
                <a:latin typeface="Arial Narrow" panose="020B0606020202030204" pitchFamily="34" charset="0"/>
              </a:rPr>
              <a:t>Multiplexing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1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92058-8B44-47D1-BE9B-6B0389B0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O </a:t>
            </a:r>
            <a:r>
              <a:rPr lang="de-DE" dirty="0" err="1"/>
              <a:t>que</a:t>
            </a:r>
            <a:r>
              <a:rPr lang="de-DE" dirty="0"/>
              <a:t> é um </a:t>
            </a:r>
            <a:r>
              <a:rPr lang="de-DE" dirty="0" err="1"/>
              <a:t>servidor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B4551-81CE-48B2-813F-7ECE7DFA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4201"/>
            <a:ext cx="10353762" cy="4058751"/>
          </a:xfrm>
        </p:spPr>
        <p:txBody>
          <a:bodyPr/>
          <a:lstStyle/>
          <a:p>
            <a:pPr marL="36900" indent="0" algn="just">
              <a:buNone/>
            </a:pPr>
            <a:r>
              <a:rPr lang="de-DE" dirty="0"/>
              <a:t>	Um </a:t>
            </a:r>
            <a:r>
              <a:rPr lang="de-DE" dirty="0" err="1"/>
              <a:t>servidor</a:t>
            </a:r>
            <a:r>
              <a:rPr lang="de-DE" dirty="0"/>
              <a:t> </a:t>
            </a:r>
            <a:r>
              <a:rPr lang="de-DE" dirty="0" err="1"/>
              <a:t>pode</a:t>
            </a:r>
            <a:r>
              <a:rPr lang="de-DE" dirty="0"/>
              <a:t> </a:t>
            </a:r>
            <a:r>
              <a:rPr lang="de-DE" dirty="0" err="1"/>
              <a:t>ser</a:t>
            </a:r>
            <a:r>
              <a:rPr lang="de-DE" dirty="0"/>
              <a:t> </a:t>
            </a:r>
            <a:r>
              <a:rPr lang="de-DE" dirty="0" err="1"/>
              <a:t>qualquer</a:t>
            </a:r>
            <a:r>
              <a:rPr lang="de-DE" dirty="0"/>
              <a:t> </a:t>
            </a:r>
            <a:r>
              <a:rPr lang="de-DE" dirty="0" err="1"/>
              <a:t>sistema</a:t>
            </a:r>
            <a:r>
              <a:rPr lang="de-DE" dirty="0"/>
              <a:t> </a:t>
            </a:r>
            <a:r>
              <a:rPr lang="de-DE" dirty="0" err="1"/>
              <a:t>computacional</a:t>
            </a:r>
            <a:r>
              <a:rPr lang="de-DE" dirty="0"/>
              <a:t>, </a:t>
            </a:r>
            <a:r>
              <a:rPr lang="de-DE" dirty="0" err="1"/>
              <a:t>físico</a:t>
            </a:r>
            <a:r>
              <a:rPr lang="de-DE" dirty="0"/>
              <a:t> </a:t>
            </a:r>
            <a:r>
              <a:rPr lang="de-DE" dirty="0" err="1"/>
              <a:t>ou</a:t>
            </a:r>
            <a:r>
              <a:rPr lang="de-DE" dirty="0"/>
              <a:t> virtual, </a:t>
            </a:r>
            <a:r>
              <a:rPr lang="de-DE" dirty="0" err="1"/>
              <a:t>composto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e </a:t>
            </a:r>
            <a:r>
              <a:rPr lang="de-DE" dirty="0" err="1"/>
              <a:t>software</a:t>
            </a:r>
            <a:r>
              <a:rPr lang="de-DE" dirty="0"/>
              <a:t>, </a:t>
            </a:r>
            <a:r>
              <a:rPr lang="de-DE" dirty="0" err="1"/>
              <a:t>dedicado</a:t>
            </a:r>
            <a:r>
              <a:rPr lang="de-DE" dirty="0"/>
              <a:t> a </a:t>
            </a:r>
            <a:r>
              <a:rPr lang="de-DE" dirty="0" err="1"/>
              <a:t>atender</a:t>
            </a:r>
            <a:r>
              <a:rPr lang="de-DE" dirty="0"/>
              <a:t> </a:t>
            </a:r>
            <a:r>
              <a:rPr lang="de-DE" dirty="0" err="1"/>
              <a:t>solicita</a:t>
            </a:r>
            <a:r>
              <a:rPr lang="pt-BR" dirty="0" err="1"/>
              <a:t>ções</a:t>
            </a:r>
            <a:r>
              <a:rPr lang="pt-BR" dirty="0"/>
              <a:t> e prestar serviços para outros dispositivos como computadores cliente. </a:t>
            </a:r>
          </a:p>
          <a:p>
            <a:pPr marL="369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38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797D3-1BF2-4D95-96EB-AC911550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pt-BR" dirty="0" err="1"/>
              <a:t>Nginx</a:t>
            </a:r>
            <a:r>
              <a:rPr lang="pt-BR" dirty="0"/>
              <a:t> </a:t>
            </a:r>
            <a:r>
              <a:rPr lang="de-DE" dirty="0"/>
              <a:t>- Proxy </a:t>
            </a:r>
            <a:r>
              <a:rPr lang="de-DE" dirty="0" err="1"/>
              <a:t>reverso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059AA5-5AD8-4BD8-91EE-68C4F79FEECE}"/>
              </a:ext>
            </a:extLst>
          </p:cNvPr>
          <p:cNvSpPr txBox="1"/>
          <p:nvPr/>
        </p:nvSpPr>
        <p:spPr>
          <a:xfrm>
            <a:off x="913795" y="1761210"/>
            <a:ext cx="9868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Proxy </a:t>
            </a:r>
            <a:r>
              <a:rPr lang="de-DE" dirty="0" err="1"/>
              <a:t>reverso</a:t>
            </a:r>
            <a:r>
              <a:rPr lang="de-DE" dirty="0"/>
              <a:t> é um </a:t>
            </a:r>
            <a:r>
              <a:rPr lang="de-DE" dirty="0" err="1"/>
              <a:t>servi</a:t>
            </a:r>
            <a:r>
              <a:rPr lang="pt-BR" dirty="0" err="1"/>
              <a:t>ço</a:t>
            </a:r>
            <a:r>
              <a:rPr lang="pt-BR" dirty="0"/>
              <a:t> intermedi</a:t>
            </a:r>
            <a:r>
              <a:rPr lang="de-DE" dirty="0" err="1"/>
              <a:t>ário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recebe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requisi</a:t>
            </a:r>
            <a:r>
              <a:rPr lang="pt-BR" dirty="0" err="1"/>
              <a:t>ções</a:t>
            </a:r>
            <a:r>
              <a:rPr lang="pt-BR" dirty="0"/>
              <a:t> de diversos clientes, as processa </a:t>
            </a:r>
          </a:p>
          <a:p>
            <a:r>
              <a:rPr lang="pt-BR" dirty="0"/>
              <a:t>e as encaminha para o serviço correspondente.</a:t>
            </a:r>
            <a:endParaRPr lang="en-US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816A76-C715-4B17-A56C-BF5349ACFC70}"/>
              </a:ext>
            </a:extLst>
          </p:cNvPr>
          <p:cNvSpPr/>
          <p:nvPr/>
        </p:nvSpPr>
        <p:spPr>
          <a:xfrm>
            <a:off x="3769779" y="3157979"/>
            <a:ext cx="1660060" cy="168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 Narrow" panose="020B0606020202030204" pitchFamily="34" charset="0"/>
              </a:rPr>
              <a:t>   /</a:t>
            </a:r>
            <a:r>
              <a:rPr lang="de-DE" dirty="0" err="1">
                <a:latin typeface="Arial Narrow" panose="020B0606020202030204" pitchFamily="34" charset="0"/>
              </a:rPr>
              <a:t>test.php</a:t>
            </a:r>
            <a:endParaRPr lang="de-DE" dirty="0">
              <a:latin typeface="Arial Narrow" panose="020B0606020202030204" pitchFamily="34" charset="0"/>
            </a:endParaRPr>
          </a:p>
          <a:p>
            <a:r>
              <a:rPr lang="de-DE" dirty="0">
                <a:latin typeface="Arial Narrow" panose="020B0606020202030204" pitchFamily="34" charset="0"/>
              </a:rPr>
              <a:t>   /</a:t>
            </a:r>
            <a:r>
              <a:rPr lang="de-DE" dirty="0" err="1">
                <a:latin typeface="Arial Narrow" panose="020B0606020202030204" pitchFamily="34" charset="0"/>
              </a:rPr>
              <a:t>help</a:t>
            </a:r>
            <a:endParaRPr lang="de-DE" dirty="0">
              <a:latin typeface="Arial Narrow" panose="020B0606020202030204" pitchFamily="34" charset="0"/>
            </a:endParaRPr>
          </a:p>
          <a:p>
            <a:r>
              <a:rPr lang="de-DE" dirty="0">
                <a:latin typeface="Arial Narrow" panose="020B0606020202030204" pitchFamily="34" charset="0"/>
              </a:rPr>
              <a:t>   /support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F5251FF-C19B-462C-94E0-26FF2C729633}"/>
              </a:ext>
            </a:extLst>
          </p:cNvPr>
          <p:cNvSpPr/>
          <p:nvPr/>
        </p:nvSpPr>
        <p:spPr>
          <a:xfrm>
            <a:off x="6514715" y="2770632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Narrow" panose="020B0606020202030204" pitchFamily="34" charset="0"/>
              </a:rPr>
              <a:t>Server A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A915593-E049-44FD-8B24-FB8B6CB3C6C2}"/>
              </a:ext>
            </a:extLst>
          </p:cNvPr>
          <p:cNvSpPr/>
          <p:nvPr/>
        </p:nvSpPr>
        <p:spPr>
          <a:xfrm>
            <a:off x="6514715" y="3643412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Narrow" panose="020B0606020202030204" pitchFamily="34" charset="0"/>
              </a:rPr>
              <a:t>Server B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C1F4E55-9DF1-49D6-82AA-A79538972E36}"/>
              </a:ext>
            </a:extLst>
          </p:cNvPr>
          <p:cNvSpPr/>
          <p:nvPr/>
        </p:nvSpPr>
        <p:spPr>
          <a:xfrm>
            <a:off x="6514715" y="4516193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Narrow" panose="020B0606020202030204" pitchFamily="34" charset="0"/>
              </a:rPr>
              <a:t>Server C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0C8D9AE-4FB2-4499-B599-E15D873CE1BA}"/>
              </a:ext>
            </a:extLst>
          </p:cNvPr>
          <p:cNvCxnSpPr>
            <a:endCxn id="21" idx="1"/>
          </p:cNvCxnSpPr>
          <p:nvPr/>
        </p:nvCxnSpPr>
        <p:spPr>
          <a:xfrm flipV="1">
            <a:off x="5429839" y="3099816"/>
            <a:ext cx="1084876" cy="47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F0B223C-AD79-44E2-905F-83D83F21D3BF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 flipV="1">
            <a:off x="5429839" y="3972596"/>
            <a:ext cx="1084876" cy="2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EE425EB-4F6E-4D14-8F76-2FEECB10BC67}"/>
              </a:ext>
            </a:extLst>
          </p:cNvPr>
          <p:cNvCxnSpPr>
            <a:endCxn id="25" idx="1"/>
          </p:cNvCxnSpPr>
          <p:nvPr/>
        </p:nvCxnSpPr>
        <p:spPr>
          <a:xfrm>
            <a:off x="5429839" y="4394445"/>
            <a:ext cx="1084876" cy="45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0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797D3-1BF2-4D95-96EB-AC911550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pt-BR" dirty="0" err="1"/>
              <a:t>Nginx</a:t>
            </a:r>
            <a:r>
              <a:rPr lang="pt-BR" dirty="0"/>
              <a:t> </a:t>
            </a:r>
            <a:r>
              <a:rPr lang="de-DE" dirty="0"/>
              <a:t>- Load </a:t>
            </a:r>
            <a:r>
              <a:rPr lang="de-DE" dirty="0" err="1"/>
              <a:t>Balancing</a:t>
            </a:r>
            <a:endParaRPr lang="en-US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816A76-C715-4B17-A56C-BF5349ACFC70}"/>
              </a:ext>
            </a:extLst>
          </p:cNvPr>
          <p:cNvSpPr/>
          <p:nvPr/>
        </p:nvSpPr>
        <p:spPr>
          <a:xfrm>
            <a:off x="4921923" y="2938523"/>
            <a:ext cx="1660060" cy="168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Narrow" panose="020B0606020202030204" pitchFamily="34" charset="0"/>
              </a:rPr>
              <a:t>Nginx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F5251FF-C19B-462C-94E0-26FF2C729633}"/>
              </a:ext>
            </a:extLst>
          </p:cNvPr>
          <p:cNvSpPr/>
          <p:nvPr/>
        </p:nvSpPr>
        <p:spPr>
          <a:xfrm>
            <a:off x="7666859" y="2551176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Narrow" panose="020B0606020202030204" pitchFamily="34" charset="0"/>
              </a:rPr>
              <a:t>Server A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A915593-E049-44FD-8B24-FB8B6CB3C6C2}"/>
              </a:ext>
            </a:extLst>
          </p:cNvPr>
          <p:cNvSpPr/>
          <p:nvPr/>
        </p:nvSpPr>
        <p:spPr>
          <a:xfrm>
            <a:off x="7666859" y="3423956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Narrow" panose="020B0606020202030204" pitchFamily="34" charset="0"/>
              </a:rPr>
              <a:t>Server B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C1F4E55-9DF1-49D6-82AA-A79538972E36}"/>
              </a:ext>
            </a:extLst>
          </p:cNvPr>
          <p:cNvSpPr/>
          <p:nvPr/>
        </p:nvSpPr>
        <p:spPr>
          <a:xfrm>
            <a:off x="7666859" y="4296737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Narrow" panose="020B0606020202030204" pitchFamily="34" charset="0"/>
              </a:rPr>
              <a:t>Server C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0C8D9AE-4FB2-4499-B599-E15D873CE1BA}"/>
              </a:ext>
            </a:extLst>
          </p:cNvPr>
          <p:cNvCxnSpPr>
            <a:endCxn id="21" idx="1"/>
          </p:cNvCxnSpPr>
          <p:nvPr/>
        </p:nvCxnSpPr>
        <p:spPr>
          <a:xfrm flipV="1">
            <a:off x="6581983" y="2880360"/>
            <a:ext cx="1084876" cy="47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F0B223C-AD79-44E2-905F-83D83F21D3BF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 flipV="1">
            <a:off x="6581983" y="3753140"/>
            <a:ext cx="1084876" cy="2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EE425EB-4F6E-4D14-8F76-2FEECB10BC67}"/>
              </a:ext>
            </a:extLst>
          </p:cNvPr>
          <p:cNvCxnSpPr>
            <a:endCxn id="25" idx="1"/>
          </p:cNvCxnSpPr>
          <p:nvPr/>
        </p:nvCxnSpPr>
        <p:spPr>
          <a:xfrm>
            <a:off x="6581983" y="4174989"/>
            <a:ext cx="1084876" cy="45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 descr="Monitor">
            <a:extLst>
              <a:ext uri="{FF2B5EF4-FFF2-40B4-BE49-F238E27FC236}">
                <a16:creationId xmlns:a16="http://schemas.microsoft.com/office/drawing/2014/main" id="{9E38D6E4-1A9B-4BCE-BF45-387259CD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2291" y="3310481"/>
            <a:ext cx="914400" cy="9144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2D9B64E-14CB-4E0A-80A7-A160AA571CA8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3446691" y="3767681"/>
            <a:ext cx="1475232" cy="1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2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797D3-1BF2-4D95-96EB-AC911550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pt-BR" dirty="0" err="1"/>
              <a:t>Nginx</a:t>
            </a:r>
            <a:r>
              <a:rPr lang="pt-BR" dirty="0"/>
              <a:t> </a:t>
            </a:r>
            <a:r>
              <a:rPr lang="de-DE" dirty="0"/>
              <a:t>- Load </a:t>
            </a:r>
            <a:r>
              <a:rPr lang="de-DE" dirty="0" err="1"/>
              <a:t>Balancing</a:t>
            </a:r>
            <a:endParaRPr lang="en-US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816A76-C715-4B17-A56C-BF5349ACFC70}"/>
              </a:ext>
            </a:extLst>
          </p:cNvPr>
          <p:cNvSpPr/>
          <p:nvPr/>
        </p:nvSpPr>
        <p:spPr>
          <a:xfrm>
            <a:off x="4921923" y="2938523"/>
            <a:ext cx="1660060" cy="168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Narrow" panose="020B0606020202030204" pitchFamily="34" charset="0"/>
              </a:rPr>
              <a:t>Nginx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F5251FF-C19B-462C-94E0-26FF2C729633}"/>
              </a:ext>
            </a:extLst>
          </p:cNvPr>
          <p:cNvSpPr/>
          <p:nvPr/>
        </p:nvSpPr>
        <p:spPr>
          <a:xfrm>
            <a:off x="7666859" y="2551176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Narrow" panose="020B0606020202030204" pitchFamily="34" charset="0"/>
              </a:rPr>
              <a:t>Server A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A915593-E049-44FD-8B24-FB8B6CB3C6C2}"/>
              </a:ext>
            </a:extLst>
          </p:cNvPr>
          <p:cNvSpPr/>
          <p:nvPr/>
        </p:nvSpPr>
        <p:spPr>
          <a:xfrm>
            <a:off x="7666859" y="3423956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Narrow" panose="020B0606020202030204" pitchFamily="34" charset="0"/>
              </a:rPr>
              <a:t>Server B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C1F4E55-9DF1-49D6-82AA-A79538972E36}"/>
              </a:ext>
            </a:extLst>
          </p:cNvPr>
          <p:cNvSpPr/>
          <p:nvPr/>
        </p:nvSpPr>
        <p:spPr>
          <a:xfrm>
            <a:off x="7666859" y="4296737"/>
            <a:ext cx="1463040" cy="6583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Narrow" panose="020B0606020202030204" pitchFamily="34" charset="0"/>
              </a:rPr>
              <a:t>Server C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F0B223C-AD79-44E2-905F-83D83F21D3BF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 flipV="1">
            <a:off x="6581983" y="3753140"/>
            <a:ext cx="1084876" cy="2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EE425EB-4F6E-4D14-8F76-2FEECB10BC67}"/>
              </a:ext>
            </a:extLst>
          </p:cNvPr>
          <p:cNvCxnSpPr>
            <a:endCxn id="25" idx="1"/>
          </p:cNvCxnSpPr>
          <p:nvPr/>
        </p:nvCxnSpPr>
        <p:spPr>
          <a:xfrm>
            <a:off x="6581983" y="4174989"/>
            <a:ext cx="1084876" cy="45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 descr="Monitor">
            <a:extLst>
              <a:ext uri="{FF2B5EF4-FFF2-40B4-BE49-F238E27FC236}">
                <a16:creationId xmlns:a16="http://schemas.microsoft.com/office/drawing/2014/main" id="{9E38D6E4-1A9B-4BCE-BF45-387259CD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2291" y="3310481"/>
            <a:ext cx="914400" cy="9144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2D9B64E-14CB-4E0A-80A7-A160AA571CA8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3446691" y="3767681"/>
            <a:ext cx="1475232" cy="1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Fechar">
            <a:extLst>
              <a:ext uri="{FF2B5EF4-FFF2-40B4-BE49-F238E27FC236}">
                <a16:creationId xmlns:a16="http://schemas.microsoft.com/office/drawing/2014/main" id="{D3BA6D69-FBAF-40D0-855C-D20A2B3D3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1179" y="2423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2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8BA84-7026-4229-9766-A413F25B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Nginx</a:t>
            </a:r>
            <a:r>
              <a:rPr lang="pt-BR" dirty="0"/>
              <a:t> </a:t>
            </a:r>
            <a:r>
              <a:rPr lang="de-DE" dirty="0"/>
              <a:t>– </a:t>
            </a:r>
            <a:r>
              <a:rPr lang="de-DE" dirty="0" err="1"/>
              <a:t>Instala</a:t>
            </a:r>
            <a:r>
              <a:rPr lang="pt-BR" dirty="0" err="1"/>
              <a:t>ção</a:t>
            </a:r>
            <a:r>
              <a:rPr lang="pt-BR" dirty="0"/>
              <a:t> e Configuração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B9D55-6251-40FE-AE55-CCC95733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Download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http://nginx.org/en/docs/windows.html</a:t>
            </a:r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Descompacte</a:t>
            </a:r>
            <a:r>
              <a:rPr lang="de-DE" dirty="0"/>
              <a:t> o </a:t>
            </a:r>
            <a:r>
              <a:rPr lang="de-DE" dirty="0" err="1"/>
              <a:t>arquivo</a:t>
            </a:r>
            <a:r>
              <a:rPr lang="de-DE" dirty="0"/>
              <a:t> </a:t>
            </a:r>
            <a:r>
              <a:rPr lang="de-DE" dirty="0" err="1"/>
              <a:t>baixado</a:t>
            </a:r>
            <a:r>
              <a:rPr lang="de-DE" dirty="0"/>
              <a:t> </a:t>
            </a:r>
            <a:r>
              <a:rPr lang="de-DE" dirty="0" err="1"/>
              <a:t>em</a:t>
            </a:r>
            <a:r>
              <a:rPr lang="de-DE" dirty="0"/>
              <a:t> C: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7FFCF4-CEAD-4BE5-8D5E-FA8BB7674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434" y="2709565"/>
            <a:ext cx="6518483" cy="32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3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Nginx</a:t>
            </a:r>
            <a:r>
              <a:rPr lang="pt-BR" dirty="0"/>
              <a:t> </a:t>
            </a:r>
            <a:r>
              <a:rPr lang="de-DE" dirty="0"/>
              <a:t>– </a:t>
            </a:r>
            <a:r>
              <a:rPr lang="de-DE" dirty="0" err="1"/>
              <a:t>Instala</a:t>
            </a:r>
            <a:r>
              <a:rPr lang="pt-BR" dirty="0" err="1"/>
              <a:t>ção</a:t>
            </a:r>
            <a:r>
              <a:rPr lang="pt-BR" dirty="0"/>
              <a:t> e Configuração</a:t>
            </a:r>
            <a:endParaRPr lang="de-DE" dirty="0"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13CA2-7255-4B50-A8DC-7E1F3A1C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723981" cy="4058751"/>
          </a:xfrm>
        </p:spPr>
        <p:txBody>
          <a:bodyPr>
            <a:normAutofit fontScale="92500" lnSpcReduction="20000"/>
          </a:bodyPr>
          <a:lstStyle/>
          <a:p>
            <a:pPr marL="450000" lvl="1" indent="0">
              <a:buNone/>
            </a:pP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Configurando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Nginx</a:t>
            </a:r>
            <a:endParaRPr lang="de-DE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0000" lvl="1" indent="0">
              <a:buNone/>
            </a:pPr>
            <a:r>
              <a:rPr lang="de-DE" sz="2400" dirty="0" err="1">
                <a:solidFill>
                  <a:schemeClr val="tx1"/>
                </a:solidFill>
              </a:rPr>
              <a:t>Abra</a:t>
            </a:r>
            <a:r>
              <a:rPr lang="de-DE" sz="2400" dirty="0">
                <a:solidFill>
                  <a:schemeClr val="tx1"/>
                </a:solidFill>
              </a:rPr>
              <a:t> o </a:t>
            </a:r>
            <a:r>
              <a:rPr lang="de-DE" sz="2400" dirty="0" err="1">
                <a:solidFill>
                  <a:schemeClr val="tx1"/>
                </a:solidFill>
              </a:rPr>
              <a:t>arquivo</a:t>
            </a:r>
            <a:r>
              <a:rPr lang="de-DE" sz="2400" dirty="0">
                <a:solidFill>
                  <a:schemeClr val="tx1"/>
                </a:solidFill>
              </a:rPr>
              <a:t> C:\nginx-1.18.0\conf\nginx.conf</a:t>
            </a:r>
          </a:p>
          <a:p>
            <a:pPr marL="907200" lvl="1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Porta de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execu</a:t>
            </a:r>
            <a:r>
              <a:rPr lang="pt-B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ção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450000" lvl="1" indent="0">
              <a:buNone/>
            </a:pPr>
            <a:r>
              <a:rPr lang="en-US" sz="1600" dirty="0">
                <a:effectLst/>
              </a:rPr>
              <a:t>			Listen 80</a:t>
            </a:r>
          </a:p>
          <a:p>
            <a:pPr marL="450000" lvl="1" indent="0">
              <a:buNone/>
            </a:pPr>
            <a:r>
              <a:rPr lang="de-DE" sz="1600" dirty="0">
                <a:effectLst/>
              </a:rPr>
              <a:t>		</a:t>
            </a:r>
            <a:r>
              <a:rPr lang="de-DE" sz="1600" dirty="0" err="1">
                <a:effectLst/>
              </a:rPr>
              <a:t>Verificando</a:t>
            </a:r>
            <a:r>
              <a:rPr lang="de-DE" sz="1600" dirty="0">
                <a:effectLst/>
              </a:rPr>
              <a:t> se a </a:t>
            </a:r>
            <a:r>
              <a:rPr lang="de-DE" sz="1600" dirty="0" err="1">
                <a:effectLst/>
              </a:rPr>
              <a:t>porta</a:t>
            </a:r>
            <a:r>
              <a:rPr lang="de-DE" sz="1600" dirty="0">
                <a:effectLst/>
              </a:rPr>
              <a:t> 80 </a:t>
            </a:r>
            <a:r>
              <a:rPr lang="de-DE" sz="1600" dirty="0" err="1">
                <a:effectLst/>
              </a:rPr>
              <a:t>está</a:t>
            </a:r>
            <a:r>
              <a:rPr lang="de-DE" sz="1600" dirty="0">
                <a:effectLst/>
              </a:rPr>
              <a:t> </a:t>
            </a:r>
            <a:r>
              <a:rPr lang="de-DE" sz="1600" dirty="0" err="1">
                <a:effectLst/>
              </a:rPr>
              <a:t>disponível</a:t>
            </a:r>
            <a:r>
              <a:rPr lang="de-DE" sz="1600" dirty="0">
                <a:effectLst/>
              </a:rPr>
              <a:t>: </a:t>
            </a:r>
          </a:p>
          <a:p>
            <a:pPr marL="450000" lvl="1" indent="0">
              <a:buNone/>
            </a:pPr>
            <a:r>
              <a:rPr lang="de-DE" sz="1600" dirty="0">
                <a:effectLst/>
              </a:rPr>
              <a:t>			</a:t>
            </a:r>
            <a:r>
              <a:rPr lang="de-DE" sz="1600" dirty="0" err="1">
                <a:effectLst/>
              </a:rPr>
              <a:t>cmd</a:t>
            </a:r>
            <a:r>
              <a:rPr lang="de-DE" sz="1600" dirty="0">
                <a:effectLst/>
              </a:rPr>
              <a:t>&gt;</a:t>
            </a:r>
            <a:r>
              <a:rPr lang="de-DE" sz="1600" dirty="0" err="1">
                <a:effectLst/>
              </a:rPr>
              <a:t>netstat</a:t>
            </a:r>
            <a:r>
              <a:rPr lang="de-DE" sz="1600" dirty="0">
                <a:effectLst/>
              </a:rPr>
              <a:t> –</a:t>
            </a:r>
            <a:r>
              <a:rPr lang="de-DE" sz="1600" dirty="0" err="1">
                <a:effectLst/>
              </a:rPr>
              <a:t>anb</a:t>
            </a:r>
            <a:r>
              <a:rPr lang="de-DE" sz="1600" dirty="0">
                <a:effectLst/>
              </a:rPr>
              <a:t> | </a:t>
            </a:r>
            <a:r>
              <a:rPr lang="de-DE" sz="1600" dirty="0" err="1">
                <a:effectLst/>
              </a:rPr>
              <a:t>findstr</a:t>
            </a:r>
            <a:r>
              <a:rPr lang="de-DE" sz="1600" dirty="0">
                <a:effectLst/>
              </a:rPr>
              <a:t> 0.0.0.0:80</a:t>
            </a:r>
            <a:endParaRPr lang="en-US" sz="1600" dirty="0">
              <a:effectLst/>
            </a:endParaRPr>
          </a:p>
          <a:p>
            <a:pPr marL="907200" lvl="1" indent="-457200">
              <a:buFont typeface="+mj-lt"/>
              <a:buAutoNum type="arabicPeriod" startAt="2"/>
            </a:pP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Server Name</a:t>
            </a:r>
          </a:p>
          <a:p>
            <a:pPr marL="450000" lvl="1" indent="0">
              <a:buNone/>
            </a:pP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en-US" dirty="0" err="1">
                <a:effectLst/>
              </a:rPr>
              <a:t>server_name</a:t>
            </a:r>
            <a:r>
              <a:rPr lang="en-US" dirty="0">
                <a:effectLst/>
              </a:rPr>
              <a:t>  www.example.com</a:t>
            </a:r>
          </a:p>
          <a:p>
            <a:pPr marL="907200" lvl="1" indent="-457200">
              <a:buFont typeface="+mj-lt"/>
              <a:buAutoNum type="arabicPeriod" startAt="3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Workers </a:t>
            </a:r>
          </a:p>
          <a:p>
            <a:pPr marL="450000" lvl="1" indent="0">
              <a:buNone/>
            </a:pPr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worker_processes</a:t>
            </a:r>
            <a:r>
              <a:rPr lang="en-US" dirty="0">
                <a:effectLst/>
              </a:rPr>
              <a:t>  1;</a:t>
            </a:r>
          </a:p>
          <a:p>
            <a:pPr marL="450000" lvl="1" indent="0">
              <a:buNone/>
            </a:pPr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worker_connections</a:t>
            </a:r>
            <a:r>
              <a:rPr lang="en-US" dirty="0">
                <a:effectLst/>
              </a:rPr>
              <a:t>  1024;</a:t>
            </a:r>
          </a:p>
          <a:p>
            <a:pPr marL="450000" lvl="1" indent="0">
              <a:buNone/>
            </a:pPr>
            <a:endParaRPr lang="en-US" dirty="0">
              <a:effectLst/>
            </a:endParaRPr>
          </a:p>
          <a:p>
            <a:pPr marL="450000" lvl="1" indent="0">
              <a:buNone/>
            </a:pPr>
            <a:endParaRPr lang="de-DE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1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Nginx</a:t>
            </a:r>
            <a:r>
              <a:rPr lang="pt-BR" dirty="0"/>
              <a:t> </a:t>
            </a:r>
            <a:r>
              <a:rPr lang="de-DE" dirty="0"/>
              <a:t>– </a:t>
            </a:r>
            <a:r>
              <a:rPr lang="de-DE" dirty="0" err="1"/>
              <a:t>Instala</a:t>
            </a:r>
            <a:r>
              <a:rPr lang="pt-BR" dirty="0" err="1"/>
              <a:t>ção</a:t>
            </a:r>
            <a:r>
              <a:rPr lang="pt-BR" dirty="0"/>
              <a:t> e Configuração</a:t>
            </a:r>
            <a:endParaRPr lang="de-DE" dirty="0"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13CA2-7255-4B50-A8DC-7E1F3A1C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723981" cy="4058751"/>
          </a:xfrm>
        </p:spPr>
        <p:txBody>
          <a:bodyPr>
            <a:normAutofit fontScale="70000" lnSpcReduction="20000"/>
          </a:bodyPr>
          <a:lstStyle/>
          <a:p>
            <a:pPr marL="450000" lvl="1" indent="0">
              <a:buNone/>
            </a:pP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Usando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Nginx</a:t>
            </a:r>
            <a:endParaRPr lang="de-DE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92900" lvl="1" indent="-342900">
              <a:buAutoNum type="arabicPeriod"/>
            </a:pPr>
            <a:r>
              <a:rPr lang="de-DE" dirty="0" err="1">
                <a:effectLst/>
              </a:rPr>
              <a:t>Iniciando</a:t>
            </a:r>
            <a:r>
              <a:rPr lang="de-DE" dirty="0">
                <a:effectLst/>
              </a:rPr>
              <a:t> o </a:t>
            </a:r>
            <a:r>
              <a:rPr lang="de-DE" dirty="0" err="1">
                <a:effectLst/>
              </a:rPr>
              <a:t>nginx</a:t>
            </a:r>
            <a:r>
              <a:rPr lang="de-DE" dirty="0">
                <a:effectLst/>
              </a:rPr>
              <a:t>:</a:t>
            </a:r>
          </a:p>
          <a:p>
            <a:pPr marL="450000" lvl="1" indent="0">
              <a:buNone/>
            </a:pPr>
            <a:r>
              <a:rPr lang="de-DE" dirty="0">
                <a:effectLst/>
              </a:rPr>
              <a:t>		C:\nginx-1.21.0&gt;start </a:t>
            </a:r>
            <a:r>
              <a:rPr lang="de-DE" dirty="0" err="1">
                <a:effectLst/>
              </a:rPr>
              <a:t>nginx</a:t>
            </a:r>
            <a:endParaRPr lang="de-DE" dirty="0">
              <a:effectLst/>
            </a:endParaRPr>
          </a:p>
          <a:p>
            <a:pPr marL="792900" lvl="1" indent="-342900">
              <a:buFont typeface="+mj-lt"/>
              <a:buAutoNum type="arabicPeriod" startAt="2"/>
            </a:pPr>
            <a:r>
              <a:rPr lang="de-DE" dirty="0" err="1">
                <a:effectLst/>
              </a:rPr>
              <a:t>Verificando</a:t>
            </a:r>
            <a:r>
              <a:rPr lang="de-DE" dirty="0">
                <a:effectLst/>
              </a:rPr>
              <a:t> a </a:t>
            </a:r>
            <a:r>
              <a:rPr lang="de-DE" dirty="0" err="1">
                <a:effectLst/>
              </a:rPr>
              <a:t>lista</a:t>
            </a:r>
            <a:r>
              <a:rPr lang="de-DE" dirty="0">
                <a:effectLst/>
              </a:rPr>
              <a:t> de </a:t>
            </a:r>
            <a:r>
              <a:rPr lang="de-DE" dirty="0" err="1">
                <a:effectLst/>
              </a:rPr>
              <a:t>tarefas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que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está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rodando</a:t>
            </a:r>
            <a:r>
              <a:rPr lang="de-DE" dirty="0">
                <a:effectLst/>
              </a:rPr>
              <a:t> </a:t>
            </a:r>
          </a:p>
          <a:p>
            <a:pPr marL="756000" lvl="2" indent="0">
              <a:buNone/>
            </a:pPr>
            <a:r>
              <a:rPr lang="de-DE" dirty="0">
                <a:effectLst/>
              </a:rPr>
              <a:t>	C:\nginx-1.21.0&gt;tasklist /</a:t>
            </a:r>
            <a:r>
              <a:rPr lang="de-DE" dirty="0" err="1">
                <a:effectLst/>
              </a:rPr>
              <a:t>fi</a:t>
            </a:r>
            <a:r>
              <a:rPr lang="de-DE" dirty="0">
                <a:effectLst/>
              </a:rPr>
              <a:t> "</a:t>
            </a:r>
            <a:r>
              <a:rPr lang="de-DE" dirty="0" err="1">
                <a:effectLst/>
              </a:rPr>
              <a:t>imagename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eq</a:t>
            </a:r>
            <a:r>
              <a:rPr lang="de-DE" dirty="0">
                <a:effectLst/>
              </a:rPr>
              <a:t> nginx.exe"</a:t>
            </a:r>
          </a:p>
          <a:p>
            <a:pPr marL="792900" lvl="1" indent="-342900">
              <a:buAutoNum type="arabicPeriod" startAt="2"/>
            </a:pPr>
            <a:r>
              <a:rPr lang="de-DE" dirty="0" err="1">
                <a:effectLst/>
              </a:rPr>
              <a:t>Testando</a:t>
            </a:r>
            <a:r>
              <a:rPr lang="de-DE" dirty="0">
                <a:effectLst/>
              </a:rPr>
              <a:t> o </a:t>
            </a:r>
            <a:r>
              <a:rPr lang="de-DE" dirty="0" err="1">
                <a:effectLst/>
              </a:rPr>
              <a:t>arquivo</a:t>
            </a:r>
            <a:r>
              <a:rPr lang="de-DE" dirty="0">
                <a:effectLst/>
              </a:rPr>
              <a:t> de </a:t>
            </a:r>
            <a:r>
              <a:rPr lang="de-DE" dirty="0" err="1">
                <a:effectLst/>
              </a:rPr>
              <a:t>configura</a:t>
            </a:r>
            <a:r>
              <a:rPr lang="pt-BR" dirty="0" err="1">
                <a:effectLst/>
              </a:rPr>
              <a:t>ção</a:t>
            </a:r>
            <a:r>
              <a:rPr lang="pt-BR" dirty="0">
                <a:effectLst/>
              </a:rPr>
              <a:t> </a:t>
            </a:r>
          </a:p>
          <a:p>
            <a:pPr marL="450000" lvl="1" indent="0">
              <a:buNone/>
            </a:pPr>
            <a:r>
              <a:rPr lang="en-US" dirty="0">
                <a:effectLst/>
              </a:rPr>
              <a:t>		</a:t>
            </a:r>
            <a:r>
              <a:rPr lang="de-DE" dirty="0">
                <a:effectLst/>
              </a:rPr>
              <a:t> C:\nginx-1.21.0&gt;nginx -t</a:t>
            </a:r>
            <a:endParaRPr lang="en-US" dirty="0">
              <a:effectLst/>
            </a:endParaRPr>
          </a:p>
          <a:p>
            <a:pPr marL="792900" lvl="1" indent="-342900">
              <a:buFont typeface="+mj-lt"/>
              <a:buAutoNum type="arabicPeriod" startAt="4"/>
            </a:pPr>
            <a:r>
              <a:rPr lang="de-DE" dirty="0" err="1">
                <a:effectLst/>
              </a:rPr>
              <a:t>Parando</a:t>
            </a:r>
            <a:r>
              <a:rPr lang="de-DE" dirty="0">
                <a:effectLst/>
              </a:rPr>
              <a:t>/ </a:t>
            </a:r>
            <a:r>
              <a:rPr lang="de-DE" dirty="0" err="1">
                <a:effectLst/>
              </a:rPr>
              <a:t>Recarregando</a:t>
            </a:r>
            <a:r>
              <a:rPr lang="de-DE" dirty="0">
                <a:effectLst/>
              </a:rPr>
              <a:t> o </a:t>
            </a:r>
            <a:r>
              <a:rPr lang="de-DE" dirty="0" err="1">
                <a:effectLst/>
              </a:rPr>
              <a:t>nginx</a:t>
            </a:r>
            <a:endParaRPr lang="pt-BR" dirty="0">
              <a:effectLst/>
            </a:endParaRPr>
          </a:p>
          <a:p>
            <a:pPr marL="450000" lvl="1" indent="0">
              <a:buNone/>
            </a:pP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000" dirty="0">
                <a:effectLst/>
              </a:rPr>
              <a:t> </a:t>
            </a:r>
            <a:r>
              <a:rPr lang="de-DE" dirty="0">
                <a:effectLst/>
              </a:rPr>
              <a:t>C:\nginx-1.21.0&gt;nginx -s </a:t>
            </a:r>
            <a:r>
              <a:rPr lang="de-DE" dirty="0" err="1">
                <a:effectLst/>
              </a:rPr>
              <a:t>stop</a:t>
            </a:r>
            <a:r>
              <a:rPr lang="de-DE" dirty="0">
                <a:effectLst/>
              </a:rPr>
              <a:t>         Fast </a:t>
            </a:r>
            <a:r>
              <a:rPr lang="de-DE" dirty="0" err="1">
                <a:effectLst/>
              </a:rPr>
              <a:t>shutdown</a:t>
            </a:r>
            <a:endParaRPr lang="de-DE" dirty="0">
              <a:effectLst/>
            </a:endParaRPr>
          </a:p>
          <a:p>
            <a:pPr marL="450000" lvl="1" indent="0">
              <a:buNone/>
            </a:pPr>
            <a:r>
              <a:rPr lang="de-DE" dirty="0">
                <a:effectLst/>
              </a:rPr>
              <a:t>		 C:\nginx-1.21.0&gt;nginx -s </a:t>
            </a:r>
            <a:r>
              <a:rPr lang="de-DE" dirty="0" err="1">
                <a:effectLst/>
              </a:rPr>
              <a:t>quit</a:t>
            </a:r>
            <a:r>
              <a:rPr lang="de-DE" dirty="0">
                <a:effectLst/>
              </a:rPr>
              <a:t>         </a:t>
            </a:r>
            <a:r>
              <a:rPr lang="de-DE" dirty="0" err="1">
                <a:effectLst/>
              </a:rPr>
              <a:t>Graceful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shutdown</a:t>
            </a:r>
            <a:r>
              <a:rPr lang="de-DE" dirty="0">
                <a:effectLst/>
              </a:rPr>
              <a:t> </a:t>
            </a:r>
          </a:p>
          <a:p>
            <a:pPr marL="450000" lvl="1" indent="0">
              <a:buNone/>
            </a:pPr>
            <a:r>
              <a:rPr lang="de-DE" dirty="0">
                <a:effectLst/>
              </a:rPr>
              <a:t>		 C:\nginx-1.21.0&gt;nginx -s </a:t>
            </a:r>
            <a:r>
              <a:rPr lang="de-DE" dirty="0" err="1">
                <a:effectLst/>
              </a:rPr>
              <a:t>reload</a:t>
            </a:r>
            <a:r>
              <a:rPr lang="de-DE" dirty="0">
                <a:effectLst/>
              </a:rPr>
              <a:t>     </a:t>
            </a:r>
            <a:r>
              <a:rPr lang="en-US" dirty="0">
                <a:effectLst/>
              </a:rPr>
              <a:t>Changing configuration, starting new worker            </a:t>
            </a:r>
          </a:p>
          <a:p>
            <a:pPr marL="450000" lvl="1" indent="0">
              <a:buNone/>
            </a:pPr>
            <a:r>
              <a:rPr lang="en-US" dirty="0">
                <a:effectLst/>
              </a:rPr>
              <a:t>  						      processes with a new configuration, graceful shutdown of  </a:t>
            </a:r>
          </a:p>
          <a:p>
            <a:pPr marL="450000" lvl="1" indent="0">
              <a:buNone/>
            </a:pPr>
            <a:r>
              <a:rPr lang="en-US" dirty="0">
                <a:effectLst/>
              </a:rPr>
              <a:t>							      old worker processes.</a:t>
            </a:r>
          </a:p>
          <a:p>
            <a:pPr marL="450000" lvl="1" indent="0">
              <a:buNone/>
            </a:pPr>
            <a:r>
              <a:rPr lang="de-DE" dirty="0">
                <a:effectLst/>
              </a:rPr>
              <a:t>		 C:\nginx-1.21.0&gt;nginx -s </a:t>
            </a:r>
            <a:r>
              <a:rPr lang="de-DE" dirty="0" err="1">
                <a:effectLst/>
              </a:rPr>
              <a:t>reopen</a:t>
            </a:r>
            <a:r>
              <a:rPr lang="de-DE" dirty="0">
                <a:effectLst/>
              </a:rPr>
              <a:t>     </a:t>
            </a:r>
            <a:r>
              <a:rPr lang="de-DE" dirty="0" err="1">
                <a:effectLst/>
              </a:rPr>
              <a:t>Reopen</a:t>
            </a:r>
            <a:r>
              <a:rPr lang="de-DE" dirty="0">
                <a:effectLst/>
              </a:rPr>
              <a:t> log </a:t>
            </a:r>
            <a:r>
              <a:rPr lang="de-DE" dirty="0" err="1">
                <a:effectLst/>
              </a:rPr>
              <a:t>files</a:t>
            </a:r>
            <a:r>
              <a:rPr lang="de-DE" dirty="0">
                <a:effectLst/>
              </a:rPr>
              <a:t>	 </a:t>
            </a:r>
          </a:p>
          <a:p>
            <a:pPr marL="450000" lvl="1" indent="0">
              <a:buNone/>
            </a:pPr>
            <a:endParaRPr lang="de-DE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9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92058-8B44-47D1-BE9B-6B0389B0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O </a:t>
            </a:r>
            <a:r>
              <a:rPr lang="de-DE" dirty="0" err="1"/>
              <a:t>que</a:t>
            </a:r>
            <a:r>
              <a:rPr lang="de-DE" dirty="0"/>
              <a:t> é um </a:t>
            </a:r>
            <a:r>
              <a:rPr lang="de-DE" dirty="0" err="1"/>
              <a:t>servidor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B4551-81CE-48B2-813F-7ECE7DFA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4201"/>
            <a:ext cx="10353762" cy="4058751"/>
          </a:xfrm>
        </p:spPr>
        <p:txBody>
          <a:bodyPr/>
          <a:lstStyle/>
          <a:p>
            <a:pPr marL="36900" indent="0" algn="just">
              <a:buNone/>
            </a:pPr>
            <a:r>
              <a:rPr lang="pt-BR" b="1" dirty="0"/>
              <a:t>Arquitetura Cliente</a:t>
            </a:r>
            <a:r>
              <a:rPr lang="de-DE" b="1" dirty="0"/>
              <a:t>-</a:t>
            </a:r>
            <a:r>
              <a:rPr lang="pt-BR" b="1" dirty="0"/>
              <a:t>Servidor</a:t>
            </a:r>
          </a:p>
          <a:p>
            <a:pPr marL="36900" indent="0">
              <a:buNone/>
            </a:pPr>
            <a:endParaRPr lang="de-DE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67F4C92-8D14-417F-AE9D-C97E5768A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46" y="2322679"/>
            <a:ext cx="6976306" cy="41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4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O </a:t>
            </a:r>
            <a:r>
              <a:rPr lang="de-DE" dirty="0" err="1"/>
              <a:t>que</a:t>
            </a:r>
            <a:r>
              <a:rPr lang="de-DE" dirty="0"/>
              <a:t> é um </a:t>
            </a:r>
            <a:r>
              <a:rPr lang="de-DE" dirty="0" err="1"/>
              <a:t>servidor</a:t>
            </a:r>
            <a:r>
              <a:rPr lang="de-DE" dirty="0"/>
              <a:t>?</a:t>
            </a:r>
            <a:endParaRPr lang="en-US" dirty="0"/>
          </a:p>
        </p:txBody>
      </p:sp>
      <p:pic>
        <p:nvPicPr>
          <p:cNvPr id="5" name="Espaço Reservado para Conteúdo 4" descr="Servidor">
            <a:extLst>
              <a:ext uri="{FF2B5EF4-FFF2-40B4-BE49-F238E27FC236}">
                <a16:creationId xmlns:a16="http://schemas.microsoft.com/office/drawing/2014/main" id="{B0A499C1-8561-42E9-874B-13A13D56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942" y="2424928"/>
            <a:ext cx="1423711" cy="142371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D5ADC3-E0B3-4690-B2C4-48EE839401F1}"/>
              </a:ext>
            </a:extLst>
          </p:cNvPr>
          <p:cNvSpPr txBox="1"/>
          <p:nvPr/>
        </p:nvSpPr>
        <p:spPr>
          <a:xfrm>
            <a:off x="4106644" y="3848639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www.proway.com.br:80</a:t>
            </a:r>
            <a:r>
              <a:rPr lang="en-US" dirty="0"/>
              <a:t>/</a:t>
            </a:r>
            <a:endParaRPr lang="de-DE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276537-FE7A-47B3-BB2E-D759E8405297}"/>
              </a:ext>
            </a:extLst>
          </p:cNvPr>
          <p:cNvSpPr txBox="1"/>
          <p:nvPr/>
        </p:nvSpPr>
        <p:spPr>
          <a:xfrm>
            <a:off x="4900356" y="2240262"/>
            <a:ext cx="101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Servidor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11F4B6-5023-46BE-BF59-6C5D49D36CA5}"/>
              </a:ext>
            </a:extLst>
          </p:cNvPr>
          <p:cNvSpPr txBox="1"/>
          <p:nvPr/>
        </p:nvSpPr>
        <p:spPr>
          <a:xfrm>
            <a:off x="6324067" y="2516080"/>
            <a:ext cx="181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/</a:t>
            </a:r>
            <a:r>
              <a:rPr lang="de-DE" dirty="0" err="1"/>
              <a:t>site</a:t>
            </a:r>
            <a:r>
              <a:rPr lang="en-US" dirty="0"/>
              <a:t>/index.html</a:t>
            </a:r>
            <a:endParaRPr lang="de-DE" dirty="0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694745CF-CAAA-4D24-B313-69AA23D8F8FC}"/>
              </a:ext>
            </a:extLst>
          </p:cNvPr>
          <p:cNvCxnSpPr>
            <a:stCxn id="6" idx="3"/>
          </p:cNvCxnSpPr>
          <p:nvPr/>
        </p:nvCxnSpPr>
        <p:spPr>
          <a:xfrm flipV="1">
            <a:off x="6710947" y="3044451"/>
            <a:ext cx="377373" cy="9888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264C0E-E4AA-4912-848D-C724E6AF87AD}"/>
              </a:ext>
            </a:extLst>
          </p:cNvPr>
          <p:cNvSpPr txBox="1"/>
          <p:nvPr/>
        </p:nvSpPr>
        <p:spPr>
          <a:xfrm>
            <a:off x="1191794" y="47641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</a:t>
            </a:r>
            <a:r>
              <a:rPr lang="de-DE" dirty="0"/>
              <a:t>/ASP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C8BDFB-746F-4675-8C0C-4BCE769B629D}"/>
              </a:ext>
            </a:extLst>
          </p:cNvPr>
          <p:cNvSpPr txBox="1"/>
          <p:nvPr/>
        </p:nvSpPr>
        <p:spPr>
          <a:xfrm>
            <a:off x="1191794" y="525392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 PHP </a:t>
            </a:r>
            <a:endParaRPr lang="de-DE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51520B-26AA-4BAC-964B-8DB16A0979C6}"/>
              </a:ext>
            </a:extLst>
          </p:cNvPr>
          <p:cNvSpPr txBox="1"/>
          <p:nvPr/>
        </p:nvSpPr>
        <p:spPr>
          <a:xfrm>
            <a:off x="2970716" y="5253927"/>
            <a:ext cx="101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PHP.exe</a:t>
            </a:r>
            <a:endParaRPr lang="de-DE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DB3238-8CEA-4697-A718-DC0802C13B7E}"/>
              </a:ext>
            </a:extLst>
          </p:cNvPr>
          <p:cNvSpPr txBox="1"/>
          <p:nvPr/>
        </p:nvSpPr>
        <p:spPr>
          <a:xfrm>
            <a:off x="4557405" y="527529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</a:t>
            </a:r>
            <a:r>
              <a:rPr lang="en-US" dirty="0" err="1"/>
              <a:t>Httpd</a:t>
            </a:r>
            <a:endParaRPr lang="de-DE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448F72-2074-4041-94C8-C8ED323BFD1D}"/>
              </a:ext>
            </a:extLst>
          </p:cNvPr>
          <p:cNvSpPr txBox="1"/>
          <p:nvPr/>
        </p:nvSpPr>
        <p:spPr>
          <a:xfrm>
            <a:off x="6634843" y="5299547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r>
              <a:rPr lang="de-DE" dirty="0"/>
              <a:t>/Front End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6D4EC79A-2B02-4671-8784-53E242C0A562}"/>
              </a:ext>
            </a:extLst>
          </p:cNvPr>
          <p:cNvSpPr/>
          <p:nvPr/>
        </p:nvSpPr>
        <p:spPr>
          <a:xfrm>
            <a:off x="2539016" y="5353233"/>
            <a:ext cx="336110" cy="21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DDDF32C-B9A8-4471-89C9-0930A843F433}"/>
              </a:ext>
            </a:extLst>
          </p:cNvPr>
          <p:cNvSpPr/>
          <p:nvPr/>
        </p:nvSpPr>
        <p:spPr>
          <a:xfrm>
            <a:off x="4127935" y="5351579"/>
            <a:ext cx="336110" cy="21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B499E245-FD1B-48F0-A4A4-7191D3A91C0B}"/>
              </a:ext>
            </a:extLst>
          </p:cNvPr>
          <p:cNvSpPr/>
          <p:nvPr/>
        </p:nvSpPr>
        <p:spPr>
          <a:xfrm>
            <a:off x="6215260" y="5375834"/>
            <a:ext cx="336110" cy="21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92058-8B44-47D1-BE9B-6B0389B0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O </a:t>
            </a:r>
            <a:r>
              <a:rPr lang="de-DE" dirty="0" err="1"/>
              <a:t>que</a:t>
            </a:r>
            <a:r>
              <a:rPr lang="de-DE" dirty="0"/>
              <a:t> é um </a:t>
            </a:r>
            <a:r>
              <a:rPr lang="de-DE" dirty="0" err="1"/>
              <a:t>servidor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B4551-81CE-48B2-813F-7ECE7DFA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4201"/>
            <a:ext cx="10353762" cy="4058751"/>
          </a:xfrm>
        </p:spPr>
        <p:txBody>
          <a:bodyPr numCol="2">
            <a:normAutofit/>
          </a:bodyPr>
          <a:lstStyle/>
          <a:p>
            <a:pPr marL="36900" indent="0" algn="just">
              <a:buNone/>
            </a:pPr>
            <a:r>
              <a:rPr lang="de-DE" b="1" dirty="0" err="1"/>
              <a:t>Tipos</a:t>
            </a:r>
            <a:r>
              <a:rPr lang="de-DE" b="1" dirty="0"/>
              <a:t> de </a:t>
            </a:r>
            <a:r>
              <a:rPr lang="de-DE" b="1" dirty="0" err="1"/>
              <a:t>Servidores</a:t>
            </a:r>
            <a:endParaRPr lang="de-DE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Servidor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aplica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ção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Servidor de Arquivos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Servidor de Banco de dados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Servidor de m</a:t>
            </a:r>
            <a:r>
              <a:rPr lang="de-DE" dirty="0" err="1"/>
              <a:t>ídia</a:t>
            </a:r>
            <a:r>
              <a:rPr lang="de-DE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de-DE" dirty="0" err="1"/>
              <a:t>Servidor</a:t>
            </a:r>
            <a:r>
              <a:rPr lang="de-DE" dirty="0"/>
              <a:t> de E-Mail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de-DE" dirty="0" err="1"/>
              <a:t>Servidor</a:t>
            </a:r>
            <a:r>
              <a:rPr lang="de-DE" dirty="0"/>
              <a:t> de Backup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de-DE" dirty="0" err="1"/>
              <a:t>Servidor</a:t>
            </a:r>
            <a:r>
              <a:rPr lang="de-DE" dirty="0"/>
              <a:t> FTP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de-DE" dirty="0" err="1"/>
              <a:t>Servidor</a:t>
            </a:r>
            <a:r>
              <a:rPr lang="de-DE" dirty="0"/>
              <a:t> Proxy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de-DE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Servidor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WEB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de-DE" dirty="0" err="1"/>
              <a:t>Servidor</a:t>
            </a:r>
            <a:r>
              <a:rPr lang="de-DE" dirty="0"/>
              <a:t> DNS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de-DE" dirty="0" err="1"/>
              <a:t>Servidor</a:t>
            </a:r>
            <a:r>
              <a:rPr lang="de-DE" dirty="0"/>
              <a:t> de </a:t>
            </a:r>
            <a:r>
              <a:rPr lang="de-DE" dirty="0" err="1"/>
              <a:t>impress</a:t>
            </a:r>
            <a:r>
              <a:rPr lang="pt-BR" dirty="0" err="1"/>
              <a:t>ão</a:t>
            </a:r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i="1" dirty="0"/>
              <a:t>Servidor chat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i="1" dirty="0"/>
              <a:t>Servidor fax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i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1135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Servidores</a:t>
            </a:r>
            <a:r>
              <a:rPr lang="de-DE" dirty="0"/>
              <a:t> WEB</a:t>
            </a:r>
            <a:endParaRPr lang="en-US" dirty="0"/>
          </a:p>
        </p:txBody>
      </p:sp>
      <p:pic>
        <p:nvPicPr>
          <p:cNvPr id="5" name="Espaço Reservado para Conteúdo 4" descr="Servidor">
            <a:extLst>
              <a:ext uri="{FF2B5EF4-FFF2-40B4-BE49-F238E27FC236}">
                <a16:creationId xmlns:a16="http://schemas.microsoft.com/office/drawing/2014/main" id="{B0A499C1-8561-42E9-874B-13A13D56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3051" y="2082792"/>
            <a:ext cx="1423711" cy="142371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D5ADC3-E0B3-4690-B2C4-48EE839401F1}"/>
              </a:ext>
            </a:extLst>
          </p:cNvPr>
          <p:cNvSpPr txBox="1"/>
          <p:nvPr/>
        </p:nvSpPr>
        <p:spPr>
          <a:xfrm>
            <a:off x="5822753" y="3506503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www.proway.com.br:80</a:t>
            </a:r>
            <a:r>
              <a:rPr lang="en-US" dirty="0"/>
              <a:t>/</a:t>
            </a:r>
            <a:endParaRPr lang="de-DE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276537-FE7A-47B3-BB2E-D759E8405297}"/>
              </a:ext>
            </a:extLst>
          </p:cNvPr>
          <p:cNvSpPr txBox="1"/>
          <p:nvPr/>
        </p:nvSpPr>
        <p:spPr>
          <a:xfrm>
            <a:off x="6616465" y="1898126"/>
            <a:ext cx="101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Servidor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11F4B6-5023-46BE-BF59-6C5D49D36CA5}"/>
              </a:ext>
            </a:extLst>
          </p:cNvPr>
          <p:cNvSpPr txBox="1"/>
          <p:nvPr/>
        </p:nvSpPr>
        <p:spPr>
          <a:xfrm>
            <a:off x="8040176" y="2173944"/>
            <a:ext cx="181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/</a:t>
            </a:r>
            <a:r>
              <a:rPr lang="de-DE" dirty="0" err="1"/>
              <a:t>site</a:t>
            </a:r>
            <a:r>
              <a:rPr lang="en-US" dirty="0"/>
              <a:t>/index.html</a:t>
            </a:r>
            <a:endParaRPr lang="de-DE" dirty="0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694745CF-CAAA-4D24-B313-69AA23D8F8FC}"/>
              </a:ext>
            </a:extLst>
          </p:cNvPr>
          <p:cNvCxnSpPr>
            <a:stCxn id="6" idx="3"/>
          </p:cNvCxnSpPr>
          <p:nvPr/>
        </p:nvCxnSpPr>
        <p:spPr>
          <a:xfrm flipV="1">
            <a:off x="8427056" y="2702315"/>
            <a:ext cx="377373" cy="9888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264C0E-E4AA-4912-848D-C724E6AF87AD}"/>
              </a:ext>
            </a:extLst>
          </p:cNvPr>
          <p:cNvSpPr txBox="1"/>
          <p:nvPr/>
        </p:nvSpPr>
        <p:spPr>
          <a:xfrm>
            <a:off x="1191794" y="47641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</a:t>
            </a:r>
            <a:r>
              <a:rPr lang="de-DE" dirty="0"/>
              <a:t>/ASP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C8BDFB-746F-4675-8C0C-4BCE769B629D}"/>
              </a:ext>
            </a:extLst>
          </p:cNvPr>
          <p:cNvSpPr txBox="1"/>
          <p:nvPr/>
        </p:nvSpPr>
        <p:spPr>
          <a:xfrm>
            <a:off x="1191794" y="525392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 PHP </a:t>
            </a:r>
            <a:endParaRPr lang="de-DE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51520B-26AA-4BAC-964B-8DB16A0979C6}"/>
              </a:ext>
            </a:extLst>
          </p:cNvPr>
          <p:cNvSpPr txBox="1"/>
          <p:nvPr/>
        </p:nvSpPr>
        <p:spPr>
          <a:xfrm>
            <a:off x="2970716" y="5253927"/>
            <a:ext cx="101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PHP.exe</a:t>
            </a:r>
            <a:endParaRPr lang="de-DE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DB3238-8CEA-4697-A718-DC0802C13B7E}"/>
              </a:ext>
            </a:extLst>
          </p:cNvPr>
          <p:cNvSpPr txBox="1"/>
          <p:nvPr/>
        </p:nvSpPr>
        <p:spPr>
          <a:xfrm>
            <a:off x="4557405" y="527529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</a:t>
            </a:r>
            <a:r>
              <a:rPr lang="en-US" dirty="0" err="1"/>
              <a:t>Httpd</a:t>
            </a:r>
            <a:endParaRPr lang="de-DE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448F72-2074-4041-94C8-C8ED323BFD1D}"/>
              </a:ext>
            </a:extLst>
          </p:cNvPr>
          <p:cNvSpPr txBox="1"/>
          <p:nvPr/>
        </p:nvSpPr>
        <p:spPr>
          <a:xfrm>
            <a:off x="6634843" y="5299547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r>
              <a:rPr lang="de-DE" dirty="0"/>
              <a:t>/Front End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6D4EC79A-2B02-4671-8784-53E242C0A562}"/>
              </a:ext>
            </a:extLst>
          </p:cNvPr>
          <p:cNvSpPr/>
          <p:nvPr/>
        </p:nvSpPr>
        <p:spPr>
          <a:xfrm>
            <a:off x="2539016" y="5353233"/>
            <a:ext cx="336110" cy="21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DDDF32C-B9A8-4471-89C9-0930A843F433}"/>
              </a:ext>
            </a:extLst>
          </p:cNvPr>
          <p:cNvSpPr/>
          <p:nvPr/>
        </p:nvSpPr>
        <p:spPr>
          <a:xfrm>
            <a:off x="4127935" y="5351579"/>
            <a:ext cx="336110" cy="21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B499E245-FD1B-48F0-A4A4-7191D3A91C0B}"/>
              </a:ext>
            </a:extLst>
          </p:cNvPr>
          <p:cNvSpPr/>
          <p:nvPr/>
        </p:nvSpPr>
        <p:spPr>
          <a:xfrm>
            <a:off x="6215260" y="5375834"/>
            <a:ext cx="336110" cy="21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830139D1-CC13-4A99-BF3A-2D8302407218}"/>
              </a:ext>
            </a:extLst>
          </p:cNvPr>
          <p:cNvSpPr txBox="1">
            <a:spLocks/>
          </p:cNvSpPr>
          <p:nvPr/>
        </p:nvSpPr>
        <p:spPr>
          <a:xfrm>
            <a:off x="754234" y="2339358"/>
            <a:ext cx="4432963" cy="18879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de-DE" dirty="0" err="1"/>
              <a:t>Servidor</a:t>
            </a:r>
            <a:r>
              <a:rPr lang="de-DE" dirty="0"/>
              <a:t> web HTTP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err="1"/>
              <a:t>Usado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servir</a:t>
            </a:r>
            <a:r>
              <a:rPr lang="de-DE" dirty="0"/>
              <a:t> </a:t>
            </a:r>
            <a:r>
              <a:rPr lang="de-DE" dirty="0" err="1"/>
              <a:t>conteúdo</a:t>
            </a:r>
            <a:r>
              <a:rPr lang="de-DE" dirty="0"/>
              <a:t> </a:t>
            </a:r>
            <a:r>
              <a:rPr lang="de-DE" dirty="0" err="1"/>
              <a:t>estático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HTML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CSS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JAVA </a:t>
            </a:r>
            <a:r>
              <a:rPr lang="de-DE" dirty="0" err="1"/>
              <a:t>Script</a:t>
            </a:r>
            <a:r>
              <a:rPr lang="de-DE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Imagens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37CFAA-7E3D-42FC-BE9F-294E1A2FFDA5}"/>
              </a:ext>
            </a:extLst>
          </p:cNvPr>
          <p:cNvSpPr/>
          <p:nvPr/>
        </p:nvSpPr>
        <p:spPr>
          <a:xfrm>
            <a:off x="754234" y="2173944"/>
            <a:ext cx="3803171" cy="217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2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Servidores</a:t>
            </a:r>
            <a:r>
              <a:rPr lang="de-DE" dirty="0"/>
              <a:t> WEB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13CA2-7255-4B50-A8DC-7E1F3A1C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723981" cy="4058751"/>
          </a:xfrm>
        </p:spPr>
        <p:txBody>
          <a:bodyPr/>
          <a:lstStyle/>
          <a:p>
            <a:r>
              <a:rPr lang="de-DE" dirty="0"/>
              <a:t>Apache </a:t>
            </a:r>
            <a:r>
              <a:rPr lang="de-DE" dirty="0" err="1"/>
              <a:t>Httpd</a:t>
            </a:r>
            <a:endParaRPr lang="de-DE" dirty="0"/>
          </a:p>
          <a:p>
            <a:r>
              <a:rPr lang="de-DE" dirty="0"/>
              <a:t>Ha Proxy </a:t>
            </a:r>
          </a:p>
          <a:p>
            <a:r>
              <a:rPr lang="de-DE" dirty="0"/>
              <a:t>NGINX</a:t>
            </a:r>
          </a:p>
          <a:p>
            <a:r>
              <a:rPr lang="de-DE" dirty="0"/>
              <a:t>IIS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E03E89-77BB-4567-A4F6-AE2291963184}"/>
              </a:ext>
            </a:extLst>
          </p:cNvPr>
          <p:cNvSpPr txBox="1"/>
          <p:nvPr/>
        </p:nvSpPr>
        <p:spPr>
          <a:xfrm>
            <a:off x="3346704" y="1754954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Muito popular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C3D998-3FC3-485A-BA34-A1F1FAD39BF0}"/>
              </a:ext>
            </a:extLst>
          </p:cNvPr>
          <p:cNvSpPr txBox="1"/>
          <p:nvPr/>
        </p:nvSpPr>
        <p:spPr>
          <a:xfrm>
            <a:off x="2645664" y="2451592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Melhor performance</a:t>
            </a:r>
            <a:endParaRPr lang="en-US" dirty="0"/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4D9FA3BF-4217-43E1-A1FE-F11A8AB771C7}"/>
              </a:ext>
            </a:extLst>
          </p:cNvPr>
          <p:cNvSpPr/>
          <p:nvPr/>
        </p:nvSpPr>
        <p:spPr>
          <a:xfrm>
            <a:off x="2468880" y="2309860"/>
            <a:ext cx="85344" cy="6527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7BABCC7-3B8C-4D77-852C-835C377E4EF3}"/>
              </a:ext>
            </a:extLst>
          </p:cNvPr>
          <p:cNvCxnSpPr/>
          <p:nvPr/>
        </p:nvCxnSpPr>
        <p:spPr>
          <a:xfrm>
            <a:off x="2962656" y="1939620"/>
            <a:ext cx="32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2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Servidores</a:t>
            </a:r>
            <a:r>
              <a:rPr lang="de-DE" dirty="0"/>
              <a:t> WEB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13CA2-7255-4B50-A8DC-7E1F3A1C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7846157" cy="4515951"/>
          </a:xfrm>
        </p:spPr>
        <p:txBody>
          <a:bodyPr/>
          <a:lstStyle/>
          <a:p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err="1"/>
              <a:t>Executa</a:t>
            </a:r>
            <a:r>
              <a:rPr lang="de-DE" dirty="0"/>
              <a:t> JavaScript </a:t>
            </a:r>
          </a:p>
          <a:p>
            <a:pPr lvl="1"/>
            <a:r>
              <a:rPr lang="de-DE" dirty="0"/>
              <a:t>É </a:t>
            </a:r>
            <a:r>
              <a:rPr lang="de-DE" dirty="0" err="1"/>
              <a:t>basicamente</a:t>
            </a:r>
            <a:r>
              <a:rPr lang="de-DE" dirty="0"/>
              <a:t> um  </a:t>
            </a:r>
            <a:r>
              <a:rPr lang="de-DE" dirty="0" err="1"/>
              <a:t>browser</a:t>
            </a:r>
            <a:r>
              <a:rPr lang="de-DE" dirty="0"/>
              <a:t> de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sem</a:t>
            </a:r>
            <a:r>
              <a:rPr lang="de-DE" dirty="0"/>
              <a:t> interface </a:t>
            </a:r>
          </a:p>
          <a:p>
            <a:pPr lvl="2"/>
            <a:r>
              <a:rPr lang="de-DE" dirty="0"/>
              <a:t>Chrome V8 JavaScript </a:t>
            </a:r>
            <a:r>
              <a:rPr lang="de-DE" dirty="0" err="1"/>
              <a:t>engine</a:t>
            </a:r>
            <a:endParaRPr lang="de-DE" dirty="0"/>
          </a:p>
          <a:p>
            <a:pPr lvl="1"/>
            <a:r>
              <a:rPr lang="de-DE" dirty="0"/>
              <a:t>N</a:t>
            </a:r>
            <a:r>
              <a:rPr lang="pt-BR" dirty="0" err="1"/>
              <a:t>ão</a:t>
            </a:r>
            <a:r>
              <a:rPr lang="pt-BR" dirty="0"/>
              <a:t> necessita de um servidor web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67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3EC4-01D1-4BEB-8CD8-C6D8A24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Servidores</a:t>
            </a:r>
            <a:r>
              <a:rPr lang="de-DE" dirty="0"/>
              <a:t> de </a:t>
            </a:r>
            <a:r>
              <a:rPr lang="de-DE" dirty="0" err="1"/>
              <a:t>Aplicações</a:t>
            </a:r>
            <a:r>
              <a:rPr lang="de-DE" dirty="0"/>
              <a:t> Java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13CA2-7255-4B50-A8DC-7E1F3A1C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905093" cy="4058751"/>
          </a:xfrm>
        </p:spPr>
        <p:txBody>
          <a:bodyPr/>
          <a:lstStyle/>
          <a:p>
            <a:r>
              <a:rPr lang="de-DE" dirty="0"/>
              <a:t>Apache </a:t>
            </a:r>
            <a:r>
              <a:rPr lang="de-DE" dirty="0" err="1"/>
              <a:t>Tomcat</a:t>
            </a:r>
            <a:r>
              <a:rPr lang="de-DE" dirty="0"/>
              <a:t> </a:t>
            </a:r>
          </a:p>
          <a:p>
            <a:r>
              <a:rPr lang="de-DE" dirty="0" err="1"/>
              <a:t>JBoss</a:t>
            </a:r>
            <a:endParaRPr lang="de-DE" dirty="0"/>
          </a:p>
          <a:p>
            <a:r>
              <a:rPr lang="de-DE" dirty="0" err="1"/>
              <a:t>GlassFish</a:t>
            </a: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62C3AE7-AC4F-4571-927E-7063342C2115}"/>
              </a:ext>
            </a:extLst>
          </p:cNvPr>
          <p:cNvSpPr txBox="1">
            <a:spLocks/>
          </p:cNvSpPr>
          <p:nvPr/>
        </p:nvSpPr>
        <p:spPr>
          <a:xfrm>
            <a:off x="4818888" y="2330786"/>
            <a:ext cx="579729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de-DE" dirty="0" err="1"/>
              <a:t>Servidor</a:t>
            </a:r>
            <a:r>
              <a:rPr lang="de-DE" dirty="0"/>
              <a:t> de </a:t>
            </a:r>
            <a:r>
              <a:rPr lang="de-DE" dirty="0" err="1"/>
              <a:t>aplicativos</a:t>
            </a:r>
            <a:r>
              <a:rPr lang="de-DE" dirty="0"/>
              <a:t> </a:t>
            </a:r>
            <a:r>
              <a:rPr lang="de-DE" dirty="0" err="1"/>
              <a:t>usado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executar</a:t>
            </a:r>
            <a:r>
              <a:rPr lang="de-DE" dirty="0"/>
              <a:t> </a:t>
            </a:r>
            <a:r>
              <a:rPr lang="de-DE" dirty="0" err="1"/>
              <a:t>java</a:t>
            </a:r>
            <a:endParaRPr lang="de-DE" dirty="0"/>
          </a:p>
          <a:p>
            <a:pPr>
              <a:buFont typeface="Wingdings" panose="05000000000000000000" pitchFamily="2" charset="2"/>
              <a:buChar char="q"/>
            </a:pP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conteúdo</a:t>
            </a:r>
            <a:r>
              <a:rPr lang="de-DE" dirty="0"/>
              <a:t> </a:t>
            </a:r>
            <a:r>
              <a:rPr lang="de-DE" dirty="0" err="1"/>
              <a:t>dinâmico</a:t>
            </a:r>
            <a:r>
              <a:rPr lang="de-DE" dirty="0"/>
              <a:t>, </a:t>
            </a:r>
            <a:r>
              <a:rPr lang="de-DE" dirty="0" err="1"/>
              <a:t>como</a:t>
            </a:r>
            <a:r>
              <a:rPr lang="de-DE" dirty="0"/>
              <a:t> Servlets e JSP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4C3FD9-45B5-465B-BED4-4A27B8F74A20}"/>
              </a:ext>
            </a:extLst>
          </p:cNvPr>
          <p:cNvSpPr/>
          <p:nvPr/>
        </p:nvSpPr>
        <p:spPr>
          <a:xfrm>
            <a:off x="4818888" y="2330786"/>
            <a:ext cx="5797296" cy="891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26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3007</TotalTime>
  <Words>1022</Words>
  <Application>Microsoft Office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Arial Narrow</vt:lpstr>
      <vt:lpstr>Calisto MT</vt:lpstr>
      <vt:lpstr>Courier New</vt:lpstr>
      <vt:lpstr>Trebuchet MS</vt:lpstr>
      <vt:lpstr>Wingdings</vt:lpstr>
      <vt:lpstr>Wingdings 2</vt:lpstr>
      <vt:lpstr>Ardósia</vt:lpstr>
      <vt:lpstr>Servidores WEB</vt:lpstr>
      <vt:lpstr>O que é um servidor?</vt:lpstr>
      <vt:lpstr>O que é um servidor?</vt:lpstr>
      <vt:lpstr>O que é um servidor?</vt:lpstr>
      <vt:lpstr>O que é um servidor?</vt:lpstr>
      <vt:lpstr>Servidores WEB</vt:lpstr>
      <vt:lpstr>Servidores WEB</vt:lpstr>
      <vt:lpstr>Servidores WEB</vt:lpstr>
      <vt:lpstr>Servidores de Aplicações Java</vt:lpstr>
      <vt:lpstr>Apresentação do PowerPoint</vt:lpstr>
      <vt:lpstr>Instalando e Configurando o Apache Httpd</vt:lpstr>
      <vt:lpstr>Instalando e Configurando o Apache Httpd</vt:lpstr>
      <vt:lpstr>Instalando e Configurando o Apache Httpd</vt:lpstr>
      <vt:lpstr>Instalando e Configurando o Apache Httpd</vt:lpstr>
      <vt:lpstr>Instalando e Configurando o Apache Httpd</vt:lpstr>
      <vt:lpstr>Apresentação do PowerPoint</vt:lpstr>
      <vt:lpstr>O que é o Nginx?</vt:lpstr>
      <vt:lpstr>Nginx - Principais características </vt:lpstr>
      <vt:lpstr>Nginx - Como funciona</vt:lpstr>
      <vt:lpstr>Nginx - Proxy reverso</vt:lpstr>
      <vt:lpstr>Nginx - Load Balancing</vt:lpstr>
      <vt:lpstr>Nginx - Load Balancing</vt:lpstr>
      <vt:lpstr>Nginx – Instalação e Configuração</vt:lpstr>
      <vt:lpstr>Nginx – Instalação e Configuração</vt:lpstr>
      <vt:lpstr>Nginx – Instalação e Configuração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Servidores WEB</dc:title>
  <dc:creator>Acer</dc:creator>
  <cp:lastModifiedBy>Acer</cp:lastModifiedBy>
  <cp:revision>35</cp:revision>
  <dcterms:created xsi:type="dcterms:W3CDTF">2021-06-14T15:31:44Z</dcterms:created>
  <dcterms:modified xsi:type="dcterms:W3CDTF">2021-06-16T17:38:45Z</dcterms:modified>
</cp:coreProperties>
</file>