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1"/>
  </p:notesMasterIdLst>
  <p:sldIdLst>
    <p:sldId id="267" r:id="rId2"/>
    <p:sldId id="265" r:id="rId3"/>
    <p:sldId id="266" r:id="rId4"/>
    <p:sldId id="268" r:id="rId5"/>
    <p:sldId id="269" r:id="rId6"/>
    <p:sldId id="270" r:id="rId7"/>
    <p:sldId id="261" r:id="rId8"/>
    <p:sldId id="27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867"/>
    <a:srgbClr val="F3BF4F"/>
    <a:srgbClr val="C0DE5A"/>
    <a:srgbClr val="F3546A"/>
    <a:srgbClr val="FF2600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6"/>
    <p:restoredTop sz="94710"/>
  </p:normalViewPr>
  <p:slideViewPr>
    <p:cSldViewPr snapToGrid="0" snapToObjects="1">
      <p:cViewPr varScale="1">
        <p:scale>
          <a:sx n="109" d="100"/>
          <a:sy n="109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00C02-DD4E-F44E-B1EF-488669E4C472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7327E-A08C-8540-8F65-E77FC7A720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91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7327E-A08C-8540-8F65-E77FC7A7208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21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DAE-A9F1-D347-B80D-B52DEBDA0DC9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1AD3-BCFC-2A4E-A66C-9A4FAAC2A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DAE-A9F1-D347-B80D-B52DEBDA0DC9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1AD3-BCFC-2A4E-A66C-9A4FAAC2A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47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DAE-A9F1-D347-B80D-B52DEBDA0DC9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1AD3-BCFC-2A4E-A66C-9A4FAAC2A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21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DAE-A9F1-D347-B80D-B52DEBDA0DC9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1AD3-BCFC-2A4E-A66C-9A4FAAC2A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00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DAE-A9F1-D347-B80D-B52DEBDA0DC9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1AD3-BCFC-2A4E-A66C-9A4FAAC2A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4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DAE-A9F1-D347-B80D-B52DEBDA0DC9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1AD3-BCFC-2A4E-A66C-9A4FAAC2A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10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DAE-A9F1-D347-B80D-B52DEBDA0DC9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1AD3-BCFC-2A4E-A66C-9A4FAAC2A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62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DAE-A9F1-D347-B80D-B52DEBDA0DC9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1AD3-BCFC-2A4E-A66C-9A4FAAC2A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17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DAE-A9F1-D347-B80D-B52DEBDA0DC9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1AD3-BCFC-2A4E-A66C-9A4FAAC2A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88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DAE-A9F1-D347-B80D-B52DEBDA0DC9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1AD3-BCFC-2A4E-A66C-9A4FAAC2A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7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DAE-A9F1-D347-B80D-B52DEBDA0DC9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1AD3-BCFC-2A4E-A66C-9A4FAAC2A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834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37DAE-A9F1-D347-B80D-B52DEBDA0DC9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1AD3-BCFC-2A4E-A66C-9A4FAAC2A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54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iff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85CE8-4341-5749-8E12-0D6A46EE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7226C9C-E55A-BD4F-93B7-F9C7DB74D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</p:pic>
      <p:pic>
        <p:nvPicPr>
          <p:cNvPr id="9" name="Immagine 8" descr="Immagine che contiene ombrello, edificio, scuro, largo&#10;&#10;Descrizione generata automaticamente">
            <a:extLst>
              <a:ext uri="{FF2B5EF4-FFF2-40B4-BE49-F238E27FC236}">
                <a16:creationId xmlns:a16="http://schemas.microsoft.com/office/drawing/2014/main" id="{1A20E0D2-3914-824E-AD47-F61BF56DE0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0"/>
            <a:ext cx="4171406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66E5E6-3FD3-7E49-A056-EC63723B78E3}"/>
              </a:ext>
            </a:extLst>
          </p:cNvPr>
          <p:cNvSpPr txBox="1"/>
          <p:nvPr/>
        </p:nvSpPr>
        <p:spPr>
          <a:xfrm>
            <a:off x="502888" y="2397948"/>
            <a:ext cx="31656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Come convincere gli investitori a finanziare la tua start-up!</a:t>
            </a:r>
          </a:p>
        </p:txBody>
      </p:sp>
    </p:spTree>
    <p:extLst>
      <p:ext uri="{BB962C8B-B14F-4D97-AF65-F5344CB8AC3E}">
        <p14:creationId xmlns:p14="http://schemas.microsoft.com/office/powerpoint/2010/main" val="20430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5473F3-07A6-954F-A604-89E60827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può finanziare la tua startup?</a:t>
            </a:r>
          </a:p>
        </p:txBody>
      </p:sp>
      <p:pic>
        <p:nvPicPr>
          <p:cNvPr id="4" name="Immagine 3" descr="Immagine che contiene persona, uomo, edificio, cibo&#10;&#10;Descrizione generata automaticamente">
            <a:extLst>
              <a:ext uri="{FF2B5EF4-FFF2-40B4-BE49-F238E27FC236}">
                <a16:creationId xmlns:a16="http://schemas.microsoft.com/office/drawing/2014/main" id="{2E7BCEE0-2F99-7A4E-9CFE-AB72DC2622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772616"/>
            <a:ext cx="4992758" cy="29488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A50A20D-EBE7-A248-808B-A864EAEAB8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1042" y="1772616"/>
            <a:ext cx="4992758" cy="294888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D0DBDEB-7FD2-D043-91AF-20460A4227DA}"/>
              </a:ext>
            </a:extLst>
          </p:cNvPr>
          <p:cNvSpPr/>
          <p:nvPr/>
        </p:nvSpPr>
        <p:spPr>
          <a:xfrm>
            <a:off x="838200" y="5104045"/>
            <a:ext cx="10515600" cy="12003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6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Keep</a:t>
            </a:r>
            <a:r>
              <a:rPr lang="it-IT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in </a:t>
            </a:r>
            <a:r>
              <a:rPr lang="it-IT" sz="36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mind</a:t>
            </a:r>
            <a:r>
              <a:rPr lang="it-IT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it-IT" sz="3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which</a:t>
            </a:r>
            <a:r>
              <a:rPr lang="it-IT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it-IT" sz="3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is</a:t>
            </a:r>
            <a:r>
              <a:rPr lang="it-IT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it-IT" sz="3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</a:t>
            </a:r>
            <a:r>
              <a:rPr lang="it-IT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goal: </a:t>
            </a:r>
          </a:p>
          <a:p>
            <a:pPr algn="ctr"/>
            <a:r>
              <a:rPr lang="it-IT" sz="36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going</a:t>
            </a:r>
            <a:r>
              <a:rPr lang="it-IT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to the </a:t>
            </a:r>
            <a:r>
              <a:rPr lang="it-IT" sz="36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next</a:t>
            </a:r>
            <a:r>
              <a:rPr lang="it-IT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it-IT" sz="36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step</a:t>
            </a:r>
            <a:r>
              <a:rPr lang="it-IT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, the </a:t>
            </a:r>
            <a:r>
              <a:rPr lang="it-IT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due </a:t>
            </a:r>
            <a:r>
              <a:rPr lang="it-IT" sz="3600" b="1" u="sng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diligence</a:t>
            </a:r>
            <a:r>
              <a:rPr lang="it-IT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</a:t>
            </a:r>
            <a:endParaRPr lang="it-IT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1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62E74E-F156-2A49-A763-D5BF1502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it-IT" dirty="0"/>
              <a:t>The art of </a:t>
            </a:r>
            <a:r>
              <a:rPr lang="it-IT" dirty="0" err="1"/>
              <a:t>pitching</a:t>
            </a:r>
            <a:endParaRPr lang="it-IT" dirty="0"/>
          </a:p>
        </p:txBody>
      </p:sp>
      <p:cxnSp>
        <p:nvCxnSpPr>
          <p:cNvPr id="11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6BCF94-3B91-CE42-83EB-AD8A4BCF9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712723"/>
            <a:ext cx="5120113" cy="3657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600" i="1" dirty="0">
                <a:latin typeface="+mj-lt"/>
              </a:rPr>
              <a:t>« </a:t>
            </a:r>
          </a:p>
          <a:p>
            <a:pPr marL="0" indent="0">
              <a:buNone/>
            </a:pPr>
            <a:r>
              <a:rPr lang="it-IT" sz="3600" i="1" dirty="0">
                <a:latin typeface="+mj-lt"/>
              </a:rPr>
              <a:t>   I </a:t>
            </a:r>
            <a:r>
              <a:rPr lang="it-IT" sz="3600" i="1" dirty="0" err="1">
                <a:latin typeface="+mj-lt"/>
              </a:rPr>
              <a:t>think</a:t>
            </a:r>
            <a:r>
              <a:rPr lang="it-IT" sz="3600" i="1" dirty="0">
                <a:latin typeface="+mj-lt"/>
              </a:rPr>
              <a:t> </a:t>
            </a:r>
            <a:r>
              <a:rPr lang="it-IT" sz="3600" i="1" dirty="0" err="1">
                <a:latin typeface="+mj-lt"/>
              </a:rPr>
              <a:t>therefore</a:t>
            </a:r>
            <a:r>
              <a:rPr lang="it-IT" sz="3600" i="1" dirty="0">
                <a:latin typeface="+mj-lt"/>
              </a:rPr>
              <a:t> I </a:t>
            </a:r>
            <a:r>
              <a:rPr lang="it-IT" sz="3600" i="1" dirty="0" err="1">
                <a:latin typeface="+mj-lt"/>
              </a:rPr>
              <a:t>am</a:t>
            </a:r>
            <a:r>
              <a:rPr lang="it-IT" sz="3600" i="1" dirty="0">
                <a:latin typeface="+mj-lt"/>
              </a:rPr>
              <a:t>,</a:t>
            </a:r>
          </a:p>
          <a:p>
            <a:pPr marL="0" indent="0">
              <a:buNone/>
            </a:pPr>
            <a:r>
              <a:rPr lang="it-IT" sz="3600" i="1" dirty="0">
                <a:latin typeface="+mj-lt"/>
              </a:rPr>
              <a:t>   I </a:t>
            </a:r>
            <a:r>
              <a:rPr lang="it-IT" sz="3600" i="1" dirty="0" err="1">
                <a:latin typeface="+mj-lt"/>
              </a:rPr>
              <a:t>pitch</a:t>
            </a:r>
            <a:r>
              <a:rPr lang="it-IT" sz="3600" i="1" dirty="0">
                <a:latin typeface="+mj-lt"/>
              </a:rPr>
              <a:t> </a:t>
            </a:r>
            <a:r>
              <a:rPr lang="it-IT" sz="3600" i="1" dirty="0" err="1">
                <a:latin typeface="+mj-lt"/>
              </a:rPr>
              <a:t>therefore</a:t>
            </a:r>
            <a:r>
              <a:rPr lang="it-IT" sz="3600" i="1" dirty="0">
                <a:latin typeface="+mj-lt"/>
              </a:rPr>
              <a:t> </a:t>
            </a:r>
            <a:r>
              <a:rPr lang="it-IT" sz="3600" i="1" dirty="0" err="1">
                <a:latin typeface="+mj-lt"/>
              </a:rPr>
              <a:t>I’m</a:t>
            </a:r>
            <a:r>
              <a:rPr lang="it-IT" sz="3600" i="1" dirty="0">
                <a:latin typeface="+mj-lt"/>
              </a:rPr>
              <a:t> an</a:t>
            </a:r>
          </a:p>
          <a:p>
            <a:pPr marL="0" indent="0">
              <a:buNone/>
            </a:pPr>
            <a:r>
              <a:rPr lang="it-IT" sz="3600" i="1" dirty="0">
                <a:latin typeface="+mj-lt"/>
              </a:rPr>
              <a:t>   </a:t>
            </a:r>
            <a:r>
              <a:rPr lang="it-IT" sz="3600" i="1" dirty="0" err="1">
                <a:latin typeface="+mj-lt"/>
              </a:rPr>
              <a:t>entrepreneur</a:t>
            </a:r>
            <a:endParaRPr lang="it-IT" sz="3600" i="1" dirty="0">
              <a:latin typeface="+mj-lt"/>
            </a:endParaRPr>
          </a:p>
          <a:p>
            <a:pPr marL="0" indent="0">
              <a:buNone/>
            </a:pPr>
            <a:r>
              <a:rPr lang="it-IT" sz="3600" i="1" dirty="0">
                <a:latin typeface="+mj-lt"/>
              </a:rPr>
              <a:t>» </a:t>
            </a:r>
          </a:p>
          <a:p>
            <a:pPr marL="0" indent="0">
              <a:buNone/>
            </a:pPr>
            <a:r>
              <a:rPr lang="it-IT" sz="3200" dirty="0" err="1">
                <a:latin typeface="+mj-lt"/>
              </a:rPr>
              <a:t>Gui</a:t>
            </a:r>
            <a:r>
              <a:rPr lang="it-IT" sz="3200" dirty="0">
                <a:latin typeface="+mj-lt"/>
              </a:rPr>
              <a:t> Kawasaki</a:t>
            </a:r>
          </a:p>
        </p:txBody>
      </p:sp>
      <p:pic>
        <p:nvPicPr>
          <p:cNvPr id="4" name="Immagine 3" descr="Immagine che contiene persona, uomo, edificio, fotografia&#10;&#10;Descrizione generata automaticamente">
            <a:extLst>
              <a:ext uri="{FF2B5EF4-FFF2-40B4-BE49-F238E27FC236}">
                <a16:creationId xmlns:a16="http://schemas.microsoft.com/office/drawing/2014/main" id="{72B840CA-AF08-4B45-A1EA-968B8D556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378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8223D0-1FCF-A643-910C-7DCCB220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regola del 10 – 20 – 30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A2B32E96-E9FB-9245-B975-069C811BC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342" y="492573"/>
            <a:ext cx="520450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7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2E565-0786-934A-A4E2-F301AAF7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357259"/>
            <a:ext cx="10101942" cy="1325563"/>
          </a:xfrm>
        </p:spPr>
        <p:txBody>
          <a:bodyPr/>
          <a:lstStyle/>
          <a:p>
            <a:r>
              <a:rPr lang="it-IT" dirty="0"/>
              <a:t>Le 10 diapositive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7C3DD8A-0922-984A-B0E3-ECBA7D452746}"/>
              </a:ext>
            </a:extLst>
          </p:cNvPr>
          <p:cNvSpPr/>
          <p:nvPr/>
        </p:nvSpPr>
        <p:spPr>
          <a:xfrm>
            <a:off x="1922106" y="2126974"/>
            <a:ext cx="3928729" cy="695739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C8F6D55-FDFE-B44B-9242-317C75FE3FB0}"/>
              </a:ext>
            </a:extLst>
          </p:cNvPr>
          <p:cNvSpPr/>
          <p:nvPr/>
        </p:nvSpPr>
        <p:spPr>
          <a:xfrm>
            <a:off x="1922106" y="2911129"/>
            <a:ext cx="3928729" cy="695739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BF7B2AE-34E3-6F45-BC7F-D806991CD4B5}"/>
              </a:ext>
            </a:extLst>
          </p:cNvPr>
          <p:cNvSpPr/>
          <p:nvPr/>
        </p:nvSpPr>
        <p:spPr>
          <a:xfrm>
            <a:off x="1922106" y="3695284"/>
            <a:ext cx="3928729" cy="695739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3971D94-CBCF-AD4B-893B-303754792C28}"/>
              </a:ext>
            </a:extLst>
          </p:cNvPr>
          <p:cNvSpPr/>
          <p:nvPr/>
        </p:nvSpPr>
        <p:spPr>
          <a:xfrm>
            <a:off x="1922106" y="4479439"/>
            <a:ext cx="3928729" cy="695739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Business model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666104A-C3F4-9B42-9EF2-9967B927A077}"/>
              </a:ext>
            </a:extLst>
          </p:cNvPr>
          <p:cNvSpPr/>
          <p:nvPr/>
        </p:nvSpPr>
        <p:spPr>
          <a:xfrm>
            <a:off x="1922106" y="5263594"/>
            <a:ext cx="3928729" cy="695739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Undelying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magic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26BCDC0-265C-6A44-AFB3-D7C2822FCB3B}"/>
              </a:ext>
            </a:extLst>
          </p:cNvPr>
          <p:cNvSpPr/>
          <p:nvPr/>
        </p:nvSpPr>
        <p:spPr>
          <a:xfrm>
            <a:off x="6341164" y="2126974"/>
            <a:ext cx="3928729" cy="695739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Marketing and sales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CC04F2F-709B-1D43-8AE9-6866D84012C3}"/>
              </a:ext>
            </a:extLst>
          </p:cNvPr>
          <p:cNvSpPr/>
          <p:nvPr/>
        </p:nvSpPr>
        <p:spPr>
          <a:xfrm>
            <a:off x="6341164" y="2911129"/>
            <a:ext cx="3928729" cy="695739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Competition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330258B-1FA9-434E-8CFE-5FDF22791E3E}"/>
              </a:ext>
            </a:extLst>
          </p:cNvPr>
          <p:cNvSpPr/>
          <p:nvPr/>
        </p:nvSpPr>
        <p:spPr>
          <a:xfrm>
            <a:off x="6341164" y="3695284"/>
            <a:ext cx="3928729" cy="695739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9C993ED-27AD-DF41-95FB-21B7775482A6}"/>
              </a:ext>
            </a:extLst>
          </p:cNvPr>
          <p:cNvSpPr/>
          <p:nvPr/>
        </p:nvSpPr>
        <p:spPr>
          <a:xfrm>
            <a:off x="6341164" y="4479439"/>
            <a:ext cx="3928729" cy="695739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Projections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6C0D6C5-10C9-9947-BC49-C6DAAFC6B43E}"/>
              </a:ext>
            </a:extLst>
          </p:cNvPr>
          <p:cNvSpPr/>
          <p:nvPr/>
        </p:nvSpPr>
        <p:spPr>
          <a:xfrm>
            <a:off x="6341164" y="5263594"/>
            <a:ext cx="3928729" cy="695739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Status and </a:t>
            </a:r>
            <a:r>
              <a:rPr lang="it-IT" b="1" dirty="0" err="1">
                <a:solidFill>
                  <a:schemeClr val="tx1"/>
                </a:solidFill>
              </a:rPr>
              <a:t>timeline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B8532B8-AEE9-2446-B00D-73384421C40B}"/>
              </a:ext>
            </a:extLst>
          </p:cNvPr>
          <p:cNvSpPr/>
          <p:nvPr/>
        </p:nvSpPr>
        <p:spPr>
          <a:xfrm>
            <a:off x="1045029" y="2126974"/>
            <a:ext cx="690465" cy="695739"/>
          </a:xfrm>
          <a:prstGeom prst="ellipse">
            <a:avLst/>
          </a:prstGeom>
          <a:noFill/>
          <a:ln w="57150">
            <a:solidFill>
              <a:srgbClr val="F3B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CDE8F73-A978-604C-9BEA-84C5B3620302}"/>
              </a:ext>
            </a:extLst>
          </p:cNvPr>
          <p:cNvSpPr/>
          <p:nvPr/>
        </p:nvSpPr>
        <p:spPr>
          <a:xfrm>
            <a:off x="1045029" y="2911128"/>
            <a:ext cx="690465" cy="695739"/>
          </a:xfrm>
          <a:prstGeom prst="ellipse">
            <a:avLst/>
          </a:prstGeom>
          <a:noFill/>
          <a:ln w="57150">
            <a:solidFill>
              <a:srgbClr val="F37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802F77F-D616-6A4A-970F-E45628219A85}"/>
              </a:ext>
            </a:extLst>
          </p:cNvPr>
          <p:cNvSpPr/>
          <p:nvPr/>
        </p:nvSpPr>
        <p:spPr>
          <a:xfrm>
            <a:off x="1045029" y="3707613"/>
            <a:ext cx="690465" cy="695739"/>
          </a:xfrm>
          <a:prstGeom prst="ellipse">
            <a:avLst/>
          </a:prstGeom>
          <a:noFill/>
          <a:ln w="57150">
            <a:solidFill>
              <a:srgbClr val="C0D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F9A240AD-7F70-1B4A-BD02-76EF0A7FB882}"/>
              </a:ext>
            </a:extLst>
          </p:cNvPr>
          <p:cNvSpPr/>
          <p:nvPr/>
        </p:nvSpPr>
        <p:spPr>
          <a:xfrm>
            <a:off x="1045029" y="4504098"/>
            <a:ext cx="690465" cy="695739"/>
          </a:xfrm>
          <a:prstGeom prst="ellipse">
            <a:avLst/>
          </a:prstGeom>
          <a:noFill/>
          <a:ln w="57150">
            <a:solidFill>
              <a:srgbClr val="F3B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DEE347C3-D50A-D041-8EDE-39EA52E631D9}"/>
              </a:ext>
            </a:extLst>
          </p:cNvPr>
          <p:cNvSpPr/>
          <p:nvPr/>
        </p:nvSpPr>
        <p:spPr>
          <a:xfrm>
            <a:off x="1045029" y="5300583"/>
            <a:ext cx="690465" cy="695739"/>
          </a:xfrm>
          <a:prstGeom prst="ellipse">
            <a:avLst/>
          </a:prstGeom>
          <a:noFill/>
          <a:ln w="57150">
            <a:solidFill>
              <a:srgbClr val="F37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41F41065-DF0D-0742-B43D-CE44770F6366}"/>
              </a:ext>
            </a:extLst>
          </p:cNvPr>
          <p:cNvSpPr/>
          <p:nvPr/>
        </p:nvSpPr>
        <p:spPr>
          <a:xfrm>
            <a:off x="10456506" y="2126974"/>
            <a:ext cx="690465" cy="695739"/>
          </a:xfrm>
          <a:prstGeom prst="ellipse">
            <a:avLst/>
          </a:prstGeom>
          <a:noFill/>
          <a:ln w="57150">
            <a:solidFill>
              <a:srgbClr val="C0D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5061EE7E-514C-394A-8073-6478A72A000C}"/>
              </a:ext>
            </a:extLst>
          </p:cNvPr>
          <p:cNvSpPr/>
          <p:nvPr/>
        </p:nvSpPr>
        <p:spPr>
          <a:xfrm>
            <a:off x="10456506" y="2911128"/>
            <a:ext cx="690465" cy="695739"/>
          </a:xfrm>
          <a:prstGeom prst="ellipse">
            <a:avLst/>
          </a:prstGeom>
          <a:noFill/>
          <a:ln w="57150">
            <a:solidFill>
              <a:srgbClr val="F3B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B947BE7-979B-2C42-86EA-D3E02C144F3A}"/>
              </a:ext>
            </a:extLst>
          </p:cNvPr>
          <p:cNvSpPr/>
          <p:nvPr/>
        </p:nvSpPr>
        <p:spPr>
          <a:xfrm>
            <a:off x="10456506" y="3707613"/>
            <a:ext cx="690465" cy="695739"/>
          </a:xfrm>
          <a:prstGeom prst="ellipse">
            <a:avLst/>
          </a:prstGeom>
          <a:noFill/>
          <a:ln w="57150">
            <a:solidFill>
              <a:srgbClr val="F37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F22EF110-EDAB-2A46-810A-B38C874B1290}"/>
              </a:ext>
            </a:extLst>
          </p:cNvPr>
          <p:cNvSpPr/>
          <p:nvPr/>
        </p:nvSpPr>
        <p:spPr>
          <a:xfrm>
            <a:off x="10456506" y="4504098"/>
            <a:ext cx="690465" cy="695739"/>
          </a:xfrm>
          <a:prstGeom prst="ellipse">
            <a:avLst/>
          </a:prstGeom>
          <a:noFill/>
          <a:ln w="57150">
            <a:solidFill>
              <a:srgbClr val="C0D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5A98152D-1619-6341-839B-BBF22ABA328F}"/>
              </a:ext>
            </a:extLst>
          </p:cNvPr>
          <p:cNvSpPr/>
          <p:nvPr/>
        </p:nvSpPr>
        <p:spPr>
          <a:xfrm>
            <a:off x="10456506" y="5300583"/>
            <a:ext cx="690465" cy="695739"/>
          </a:xfrm>
          <a:prstGeom prst="ellipse">
            <a:avLst/>
          </a:prstGeom>
          <a:noFill/>
          <a:ln w="57150">
            <a:solidFill>
              <a:srgbClr val="F3B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2286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2E565-0786-934A-A4E2-F301AAF7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Fai </a:t>
            </a:r>
            <a:r>
              <a:rPr lang="en-US" dirty="0" err="1"/>
              <a:t>tesoro</a:t>
            </a:r>
            <a:r>
              <a:rPr lang="en-US" dirty="0"/>
              <a:t> del tempo a </a:t>
            </a:r>
            <a:r>
              <a:rPr lang="en-US" dirty="0" err="1"/>
              <a:t>diposizione</a:t>
            </a:r>
            <a:r>
              <a:rPr lang="en-US" dirty="0"/>
              <a:t>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>
            <a:extLst>
              <a:ext uri="{FF2B5EF4-FFF2-40B4-BE49-F238E27FC236}">
                <a16:creationId xmlns:a16="http://schemas.microsoft.com/office/drawing/2014/main" id="{043910E1-563B-2843-B56E-7D155CDC6D19}"/>
              </a:ext>
            </a:extLst>
          </p:cNvPr>
          <p:cNvSpPr/>
          <p:nvPr/>
        </p:nvSpPr>
        <p:spPr>
          <a:xfrm>
            <a:off x="655320" y="2575034"/>
            <a:ext cx="5120114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+mj-lt"/>
              </a:rPr>
              <a:t>Vai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dritto</a:t>
            </a:r>
            <a:r>
              <a:rPr lang="en-US" sz="3200" dirty="0">
                <a:latin typeface="+mj-lt"/>
              </a:rPr>
              <a:t> al punto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+mj-lt"/>
              </a:rPr>
              <a:t>Taglia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il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superfluo</a:t>
            </a:r>
            <a:endParaRPr lang="en-US" sz="3200" dirty="0">
              <a:latin typeface="+mj-lt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+mj-lt"/>
              </a:rPr>
              <a:t>Cattura</a:t>
            </a:r>
            <a:r>
              <a:rPr lang="en-US" sz="3200" dirty="0">
                <a:latin typeface="+mj-lt"/>
              </a:rPr>
              <a:t>  </a:t>
            </a:r>
            <a:r>
              <a:rPr lang="en-US" sz="3200" dirty="0" err="1">
                <a:latin typeface="+mj-lt"/>
              </a:rPr>
              <a:t>l’attenzione</a:t>
            </a:r>
            <a:endParaRPr lang="en-US" sz="3200" dirty="0">
              <a:latin typeface="+mj-lt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+mj-lt"/>
              </a:rPr>
              <a:t>Tieni</a:t>
            </a:r>
            <a:r>
              <a:rPr lang="en-US" sz="3200" dirty="0">
                <a:latin typeface="+mj-lt"/>
              </a:rPr>
              <a:t> alto </a:t>
            </a:r>
            <a:r>
              <a:rPr lang="en-US" sz="3200" dirty="0" err="1">
                <a:latin typeface="+mj-lt"/>
              </a:rPr>
              <a:t>l’interesse</a:t>
            </a:r>
            <a:endParaRPr lang="en-US" sz="3200" dirty="0">
              <a:latin typeface="+mj-lt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Non </a:t>
            </a:r>
            <a:r>
              <a:rPr lang="en-US" sz="3200" dirty="0" err="1">
                <a:latin typeface="+mj-lt"/>
              </a:rPr>
              <a:t>annoiare</a:t>
            </a:r>
            <a:endParaRPr lang="en-US" sz="3200" dirty="0">
              <a:latin typeface="+mj-lt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4F0D3A04-83E0-9D4D-BE0B-FC9FD6400A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16568" y="1082374"/>
            <a:ext cx="5480887" cy="49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8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6B7F1F1-1720-A142-B3CB-F571E4672C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0FFFE7-1023-2F4C-8894-E113C66C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Cosa devi trasmettere?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5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C83E9FE-3098-0942-8534-AB5D51E2591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716" y="360796"/>
            <a:ext cx="3096827" cy="16639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7FC5D7A-7CE8-6343-AA6B-28EFB04534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3543" y="2024743"/>
            <a:ext cx="4484910" cy="280851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5034F94-FF92-8D47-978D-A23674D3475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082" y="4833257"/>
            <a:ext cx="3074204" cy="166394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39687DC-3963-2B4C-9211-E835810806A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8459" y="360796"/>
            <a:ext cx="3074200" cy="166394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24318C3-FF97-4F4A-ABAA-2468C9D3604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4998" y="4833256"/>
            <a:ext cx="3302000" cy="188422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B60539B-5441-0B49-BAEA-50ADBA70D42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895" y="283027"/>
            <a:ext cx="3074205" cy="166394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7AA116E-476F-8147-AD15-BF8A4360EF9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082" y="2597025"/>
            <a:ext cx="3074198" cy="166394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D6AFE45-AABC-0548-89FD-5BB8D277B00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716" y="2271997"/>
            <a:ext cx="3096827" cy="231400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9A0DFE9-B0CB-1E42-853F-B22AA6494C0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714" y="4911025"/>
            <a:ext cx="3096829" cy="188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0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EA55DB4-FA35-524C-A6A1-4A6A9E52CFC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3104" y="823427"/>
            <a:ext cx="5085792" cy="52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7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121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Chi può finanziare la tua startup?</vt:lpstr>
      <vt:lpstr>The art of pitching</vt:lpstr>
      <vt:lpstr>La regola del 10 – 20 – 30 </vt:lpstr>
      <vt:lpstr>Le 10 diapositive</vt:lpstr>
      <vt:lpstr>Fai tesoro del tempo a diposizione!</vt:lpstr>
      <vt:lpstr>Cosa devi trasmettere?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giorgia marchesi</dc:creator>
  <cp:lastModifiedBy>ivan palmieri</cp:lastModifiedBy>
  <cp:revision>3</cp:revision>
  <dcterms:created xsi:type="dcterms:W3CDTF">2019-12-12T14:56:05Z</dcterms:created>
  <dcterms:modified xsi:type="dcterms:W3CDTF">2020-06-20T15:56:15Z</dcterms:modified>
</cp:coreProperties>
</file>