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67" r:id="rId6"/>
    <p:sldId id="259" r:id="rId7"/>
    <p:sldId id="269" r:id="rId8"/>
    <p:sldId id="261" r:id="rId9"/>
    <p:sldId id="270" r:id="rId10"/>
    <p:sldId id="271" r:id="rId11"/>
    <p:sldId id="272" r:id="rId12"/>
    <p:sldId id="260" r:id="rId13"/>
    <p:sldId id="273" r:id="rId14"/>
    <p:sldId id="266" r:id="rId15"/>
    <p:sldId id="262" r:id="rId16"/>
    <p:sldId id="275" r:id="rId17"/>
    <p:sldId id="26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>
        <p:scale>
          <a:sx n="100" d="100"/>
          <a:sy n="100" d="100"/>
        </p:scale>
        <p:origin x="18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leonarda.pribanic@fer.hr" TargetMode="External"/><Relationship Id="rId3" Type="http://schemas.openxmlformats.org/officeDocument/2006/relationships/hyperlink" Target="mailto:dino.babic@fer.hr" TargetMode="External"/><Relationship Id="rId7" Type="http://schemas.openxmlformats.org/officeDocument/2006/relationships/hyperlink" Target="mailto:karmen.koric@fer.hr" TargetMode="External"/><Relationship Id="rId2" Type="http://schemas.openxmlformats.org/officeDocument/2006/relationships/hyperlink" Target="mailto:anamarija.jakoubek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jan.grbac@fer.hr" TargetMode="External"/><Relationship Id="rId5" Type="http://schemas.openxmlformats.org/officeDocument/2006/relationships/hyperlink" Target="mailto:ivan.pavelic@fer.hr" TargetMode="External"/><Relationship Id="rId4" Type="http://schemas.openxmlformats.org/officeDocument/2006/relationships/hyperlink" Target="mailto:igor.sostarko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Iznajmi Romobil</a:t>
            </a:r>
            <a:br>
              <a:rPr lang="en-US" dirty="0"/>
            </a:br>
            <a:r>
              <a:rPr lang="hr-HR" sz="4400" dirty="0" err="1"/>
              <a:t>ScootShare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D19EA2A9-ECB9-AEFF-151E-B2CF78B8D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09965"/>
            <a:ext cx="7888162" cy="51432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F89E406-CAC7-A487-D00A-A4E9C7EE7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16004"/>
            <a:ext cx="8132713" cy="48657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037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r-HR" sz="2400" b="1" dirty="0"/>
              <a:t>Komunikacija u tim</a:t>
            </a:r>
            <a:r>
              <a:rPr lang="hr-HR" sz="2400" dirty="0"/>
              <a:t>u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Korištenje Microsoft </a:t>
            </a:r>
            <a:r>
              <a:rPr lang="hr-HR" sz="2000" dirty="0" err="1"/>
              <a:t>Teams</a:t>
            </a:r>
            <a:r>
              <a:rPr lang="hr-HR" sz="2000" dirty="0"/>
              <a:t> za </a:t>
            </a:r>
            <a:r>
              <a:rPr lang="hr-HR" sz="2000" dirty="0" err="1"/>
              <a:t>videopozive</a:t>
            </a:r>
            <a:r>
              <a:rPr lang="hr-HR" sz="2000" dirty="0"/>
              <a:t> olakšalo je timsku komunikaciju</a:t>
            </a:r>
          </a:p>
          <a:p>
            <a:pPr>
              <a:lnSpc>
                <a:spcPct val="100000"/>
              </a:lnSpc>
            </a:pPr>
            <a:r>
              <a:rPr lang="hr-HR" sz="2400" b="1" dirty="0"/>
              <a:t>Razvojna okruženja i alati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Za izradu UML dijagrama korišteni su </a:t>
            </a:r>
            <a:r>
              <a:rPr lang="hr-HR" sz="2000" dirty="0" err="1"/>
              <a:t>Astah</a:t>
            </a:r>
            <a:r>
              <a:rPr lang="hr-HR" sz="2000" dirty="0"/>
              <a:t> UML i </a:t>
            </a:r>
            <a:r>
              <a:rPr lang="hr-HR" sz="2000" dirty="0" err="1"/>
              <a:t>Visual</a:t>
            </a:r>
            <a:r>
              <a:rPr lang="hr-HR" sz="2000" dirty="0"/>
              <a:t> </a:t>
            </a:r>
            <a:r>
              <a:rPr lang="hr-HR" sz="2000" dirty="0" err="1"/>
              <a:t>Paradigm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Git</a:t>
            </a:r>
            <a:r>
              <a:rPr lang="hr-HR" sz="2000" dirty="0"/>
              <a:t> je poslužio kao sustav za upravljanje kodom, a projekt je dostupan na </a:t>
            </a:r>
            <a:r>
              <a:rPr lang="hr-HR" sz="2000" dirty="0" err="1"/>
              <a:t>GitHubu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Razvoj aplikacije provođen je u </a:t>
            </a:r>
            <a:r>
              <a:rPr lang="hr-HR" sz="2000" dirty="0" err="1"/>
              <a:t>IntelliJ</a:t>
            </a:r>
            <a:r>
              <a:rPr lang="hr-HR" sz="2000" dirty="0"/>
              <a:t> IDE i </a:t>
            </a: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b="1" dirty="0"/>
              <a:t>Razvoj aplikacije</a:t>
            </a:r>
            <a:endParaRPr lang="hr-HR" sz="2000" b="1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IntelliJ</a:t>
            </a:r>
            <a:r>
              <a:rPr lang="hr-HR" sz="2000" dirty="0"/>
              <a:t>, popularno razvojno okruženje, korišteno je za razvoj aplikacija u programskom jeziku Java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r>
              <a:rPr lang="hr-HR" sz="2000" dirty="0"/>
              <a:t>, posebno efikasan za </a:t>
            </a:r>
            <a:r>
              <a:rPr lang="hr-HR" sz="2000" dirty="0" err="1"/>
              <a:t>frontend</a:t>
            </a:r>
            <a:r>
              <a:rPr lang="hr-HR" sz="2000" dirty="0"/>
              <a:t> razvoj, pružio je podršku za pisanje koda i izrađivanje </a:t>
            </a:r>
            <a:r>
              <a:rPr lang="hr-HR" sz="2000" dirty="0" err="1"/>
              <a:t>frontend</a:t>
            </a:r>
            <a:r>
              <a:rPr lang="hr-HR" sz="2000" dirty="0"/>
              <a:t> dijela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b="1" dirty="0"/>
              <a:t>Tehnologije korištene u aplikaciji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Aplikacija je napisana pomoću </a:t>
            </a: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Boot</a:t>
            </a:r>
            <a:r>
              <a:rPr lang="hr-HR" sz="2000" dirty="0"/>
              <a:t> radnog okvira i programskog jezika Java za </a:t>
            </a:r>
            <a:r>
              <a:rPr lang="hr-HR" sz="2000" dirty="0" err="1"/>
              <a:t>backend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Za </a:t>
            </a:r>
            <a:r>
              <a:rPr lang="hr-HR" sz="2000" dirty="0" err="1"/>
              <a:t>frontend</a:t>
            </a:r>
            <a:r>
              <a:rPr lang="hr-HR" sz="2000" dirty="0"/>
              <a:t>, korišteni su </a:t>
            </a:r>
            <a:r>
              <a:rPr lang="hr-HR" sz="2000" dirty="0" err="1"/>
              <a:t>React</a:t>
            </a:r>
            <a:r>
              <a:rPr lang="hr-HR" sz="2000" dirty="0"/>
              <a:t> i JavaScript. </a:t>
            </a:r>
            <a:r>
              <a:rPr lang="hr-HR" sz="2000" dirty="0" err="1"/>
              <a:t>React</a:t>
            </a:r>
            <a:r>
              <a:rPr lang="hr-HR" sz="2000" dirty="0"/>
              <a:t> je JavaScript biblioteka održavana od strane Meta</a:t>
            </a:r>
          </a:p>
          <a:p>
            <a:pPr>
              <a:lnSpc>
                <a:spcPct val="100000"/>
              </a:lnSpc>
            </a:pPr>
            <a:r>
              <a:rPr lang="hr-HR" sz="2400" b="1" dirty="0"/>
              <a:t>Baza podataka</a:t>
            </a:r>
          </a:p>
          <a:p>
            <a:pPr lvl="1">
              <a:lnSpc>
                <a:spcPct val="100000"/>
              </a:lnSpc>
            </a:pPr>
            <a:r>
              <a:rPr lang="pl-PL" sz="2000" dirty="0"/>
              <a:t>Korištena je PostgreSQL kao baza podataka za aplikaciju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363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Za </a:t>
            </a:r>
            <a:r>
              <a:rPr lang="en-US" sz="2400" dirty="0" err="1"/>
              <a:t>provo</a:t>
            </a:r>
            <a:r>
              <a:rPr lang="hr-HR" sz="2400" dirty="0"/>
              <a:t>đ</a:t>
            </a:r>
            <a:r>
              <a:rPr lang="en-US" sz="2400" dirty="0" err="1"/>
              <a:t>enje</a:t>
            </a:r>
            <a:r>
              <a:rPr lang="en-US" sz="2400" dirty="0"/>
              <a:t> </a:t>
            </a:r>
            <a:r>
              <a:rPr lang="en-US" sz="2400" dirty="0" err="1"/>
              <a:t>testiranja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hr-HR" sz="2400" dirty="0"/>
              <a:t>š</a:t>
            </a:r>
            <a:r>
              <a:rPr lang="en-US" sz="2400" dirty="0"/>
              <a:t>e Spring Boot </a:t>
            </a:r>
            <a:r>
              <a:rPr lang="en-US" sz="2400" dirty="0" err="1"/>
              <a:t>aplikacije</a:t>
            </a:r>
            <a:r>
              <a:rPr lang="en-US" sz="2400" dirty="0"/>
              <a:t> </a:t>
            </a:r>
            <a:r>
              <a:rPr lang="en-US" sz="2400" dirty="0" err="1"/>
              <a:t>koristili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biblioteke</a:t>
            </a:r>
            <a:r>
              <a:rPr lang="en-US" sz="2400" dirty="0"/>
              <a:t> JUnit I</a:t>
            </a:r>
            <a:r>
              <a:rPr lang="hr-HR" sz="2400" dirty="0"/>
              <a:t> </a:t>
            </a:r>
            <a:r>
              <a:rPr lang="en-US" sz="2400" dirty="0"/>
              <a:t>Mockito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One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nam</a:t>
            </a:r>
            <a:r>
              <a:rPr lang="en-US" sz="2400" dirty="0"/>
              <a:t> </a:t>
            </a:r>
            <a:r>
              <a:rPr lang="en-US" sz="2400" dirty="0" err="1"/>
              <a:t>omogu</a:t>
            </a:r>
            <a:r>
              <a:rPr lang="hr-HR" sz="2400" dirty="0"/>
              <a:t>ć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pouzdano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sustavno</a:t>
            </a:r>
            <a:r>
              <a:rPr lang="en-US" sz="2400" dirty="0"/>
              <a:t> </a:t>
            </a:r>
            <a:r>
              <a:rPr lang="en-US" sz="2400" dirty="0" err="1"/>
              <a:t>testiranje</a:t>
            </a:r>
            <a:r>
              <a:rPr lang="en-US" sz="2400" dirty="0"/>
              <a:t> </a:t>
            </a:r>
            <a:r>
              <a:rPr lang="en-US" sz="2400" dirty="0" err="1"/>
              <a:t>razli</a:t>
            </a:r>
            <a:r>
              <a:rPr lang="hr-HR" sz="2400" dirty="0"/>
              <a:t>č</a:t>
            </a:r>
            <a:r>
              <a:rPr lang="en-US" sz="2400" dirty="0" err="1"/>
              <a:t>itih</a:t>
            </a:r>
            <a:r>
              <a:rPr lang="en-US" sz="2400" dirty="0"/>
              <a:t> </a:t>
            </a:r>
            <a:r>
              <a:rPr lang="en-US" sz="2400" dirty="0" err="1"/>
              <a:t>dijelova</a:t>
            </a:r>
            <a:r>
              <a:rPr lang="hr-HR" sz="2400" dirty="0"/>
              <a:t> </a:t>
            </a:r>
            <a:r>
              <a:rPr lang="en-US" sz="2400" dirty="0" err="1"/>
              <a:t>aplikacije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Kod ispitivanja komponenti sustava testirali smo servisni sloj, razne kontrolere kao i komunikaciju poslužitelja i klijenta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Za </a:t>
            </a:r>
            <a:r>
              <a:rPr lang="en-US" sz="2400" dirty="0" err="1"/>
              <a:t>ispitivanje</a:t>
            </a:r>
            <a:r>
              <a:rPr lang="en-US" sz="2400" dirty="0"/>
              <a:t> </a:t>
            </a:r>
            <a:r>
              <a:rPr lang="en-US" sz="2400" dirty="0" err="1"/>
              <a:t>sustava</a:t>
            </a:r>
            <a:r>
              <a:rPr lang="en-US" sz="2400" dirty="0"/>
              <a:t> </a:t>
            </a:r>
            <a:r>
              <a:rPr lang="en-US" sz="2400" dirty="0" err="1"/>
              <a:t>koristili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Selenium</a:t>
            </a:r>
            <a:r>
              <a:rPr lang="hr-HR" sz="2400" dirty="0"/>
              <a:t> </a:t>
            </a:r>
            <a:r>
              <a:rPr lang="hr-HR" sz="2400" dirty="0" err="1"/>
              <a:t>WebDriver</a:t>
            </a:r>
            <a:r>
              <a:rPr lang="hr-HR" sz="2400" dirty="0"/>
              <a:t> koji nam je olakšao stvaranje primjera i scenarija korištenja sustava u stvarnim situacijama 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pic>
        <p:nvPicPr>
          <p:cNvPr id="8" name="Slika 7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BC8D4A75-958B-DFA7-8072-9C5944602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835"/>
            <a:ext cx="9144000" cy="4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 err="1"/>
              <a:t>Vodopadni</a:t>
            </a:r>
            <a:r>
              <a:rPr lang="hr-HR" sz="2400" dirty="0"/>
              <a:t> model SDLC (Software Development Life </a:t>
            </a:r>
            <a:r>
              <a:rPr lang="hr-HR" sz="2400" dirty="0" err="1"/>
              <a:t>Cycle</a:t>
            </a:r>
            <a:r>
              <a:rPr lang="hr-HR" sz="2400" dirty="0"/>
              <a:t>)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Kao i kod klasičnog i linearnog pristupa razvoju softvera, u našem projektu faze su se izvršavale jedna za drugom, poput vodopada koji teče nizbrdo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Ovakav model ima jasno definirane i odvojene faze, a prijelaz između njih je jednosmjeran</a:t>
            </a:r>
            <a:endParaRPr lang="hr-HR" sz="14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Anamarija</a:t>
            </a:r>
            <a:r>
              <a:rPr lang="en-US" sz="1800" dirty="0"/>
              <a:t> </a:t>
            </a:r>
            <a:r>
              <a:rPr lang="en-US" sz="1800" dirty="0" err="1"/>
              <a:t>Jakoubek</a:t>
            </a:r>
            <a:r>
              <a:rPr lang="en-US" sz="1800" dirty="0"/>
              <a:t> </a:t>
            </a:r>
            <a:r>
              <a:rPr lang="hr-HR" sz="1800" dirty="0"/>
              <a:t>~ 30h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Dino Babić </a:t>
            </a:r>
            <a:r>
              <a:rPr lang="hr-HR" sz="1800" dirty="0"/>
              <a:t>~ 35h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Igor </a:t>
            </a:r>
            <a:r>
              <a:rPr lang="en-US" sz="1800" dirty="0" err="1"/>
              <a:t>Šoštarko</a:t>
            </a:r>
            <a:r>
              <a:rPr lang="hr-HR" sz="1800" dirty="0"/>
              <a:t> ~ 30h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Ivan Pavelić </a:t>
            </a:r>
            <a:r>
              <a:rPr lang="hr-HR" sz="1800" dirty="0"/>
              <a:t>~ 30h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Jan </a:t>
            </a:r>
            <a:r>
              <a:rPr lang="en-US" sz="1800" dirty="0" err="1"/>
              <a:t>Grbac</a:t>
            </a:r>
            <a:r>
              <a:rPr lang="en-US" sz="1800" dirty="0"/>
              <a:t> </a:t>
            </a:r>
            <a:r>
              <a:rPr lang="hr-HR" sz="1800" dirty="0"/>
              <a:t>~ 35h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Karmen </a:t>
            </a:r>
            <a:r>
              <a:rPr lang="en-US" sz="1800" dirty="0" err="1"/>
              <a:t>Korić</a:t>
            </a:r>
            <a:r>
              <a:rPr lang="en-US" sz="1800" dirty="0"/>
              <a:t> </a:t>
            </a:r>
            <a:r>
              <a:rPr lang="hr-HR" sz="1800" dirty="0"/>
              <a:t>~ 30h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Leonarda </a:t>
            </a:r>
            <a:r>
              <a:rPr lang="en-US" sz="1800" dirty="0" err="1"/>
              <a:t>Pribanić</a:t>
            </a:r>
            <a:r>
              <a:rPr lang="en-US" sz="1800" dirty="0"/>
              <a:t> </a:t>
            </a:r>
            <a:r>
              <a:rPr lang="hr-HR" sz="1800" dirty="0"/>
              <a:t>~ 25h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309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Grupa je radila na izradi web aplikacije za iznajmljivanje romobila tijekom semestra, završivši projekt nakon gotovo 15 tjedana</a:t>
            </a:r>
          </a:p>
          <a:p>
            <a:r>
              <a:rPr lang="hr-HR" dirty="0"/>
              <a:t>Cijeli tim je stekao vrijedno iskustvo, posebice s obzirom na rad u timu na razvoju aplikacije, što će nam biti korisno u budućnosti</a:t>
            </a:r>
          </a:p>
          <a:p>
            <a:r>
              <a:rPr lang="hr-HR" dirty="0"/>
              <a:t>Intenzivan rad na razvoju aplikacije pridonio je dubljem razumijevanju tehnoloških aspekata projekta</a:t>
            </a:r>
          </a:p>
          <a:p>
            <a:r>
              <a:rPr lang="pl-PL" dirty="0"/>
              <a:t>Iako aplikacija ima mjesta za napredak, ponosni smo na postignuće ostvareno tijekom projekta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Kontakt podaci članova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Anamarija </a:t>
            </a:r>
            <a:r>
              <a:rPr lang="hr-HR" sz="2800" dirty="0" err="1"/>
              <a:t>Jakoubek</a:t>
            </a:r>
            <a:r>
              <a:rPr lang="hr-HR" sz="2800" dirty="0"/>
              <a:t> – </a:t>
            </a:r>
            <a:r>
              <a:rPr lang="hr-HR" sz="2800" dirty="0">
                <a:hlinkClick r:id="rId2"/>
              </a:rPr>
              <a:t>anamarija.jakoubek@fer.hr</a:t>
            </a:r>
            <a:endParaRPr lang="hr-HR" sz="2800" dirty="0"/>
          </a:p>
          <a:p>
            <a:r>
              <a:rPr lang="hr-HR" sz="2800" dirty="0"/>
              <a:t>Dino Babić - </a:t>
            </a:r>
            <a:r>
              <a:rPr lang="hr-HR" sz="2800" dirty="0">
                <a:hlinkClick r:id="rId3"/>
              </a:rPr>
              <a:t>dino.babic@fer.hr</a:t>
            </a:r>
            <a:endParaRPr lang="hr-HR" sz="2800" dirty="0"/>
          </a:p>
          <a:p>
            <a:r>
              <a:rPr lang="hr-HR" sz="2800" dirty="0"/>
              <a:t>Igor </a:t>
            </a:r>
            <a:r>
              <a:rPr lang="hr-HR" sz="2800" dirty="0" err="1"/>
              <a:t>Šoštarko</a:t>
            </a:r>
            <a:r>
              <a:rPr lang="hr-HR" sz="2800" dirty="0"/>
              <a:t> – </a:t>
            </a:r>
            <a:r>
              <a:rPr lang="hr-HR" sz="2800" dirty="0">
                <a:hlinkClick r:id="rId4"/>
              </a:rPr>
              <a:t>igor.sostarko@fer.hr</a:t>
            </a:r>
            <a:endParaRPr lang="hr-HR" sz="2800" dirty="0"/>
          </a:p>
          <a:p>
            <a:r>
              <a:rPr lang="hr-HR" sz="2800" dirty="0"/>
              <a:t>Ivan Pavelić – </a:t>
            </a:r>
            <a:r>
              <a:rPr lang="hr-HR" sz="2800" dirty="0">
                <a:hlinkClick r:id="rId5"/>
              </a:rPr>
              <a:t>ivan.pavelic@fer.hr</a:t>
            </a:r>
            <a:endParaRPr lang="hr-HR" sz="2800" dirty="0"/>
          </a:p>
          <a:p>
            <a:r>
              <a:rPr lang="hr-HR" sz="2800" dirty="0"/>
              <a:t>Jan Grbac – </a:t>
            </a:r>
            <a:r>
              <a:rPr lang="hr-HR" sz="2800" dirty="0">
                <a:hlinkClick r:id="rId6"/>
              </a:rPr>
              <a:t>jan.grbac@fer.hr</a:t>
            </a:r>
            <a:endParaRPr lang="hr-HR" sz="2800" dirty="0"/>
          </a:p>
          <a:p>
            <a:r>
              <a:rPr lang="hr-HR" sz="2800" dirty="0"/>
              <a:t>Karmen </a:t>
            </a:r>
            <a:r>
              <a:rPr lang="hr-HR" sz="2800" dirty="0" err="1"/>
              <a:t>Korić</a:t>
            </a:r>
            <a:r>
              <a:rPr lang="hr-HR" sz="2800" dirty="0"/>
              <a:t> – </a:t>
            </a:r>
            <a:r>
              <a:rPr lang="hr-HR" sz="2800" dirty="0">
                <a:hlinkClick r:id="rId7"/>
              </a:rPr>
              <a:t>karmen.koric@fer.hr</a:t>
            </a:r>
            <a:endParaRPr lang="hr-HR" sz="2800" dirty="0"/>
          </a:p>
          <a:p>
            <a:r>
              <a:rPr lang="hr-HR" sz="2800" dirty="0"/>
              <a:t>Leonarda Pribanić – </a:t>
            </a:r>
            <a:r>
              <a:rPr lang="hr-HR" sz="2800" dirty="0">
                <a:hlinkClick r:id="rId8"/>
              </a:rPr>
              <a:t>leonarda.pribanic@fer.hr</a:t>
            </a:r>
            <a:endParaRPr lang="hr-H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63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Arhitektura sustava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Ispitivanje sustava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Anamarija </a:t>
            </a:r>
            <a:r>
              <a:rPr lang="hr-HR" sz="2400" dirty="0" err="1"/>
              <a:t>Jakoubek</a:t>
            </a:r>
            <a:r>
              <a:rPr lang="hr-HR" sz="2400" dirty="0"/>
              <a:t> – Izrada početne stranice i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Dino Babić 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Igor </a:t>
            </a:r>
            <a:r>
              <a:rPr lang="hr-HR" sz="2400" dirty="0" err="1"/>
              <a:t>Šoštarko</a:t>
            </a:r>
            <a:r>
              <a:rPr lang="hr-HR" sz="2400" dirty="0"/>
              <a:t> – Izrada baze podataka</a:t>
            </a:r>
          </a:p>
          <a:p>
            <a:r>
              <a:rPr lang="hr-HR" sz="2400" dirty="0"/>
              <a:t>Ivan Pavelić – Izrada baze podataka</a:t>
            </a:r>
          </a:p>
          <a:p>
            <a:r>
              <a:rPr lang="hr-HR" sz="2400" dirty="0"/>
              <a:t>Jan Grbac – Izrada baze podataka i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Karmen </a:t>
            </a:r>
            <a:r>
              <a:rPr lang="hr-HR" sz="2400" dirty="0" err="1"/>
              <a:t>Korić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i izrada dokumentacije</a:t>
            </a:r>
          </a:p>
          <a:p>
            <a:r>
              <a:rPr lang="hr-HR" sz="2400" dirty="0"/>
              <a:t>Leonarda Pribanić – </a:t>
            </a:r>
            <a:r>
              <a:rPr lang="hr-HR" sz="2400" dirty="0" err="1"/>
              <a:t>Backend</a:t>
            </a:r>
            <a:r>
              <a:rPr lang="hr-HR" sz="2400" dirty="0"/>
              <a:t> i izrada dokumentacije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"Iznajmi Romobil" razvija programsku podršku za web aplikaciju omogućavajući oglašavanje i iznajmljivanje romobila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Cilj je iznajmljivačima olakšati pristup električnim romobilima, dok vlasnicima pružiti dodatni prihod iznajmljivanjem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Svrha aplikacije je rješavanje gužvi u gradskim sredinama pružanjem brzih i održivih alternativa kretanju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Korisnici pregledavaju oglase, komuniciraju, iznajmljuju romobile te ocjenjuju 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D42EA9-3AF5-525F-2A64-69C0FFAB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Slični proizvodi na tržištu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7BEAC5-4AD7-EE0D-FED2-5F730249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Tvrtka </a:t>
            </a:r>
            <a:r>
              <a:rPr lang="hr-HR" dirty="0" err="1"/>
              <a:t>Bolt</a:t>
            </a:r>
            <a:r>
              <a:rPr lang="hr-HR" dirty="0"/>
              <a:t>, poznata po dostavi hrane i prijevozu nudi i najam romobila</a:t>
            </a:r>
          </a:p>
          <a:p>
            <a:r>
              <a:rPr lang="hr-HR" dirty="0"/>
              <a:t>Aplikacija </a:t>
            </a:r>
            <a:r>
              <a:rPr lang="hr-HR" dirty="0" err="1"/>
              <a:t>Fat</a:t>
            </a:r>
            <a:r>
              <a:rPr lang="hr-HR" dirty="0"/>
              <a:t> </a:t>
            </a:r>
            <a:r>
              <a:rPr lang="hr-HR" dirty="0" err="1"/>
              <a:t>Llama</a:t>
            </a:r>
            <a:r>
              <a:rPr lang="hr-HR" dirty="0"/>
              <a:t> omogućava globalni najam električnih romobila s cijenama izraženim po danu najma</a:t>
            </a:r>
          </a:p>
          <a:p>
            <a:r>
              <a:rPr lang="hr-HR" dirty="0"/>
              <a:t>Iznajmi Romobil dodatno opisuje funkcionalnosti poput komunikacije između iznajmljivača i korisnika putem aplikacije, ocjenjivanje i komentiranje iskustava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C0B4F64-07B8-7433-40EE-331AC9C4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281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Glavni funkcionalni zahtjevi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  <p:pic>
        <p:nvPicPr>
          <p:cNvPr id="6" name="Slika 5" descr="Slika na kojoj se prikazuje tekst, dijagram, crta, snimka zaslona&#10;&#10;Opis je automatski generiran">
            <a:extLst>
              <a:ext uri="{FF2B5EF4-FFF2-40B4-BE49-F238E27FC236}">
                <a16:creationId xmlns:a16="http://schemas.microsoft.com/office/drawing/2014/main" id="{EC890640-FB61-A1FA-A0AD-ECB50573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21" y="1734090"/>
            <a:ext cx="4795679" cy="4100305"/>
          </a:xfrm>
          <a:prstGeom prst="rect">
            <a:avLst/>
          </a:prstGeom>
          <a:noFill/>
        </p:spPr>
      </p:pic>
      <p:pic>
        <p:nvPicPr>
          <p:cNvPr id="8" name="Slika 7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CA359898-2C24-5CAD-7229-7B08727B6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091"/>
            <a:ext cx="4461174" cy="4100305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7439B116-313E-F60D-E578-C7BFAF67CAEF}"/>
              </a:ext>
            </a:extLst>
          </p:cNvPr>
          <p:cNvSpPr txBox="1"/>
          <p:nvPr/>
        </p:nvSpPr>
        <p:spPr>
          <a:xfrm>
            <a:off x="2701255" y="5834395"/>
            <a:ext cx="37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u="none" strike="noStrike" baseline="0" dirty="0">
                <a:latin typeface="Kp-Medium"/>
              </a:rPr>
              <a:t>Aktori i njihovi funkcionalni zahtjevi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Sustav mora podržavati istovremeni rad više korisnika u stvarnom vremenu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Pogrešna uporaba korisničkog sučelja ne smije utjecati na funkcionalnost i rad sustava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Korisnicima mora biti jednostavno koristiti </a:t>
            </a:r>
            <a:r>
              <a:rPr lang="hr-HR" sz="2400" dirty="0" err="1"/>
              <a:t>ScootShare</a:t>
            </a:r>
            <a:r>
              <a:rPr lang="hr-HR" sz="2400" dirty="0"/>
              <a:t> sučelje bez potrebe za detaljnim uputama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Nadogradnje sustava ne smiju narušavati postojeće funkcionalnosti</a:t>
            </a:r>
          </a:p>
          <a:p>
            <a:pPr>
              <a:lnSpc>
                <a:spcPct val="100000"/>
              </a:lnSpc>
            </a:pPr>
            <a:r>
              <a:rPr lang="fi-FI" sz="2400" dirty="0"/>
              <a:t>Sustav koristi EUR kao svoju valutu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Pristup sustavu mora biti omogućen iz javne mreže putem HTTPS-a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77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800" dirty="0"/>
              <a:t>Sustav je organiziran kao klijent-poslužitelj, pri čemu klijent sadržava korisničko sučelje i logiku za interakciju s korisnikom</a:t>
            </a:r>
          </a:p>
          <a:p>
            <a:pPr>
              <a:lnSpc>
                <a:spcPct val="100000"/>
              </a:lnSpc>
            </a:pPr>
            <a:r>
              <a:rPr lang="hr-HR" sz="1800" dirty="0"/>
              <a:t>Poslužitelj obrađuje zahtjeve klijenata, pristupa bazi podataka i upravlja poslovnim logikama</a:t>
            </a:r>
          </a:p>
          <a:p>
            <a:pPr marL="0" indent="0">
              <a:lnSpc>
                <a:spcPct val="100000"/>
              </a:lnSpc>
              <a:buNone/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45ACA53-A852-858F-361D-9A278A5A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66" y="2856019"/>
            <a:ext cx="4939868" cy="34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 - Entiteti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482033E1-ADF2-8296-AE02-DB03391B7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045420"/>
            <a:ext cx="7503777" cy="53561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184172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1398</TotalTime>
  <Words>747</Words>
  <Application>Microsoft Office PowerPoint</Application>
  <PresentationFormat>Prikaz na zaslonu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Franklin Gothic Book</vt:lpstr>
      <vt:lpstr>Kp-Medium</vt:lpstr>
      <vt:lpstr>Wingdings</vt:lpstr>
      <vt:lpstr>PROGI-template</vt:lpstr>
      <vt:lpstr>Iznajmi Romobil ScootShare</vt:lpstr>
      <vt:lpstr>Sadržaj</vt:lpstr>
      <vt:lpstr>Članovi tima</vt:lpstr>
      <vt:lpstr>Opis zadatka</vt:lpstr>
      <vt:lpstr>Slični proizvodi na tržištu</vt:lpstr>
      <vt:lpstr>Glavni funkcionalni zahtjevi</vt:lpstr>
      <vt:lpstr>Nefunkcionalni zahtjevi</vt:lpstr>
      <vt:lpstr>Arhitektura sustava</vt:lpstr>
      <vt:lpstr>Dijagram razreda - Entiteti</vt:lpstr>
      <vt:lpstr>Dijagram komponenti</vt:lpstr>
      <vt:lpstr>Dijagram razmještaja</vt:lpstr>
      <vt:lpstr>Korišteni alati i tehnologije</vt:lpstr>
      <vt:lpstr>Korišteni alati i tehnologije</vt:lpstr>
      <vt:lpstr>Ispitivanje sustava</vt:lpstr>
      <vt:lpstr>Organizacija rada</vt:lpstr>
      <vt:lpstr>Organizacija rada</vt:lpstr>
      <vt:lpstr>Naučene lekcije</vt:lpstr>
      <vt:lpstr>Kontakt podaci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Pavelić</cp:lastModifiedBy>
  <cp:revision>27</cp:revision>
  <dcterms:created xsi:type="dcterms:W3CDTF">2016-01-18T13:10:52Z</dcterms:created>
  <dcterms:modified xsi:type="dcterms:W3CDTF">2024-01-22T02:35:13Z</dcterms:modified>
</cp:coreProperties>
</file>