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c152ef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c152ef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017350" y="2061000"/>
            <a:ext cx="27852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Equipo 3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956950"/>
            <a:ext cx="48249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2400"/>
              <a:t>MindHub - Arg. Programa 4.0</a:t>
            </a:r>
            <a:endParaRPr b="1"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429750" y="1933850"/>
            <a:ext cx="3831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 u="sng">
                <a:solidFill>
                  <a:schemeClr val="lt1"/>
                </a:solidFill>
              </a:rPr>
              <a:t>Integrantes</a:t>
            </a:r>
            <a:r>
              <a:rPr lang="es-419" sz="1600">
                <a:solidFill>
                  <a:schemeClr val="lt1"/>
                </a:solidFill>
              </a:rPr>
              <a:t>:        </a:t>
            </a:r>
            <a:r>
              <a:rPr lang="es-419" sz="1600">
                <a:solidFill>
                  <a:schemeClr val="lt1"/>
                </a:solidFill>
              </a:rPr>
              <a:t>_ Sixto</a:t>
            </a:r>
            <a:r>
              <a:rPr lang="es-419" sz="1600">
                <a:solidFill>
                  <a:schemeClr val="lt1"/>
                </a:solidFill>
              </a:rPr>
              <a:t> Matias.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                            _ Garza Mariano.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                            _ Prado Ivan.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                            _ Armoa Raquel.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                            </a:t>
            </a:r>
            <a:r>
              <a:rPr lang="es-419" sz="1600">
                <a:solidFill>
                  <a:schemeClr val="lt1"/>
                </a:solidFill>
              </a:rPr>
              <a:t>_ Cabrera</a:t>
            </a:r>
            <a:r>
              <a:rPr lang="es-419" sz="1600">
                <a:solidFill>
                  <a:schemeClr val="lt1"/>
                </a:solidFill>
              </a:rPr>
              <a:t> Lautaro.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390275" y="416325"/>
            <a:ext cx="63657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2400"/>
              <a:t>Actividad #2: NIVELES Y TIPOS DE PRUEBAS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2429550" y="389850"/>
            <a:ext cx="4284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Optimal Workshop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700">
                <a:latin typeface="Lato"/>
                <a:ea typeface="Lato"/>
                <a:cs typeface="Lato"/>
                <a:sym typeface="Lato"/>
              </a:rPr>
              <a:t>Sus objetivos principales son;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s-419" sz="170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s-419" sz="1700">
                <a:latin typeface="Lato"/>
                <a:ea typeface="Lato"/>
                <a:cs typeface="Lato"/>
                <a:sym typeface="Lato"/>
              </a:rPr>
              <a:t>nvestigación</a:t>
            </a:r>
            <a:r>
              <a:rPr lang="es-419" sz="1700">
                <a:latin typeface="Lato"/>
                <a:ea typeface="Lato"/>
                <a:cs typeface="Lato"/>
                <a:sym typeface="Lato"/>
              </a:rPr>
              <a:t> de usuarios (Gratis).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s-419" sz="1700">
                <a:latin typeface="Lato"/>
                <a:ea typeface="Lato"/>
                <a:cs typeface="Lato"/>
                <a:sym typeface="Lato"/>
              </a:rPr>
              <a:t>Asistencia en diseño UX (Pago).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s-419" sz="1700">
                <a:latin typeface="Lato"/>
                <a:ea typeface="Lato"/>
                <a:cs typeface="Lato"/>
                <a:sym typeface="Lato"/>
              </a:rPr>
              <a:t>Arquitectura informacional (Pago).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56660" l="4112" r="42132" t="18000"/>
          <a:stretch/>
        </p:blipFill>
        <p:spPr>
          <a:xfrm>
            <a:off x="1354975" y="3379573"/>
            <a:ext cx="4103399" cy="10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676000" y="929625"/>
            <a:ext cx="3792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1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ESTUDIOS DISPONIBLES </a:t>
            </a:r>
            <a:endParaRPr b="1" sz="19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3035100" y="1108900"/>
            <a:ext cx="3432900" cy="3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rueba de árbol.</a:t>
            </a:r>
            <a:br>
              <a:rPr lang="es-419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Clasificación</a:t>
            </a: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tarjetas.</a:t>
            </a:r>
            <a:br>
              <a:rPr lang="es-419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Investigación cualitativa.</a:t>
            </a:r>
            <a:br>
              <a:rPr lang="es-419" sz="1400">
                <a:latin typeface="Raleway"/>
                <a:ea typeface="Raleway"/>
                <a:cs typeface="Raleway"/>
                <a:sym typeface="Raleway"/>
              </a:rPr>
            </a:b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Pruebas de primer click.</a:t>
            </a:r>
            <a:b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Formularios de encuestas.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381900" y="362750"/>
            <a:ext cx="23802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u="sng"/>
              <a:t>Flujo principal</a:t>
            </a:r>
            <a:r>
              <a:rPr lang="es-419" sz="2500"/>
              <a:t> </a:t>
            </a:r>
            <a:endParaRPr sz="2500"/>
          </a:p>
        </p:txBody>
      </p:sp>
      <p:grpSp>
        <p:nvGrpSpPr>
          <p:cNvPr id="96" name="Google Shape;96;p16"/>
          <p:cNvGrpSpPr/>
          <p:nvPr/>
        </p:nvGrpSpPr>
        <p:grpSpPr>
          <a:xfrm>
            <a:off x="264616" y="917150"/>
            <a:ext cx="8677612" cy="4066200"/>
            <a:chOff x="337425" y="917150"/>
            <a:chExt cx="7950900" cy="40662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337425" y="917150"/>
              <a:ext cx="7950900" cy="4066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069775" y="1093325"/>
              <a:ext cx="1050900" cy="639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/>
                <a:t>Página</a:t>
              </a:r>
              <a:r>
                <a:rPr lang="es-419" sz="900"/>
                <a:t> Principal </a:t>
              </a:r>
              <a:endParaRPr sz="900"/>
            </a:p>
          </p:txBody>
        </p:sp>
        <p:cxnSp>
          <p:nvCxnSpPr>
            <p:cNvPr id="99" name="Google Shape;99;p16"/>
            <p:cNvCxnSpPr>
              <a:stCxn id="98" idx="4"/>
            </p:cNvCxnSpPr>
            <p:nvPr/>
          </p:nvCxnSpPr>
          <p:spPr>
            <a:xfrm>
              <a:off x="1595225" y="1732925"/>
              <a:ext cx="3300" cy="26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" name="Google Shape;100;p16"/>
            <p:cNvSpPr/>
            <p:nvPr/>
          </p:nvSpPr>
          <p:spPr>
            <a:xfrm>
              <a:off x="710825" y="2026650"/>
              <a:ext cx="1768800" cy="828900"/>
            </a:xfrm>
            <a:prstGeom prst="diamond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/>
                <a:t>Loguearse (Opcional, cuenta de google)</a:t>
              </a:r>
              <a:endParaRPr sz="1000"/>
            </a:p>
          </p:txBody>
        </p:sp>
        <p:cxnSp>
          <p:nvCxnSpPr>
            <p:cNvPr id="101" name="Google Shape;101;p16"/>
            <p:cNvCxnSpPr>
              <a:stCxn id="100" idx="2"/>
            </p:cNvCxnSpPr>
            <p:nvPr/>
          </p:nvCxnSpPr>
          <p:spPr>
            <a:xfrm flipH="1">
              <a:off x="1154525" y="2855550"/>
              <a:ext cx="440700" cy="30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2" name="Google Shape;102;p16"/>
            <p:cNvSpPr/>
            <p:nvPr/>
          </p:nvSpPr>
          <p:spPr>
            <a:xfrm>
              <a:off x="1859525" y="3064525"/>
              <a:ext cx="894300" cy="8289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/>
                <a:t>Selección de plan Gratis </a:t>
              </a:r>
              <a:endParaRPr sz="800"/>
            </a:p>
          </p:txBody>
        </p:sp>
        <p:cxnSp>
          <p:nvCxnSpPr>
            <p:cNvPr id="103" name="Google Shape;103;p16"/>
            <p:cNvCxnSpPr/>
            <p:nvPr/>
          </p:nvCxnSpPr>
          <p:spPr>
            <a:xfrm flipH="1" rot="10800000">
              <a:off x="2753825" y="3477325"/>
              <a:ext cx="593700" cy="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" name="Google Shape;104;p16"/>
            <p:cNvSpPr txBox="1"/>
            <p:nvPr/>
          </p:nvSpPr>
          <p:spPr>
            <a:xfrm>
              <a:off x="2626475" y="3671550"/>
              <a:ext cx="8484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latin typeface="Lato"/>
                  <a:ea typeface="Lato"/>
                  <a:cs typeface="Lato"/>
                  <a:sym typeface="Lato"/>
                </a:rPr>
                <a:t>Redirección</a:t>
              </a:r>
              <a:r>
                <a:rPr b="1" lang="es-419" sz="900">
                  <a:latin typeface="Lato"/>
                  <a:ea typeface="Lato"/>
                  <a:cs typeface="Lato"/>
                  <a:sym typeface="Lato"/>
                </a:rPr>
                <a:t> al Dashboard </a:t>
              </a:r>
              <a:endParaRPr b="1"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510800" y="3133225"/>
              <a:ext cx="776700" cy="69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/>
                <a:t>Crear Estudio</a:t>
              </a:r>
              <a:endParaRPr sz="900"/>
            </a:p>
          </p:txBody>
        </p:sp>
        <p:cxnSp>
          <p:nvCxnSpPr>
            <p:cNvPr id="106" name="Google Shape;106;p16"/>
            <p:cNvCxnSpPr>
              <a:stCxn id="100" idx="2"/>
            </p:cNvCxnSpPr>
            <p:nvPr/>
          </p:nvCxnSpPr>
          <p:spPr>
            <a:xfrm>
              <a:off x="1595225" y="2855550"/>
              <a:ext cx="355800" cy="29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" name="Google Shape;107;p16"/>
            <p:cNvSpPr txBox="1"/>
            <p:nvPr/>
          </p:nvSpPr>
          <p:spPr>
            <a:xfrm>
              <a:off x="1069775" y="2718525"/>
              <a:ext cx="440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b="1"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1679975" y="2718525"/>
              <a:ext cx="440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latin typeface="Lato"/>
                  <a:ea typeface="Lato"/>
                  <a:cs typeface="Lato"/>
                  <a:sym typeface="Lato"/>
                </a:rPr>
                <a:t>Si</a:t>
              </a:r>
              <a:endParaRPr b="1"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28050" y="3168925"/>
              <a:ext cx="952800" cy="620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/>
                <a:t>Rellenar formulario o vincular a cuenta google</a:t>
              </a:r>
              <a:endParaRPr sz="900"/>
            </a:p>
          </p:txBody>
        </p:sp>
        <p:cxnSp>
          <p:nvCxnSpPr>
            <p:cNvPr id="110" name="Google Shape;110;p16"/>
            <p:cNvCxnSpPr>
              <a:stCxn id="105" idx="0"/>
            </p:cNvCxnSpPr>
            <p:nvPr/>
          </p:nvCxnSpPr>
          <p:spPr>
            <a:xfrm rot="10800000">
              <a:off x="3895850" y="2666425"/>
              <a:ext cx="3300" cy="4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16"/>
            <p:cNvSpPr/>
            <p:nvPr/>
          </p:nvSpPr>
          <p:spPr>
            <a:xfrm>
              <a:off x="3373700" y="1661125"/>
              <a:ext cx="1050900" cy="10053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900"/>
                <a:t>Selección del tipo de estudio (Y nombrarla)</a:t>
              </a:r>
              <a:endParaRPr sz="900"/>
            </a:p>
          </p:txBody>
        </p:sp>
        <p:cxnSp>
          <p:nvCxnSpPr>
            <p:cNvPr id="112" name="Google Shape;112;p16"/>
            <p:cNvCxnSpPr>
              <a:stCxn id="109" idx="3"/>
              <a:endCxn id="102" idx="2"/>
            </p:cNvCxnSpPr>
            <p:nvPr/>
          </p:nvCxnSpPr>
          <p:spPr>
            <a:xfrm>
              <a:off x="1480850" y="3478975"/>
              <a:ext cx="378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6"/>
            <p:cNvSpPr/>
            <p:nvPr/>
          </p:nvSpPr>
          <p:spPr>
            <a:xfrm>
              <a:off x="4855150" y="2549463"/>
              <a:ext cx="1024500" cy="891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/>
                <a:t>Prueba de primer clic</a:t>
              </a:r>
              <a:endParaRPr sz="800"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101484" y="3480625"/>
              <a:ext cx="1227300" cy="104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/>
                <a:t>Encuesta en </a:t>
              </a:r>
              <a:r>
                <a:rPr lang="es-419" sz="800"/>
                <a:t>línea</a:t>
              </a:r>
              <a:r>
                <a:rPr lang="es-419" sz="800"/>
                <a:t> </a:t>
              </a:r>
              <a:endParaRPr sz="800"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212350" y="3610175"/>
              <a:ext cx="1629600" cy="12714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/>
                <a:t>Investigación Cualitativa </a:t>
              </a:r>
              <a:endParaRPr sz="800"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762100" y="1877188"/>
              <a:ext cx="1168800" cy="1005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/>
                <a:t>Pruebas de </a:t>
              </a:r>
              <a:r>
                <a:rPr lang="es-419" sz="800"/>
                <a:t>árbol</a:t>
              </a:r>
              <a:endParaRPr sz="80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620800" y="949775"/>
              <a:ext cx="1592100" cy="104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800"/>
                <a:t>Clasificación de tarjetas</a:t>
              </a:r>
              <a:r>
                <a:rPr lang="es-419" sz="900"/>
                <a:t> </a:t>
              </a:r>
              <a:endParaRPr sz="900"/>
            </a:p>
          </p:txBody>
        </p:sp>
        <p:cxnSp>
          <p:nvCxnSpPr>
            <p:cNvPr id="118" name="Google Shape;118;p16"/>
            <p:cNvCxnSpPr>
              <a:stCxn id="111" idx="0"/>
              <a:endCxn id="117" idx="1"/>
            </p:cNvCxnSpPr>
            <p:nvPr/>
          </p:nvCxnSpPr>
          <p:spPr>
            <a:xfrm rot="-5400000">
              <a:off x="4364300" y="1006675"/>
              <a:ext cx="189300" cy="11196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6"/>
            <p:cNvCxnSpPr>
              <a:stCxn id="111" idx="6"/>
              <a:endCxn id="116" idx="1"/>
            </p:cNvCxnSpPr>
            <p:nvPr/>
          </p:nvCxnSpPr>
          <p:spPr>
            <a:xfrm>
              <a:off x="4424600" y="2163775"/>
              <a:ext cx="1629600" cy="216000"/>
            </a:xfrm>
            <a:prstGeom prst="curvedConnector3">
              <a:avLst>
                <a:gd fmla="val 4103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6"/>
            <p:cNvCxnSpPr>
              <a:stCxn id="111" idx="5"/>
              <a:endCxn id="113" idx="1"/>
            </p:cNvCxnSpPr>
            <p:nvPr/>
          </p:nvCxnSpPr>
          <p:spPr>
            <a:xfrm flipH="1" rot="-5400000">
              <a:off x="4453099" y="2336802"/>
              <a:ext cx="475800" cy="8406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6"/>
            <p:cNvCxnSpPr>
              <a:stCxn id="111" idx="5"/>
              <a:endCxn id="115" idx="1"/>
            </p:cNvCxnSpPr>
            <p:nvPr/>
          </p:nvCxnSpPr>
          <p:spPr>
            <a:xfrm flipH="1" rot="-5400000">
              <a:off x="3581899" y="3208002"/>
              <a:ext cx="1726800" cy="3492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6"/>
            <p:cNvCxnSpPr>
              <a:stCxn id="111" idx="5"/>
              <a:endCxn id="114" idx="1"/>
            </p:cNvCxnSpPr>
            <p:nvPr/>
          </p:nvCxnSpPr>
          <p:spPr>
            <a:xfrm flipH="1" rot="-5400000">
              <a:off x="4597699" y="2192202"/>
              <a:ext cx="1483500" cy="21375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16"/>
          <p:cNvSpPr/>
          <p:nvPr/>
        </p:nvSpPr>
        <p:spPr>
          <a:xfrm>
            <a:off x="7850325" y="2716775"/>
            <a:ext cx="1036200" cy="66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Lanzar/</a:t>
            </a:r>
            <a:br>
              <a:rPr lang="es-419" sz="900"/>
            </a:br>
            <a:r>
              <a:rPr lang="es-419" sz="900"/>
              <a:t>Iniciar </a:t>
            </a:r>
            <a:endParaRPr sz="900"/>
          </a:p>
        </p:txBody>
      </p:sp>
      <p:cxnSp>
        <p:nvCxnSpPr>
          <p:cNvPr id="124" name="Google Shape;124;p16"/>
          <p:cNvCxnSpPr>
            <a:stCxn id="117" idx="5"/>
            <a:endCxn id="123" idx="1"/>
          </p:cNvCxnSpPr>
          <p:nvPr/>
        </p:nvCxnSpPr>
        <p:spPr>
          <a:xfrm>
            <a:off x="6242705" y="1471925"/>
            <a:ext cx="1759500" cy="134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>
            <a:stCxn id="116" idx="5"/>
            <a:endCxn id="123" idx="1"/>
          </p:cNvCxnSpPr>
          <p:nvPr/>
        </p:nvCxnSpPr>
        <p:spPr>
          <a:xfrm>
            <a:off x="7141828" y="2379838"/>
            <a:ext cx="860100" cy="43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>
            <a:stCxn id="113" idx="5"/>
            <a:endCxn id="123" idx="2"/>
          </p:cNvCxnSpPr>
          <p:nvPr/>
        </p:nvCxnSpPr>
        <p:spPr>
          <a:xfrm>
            <a:off x="6033866" y="2994963"/>
            <a:ext cx="1816500" cy="51900"/>
          </a:xfrm>
          <a:prstGeom prst="curvedConnector3">
            <a:avLst>
              <a:gd fmla="val 576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>
            <a:stCxn id="115" idx="5"/>
            <a:endCxn id="123" idx="2"/>
          </p:cNvCxnSpPr>
          <p:nvPr/>
        </p:nvCxnSpPr>
        <p:spPr>
          <a:xfrm flipH="1" rot="10800000">
            <a:off x="5827619" y="3046775"/>
            <a:ext cx="2022600" cy="1199100"/>
          </a:xfrm>
          <a:prstGeom prst="curvedConnector3">
            <a:avLst>
              <a:gd fmla="val 60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>
            <a:stCxn id="114" idx="5"/>
            <a:endCxn id="123" idx="4"/>
          </p:cNvCxnSpPr>
          <p:nvPr/>
        </p:nvCxnSpPr>
        <p:spPr>
          <a:xfrm flipH="1" rot="10800000">
            <a:off x="7560116" y="3376675"/>
            <a:ext cx="808200" cy="626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>
            <p:ph type="title"/>
          </p:nvPr>
        </p:nvSpPr>
        <p:spPr>
          <a:xfrm>
            <a:off x="852300" y="2068350"/>
            <a:ext cx="74394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¡</a:t>
            </a:r>
            <a:r>
              <a:rPr lang="es-419"/>
              <a:t>Gracias por</a:t>
            </a:r>
            <a:r>
              <a:rPr lang="es-419"/>
              <a:t> su atención!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