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6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39083-CB7E-41C0-BAE2-383459D68A5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BBA80-7AD0-4DAA-9FD2-54D6BDD2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6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46515-EF9D-4278-BC03-DF514B2D626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63D80-CBCE-47E7-B885-A153BC29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3D80-CBCE-47E7-B885-A153BC29A5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3D80-CBCE-47E7-B885-A153BC29A5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8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3D80-CBCE-47E7-B885-A153BC29A5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3D80-CBCE-47E7-B885-A153BC29A5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6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3D80-CBCE-47E7-B885-A153BC29A5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3D80-CBCE-47E7-B885-A153BC29A5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1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3D80-CBCE-47E7-B885-A153BC29A5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3D80-CBCE-47E7-B885-A153BC29A5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3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9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5B8-D580-4B73-9388-E2696CCE06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5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15B8-D580-4B73-9388-E2696CCE06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06731-D31C-46A8-8853-83CE3E24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D:\Dropbox\mipt-3\comp%20math\2%20-%20sep%2027\graphs\graph_converged_closeup.png" TargetMode="External"/><Relationship Id="rId5" Type="http://schemas.openxmlformats.org/officeDocument/2006/relationships/image" Target="../media/image5.png"/><Relationship Id="rId4" Type="http://schemas.openxmlformats.org/officeDocument/2006/relationships/image" Target="file:///D:\Dropbox\mipt-3\comp%20math\2%20-%20sep%2027\graphs\graph_converged.p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391" y="1784970"/>
            <a:ext cx="10508973" cy="2387600"/>
          </a:xfrm>
        </p:spPr>
        <p:txBody>
          <a:bodyPr>
            <a:noAutofit/>
          </a:bodyPr>
          <a:lstStyle/>
          <a:p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>Сравнение быстродействия алгоритмов точного и численного решения систем линейных алгебраических уравнений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877" y="454294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И.И</a:t>
            </a:r>
            <a:r>
              <a:rPr lang="ru-RU" smtClean="0"/>
              <a:t>. Сергеев</a:t>
            </a:r>
            <a:endParaRPr lang="ru-RU" dirty="0" smtClean="0"/>
          </a:p>
          <a:p>
            <a:pPr algn="r"/>
            <a:r>
              <a:rPr lang="ru-RU" sz="1800" dirty="0" smtClean="0"/>
              <a:t>научный руководитель А.В. Фаворская</a:t>
            </a:r>
          </a:p>
          <a:p>
            <a:pPr algn="r"/>
            <a:r>
              <a:rPr lang="ru-RU" sz="1800" dirty="0" smtClean="0"/>
              <a:t>МФТИ, 23 ноября 2016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609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1874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Системы линейных</a:t>
            </a:r>
            <a:br>
              <a:rPr lang="ru-RU" dirty="0" smtClean="0"/>
            </a:br>
            <a:r>
              <a:rPr lang="ru-RU" dirty="0" smtClean="0"/>
              <a:t>алгебраических уравнений (СЛАУ)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0911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cs typeface="Arial" panose="020B0604020202020204" pitchFamily="34" charset="0"/>
                  </a:rPr>
                  <a:t> </a:t>
                </a:r>
                <a:r>
                  <a:rPr lang="ru-RU" sz="2400" dirty="0" smtClean="0">
                    <a:cs typeface="Arial" panose="020B0604020202020204" pitchFamily="34" charset="0"/>
                  </a:rPr>
                  <a:t>   </a:t>
                </a:r>
                <a:r>
                  <a:rPr lang="ru-RU" sz="2400" b="0" dirty="0" smtClean="0">
                    <a:cs typeface="Arial" panose="020B0604020202020204" pitchFamily="34" charset="0"/>
                  </a:rPr>
                  <a:t>Рассматриваемая система уравнений</a:t>
                </a:r>
                <a:r>
                  <a:rPr lang="en-US" sz="2400" b="0" dirty="0" smtClean="0"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+ … +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+ … +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b="0" dirty="0" smtClean="0"/>
                  <a:t>    </a:t>
                </a:r>
                <a:r>
                  <a:rPr lang="ru-RU" sz="2400" b="0" dirty="0" smtClean="0"/>
                  <a:t>Матричная запись</a:t>
                </a:r>
                <a:r>
                  <a:rPr lang="en-US" sz="2400" b="0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0911"/>
                <a:ext cx="10515600" cy="4351338"/>
              </a:xfrm>
              <a:blipFill rotWithShape="0"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2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86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Итерационные методы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121"/>
                <a:ext cx="10515600" cy="43498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121"/>
                <a:ext cx="10515600" cy="434988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85252" y="5194852"/>
            <a:ext cx="2981739" cy="8216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58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Итерационные методы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4486"/>
                <a:ext cx="10515600" cy="52611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	</a:t>
                </a:r>
                <a:r>
                  <a:rPr lang="ru-RU" dirty="0" smtClean="0"/>
                  <a:t>Метод Якоби</a:t>
                </a:r>
                <a:endParaRPr lang="en-US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	</a:t>
                </a:r>
                <a:r>
                  <a:rPr lang="ru-RU" dirty="0" smtClean="0"/>
                  <a:t>Метод Гаусса-Зейделя</a:t>
                </a:r>
                <a:endParaRPr lang="en-US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	</a:t>
                </a:r>
                <a:r>
                  <a:rPr lang="ru-RU" dirty="0" smtClean="0"/>
                  <a:t>Метод релаксации</a:t>
                </a:r>
                <a:endParaRPr lang="en-US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5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4486"/>
                <a:ext cx="10515600" cy="5261113"/>
              </a:xfrm>
              <a:blipFill rotWithShape="0">
                <a:blip r:embed="rId3"/>
                <a:stretch>
                  <a:fillRect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6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программы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601209"/>
              </p:ext>
            </p:extLst>
          </p:nvPr>
        </p:nvGraphicFramePr>
        <p:xfrm>
          <a:off x="838200" y="1690690"/>
          <a:ext cx="10515600" cy="4683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93672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Шаг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Входные данные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Выходные данные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9367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1) </a:t>
                      </a:r>
                      <a:r>
                        <a:rPr lang="ru-RU" sz="2400" dirty="0" smtClean="0"/>
                        <a:t>Создание методов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Нет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Методы</a:t>
                      </a:r>
                      <a:endParaRPr lang="en-US" sz="2400" dirty="0"/>
                    </a:p>
                  </a:txBody>
                  <a:tcPr anchor="ctr"/>
                </a:tc>
              </a:tr>
              <a:tr h="9367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2) </a:t>
                      </a:r>
                      <a:r>
                        <a:rPr lang="ru-RU" sz="2400" dirty="0" smtClean="0"/>
                        <a:t>Сравнение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Методы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Результаты</a:t>
                      </a:r>
                      <a:endParaRPr lang="en-US" sz="2400" dirty="0"/>
                    </a:p>
                  </a:txBody>
                  <a:tcPr anchor="ctr"/>
                </a:tc>
              </a:tr>
              <a:tr h="9367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3) </a:t>
                      </a:r>
                      <a:r>
                        <a:rPr lang="ru-RU" sz="2400" dirty="0" smtClean="0"/>
                        <a:t>Создание инструкций построения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dirty="0" smtClean="0"/>
                        <a:t>графика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Информация о методах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Инструкции построения графика</a:t>
                      </a:r>
                      <a:endParaRPr lang="en-US" sz="2400" dirty="0"/>
                    </a:p>
                  </a:txBody>
                  <a:tcPr anchor="ctr"/>
                </a:tc>
              </a:tr>
              <a:tr h="9367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4)</a:t>
                      </a:r>
                      <a:r>
                        <a:rPr lang="ru-RU" sz="2400" baseline="0" dirty="0" smtClean="0"/>
                        <a:t> Построение графика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Результаты,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dirty="0" smtClean="0"/>
                        <a:t>инструкции построения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dirty="0" smtClean="0"/>
                        <a:t>графика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График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1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25563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548"/>
            <a:ext cx="10515600" cy="1034015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47250" y="1917701"/>
            <a:ext cx="133350" cy="137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0"/>
            <a:endCxn id="4" idx="0"/>
          </p:cNvCxnSpPr>
          <p:nvPr/>
        </p:nvCxnSpPr>
        <p:spPr>
          <a:xfrm flipH="1">
            <a:off x="5282418" y="1917701"/>
            <a:ext cx="4531507" cy="384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  <a:endCxn id="4" idx="3"/>
          </p:cNvCxnSpPr>
          <p:nvPr/>
        </p:nvCxnSpPr>
        <p:spPr>
          <a:xfrm flipH="1">
            <a:off x="9040836" y="1986281"/>
            <a:ext cx="839764" cy="25706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01861"/>
            <a:ext cx="7516836" cy="451010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0861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175 -0.37477 L -3.33333E-6 -1.85185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1" y="1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576" y="296595"/>
            <a:ext cx="10515600" cy="1087024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915692"/>
              </p:ext>
            </p:extLst>
          </p:nvPr>
        </p:nvGraphicFramePr>
        <p:xfrm>
          <a:off x="831850" y="1499732"/>
          <a:ext cx="10515600" cy="4813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962796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+mn-lt"/>
                        </a:rPr>
                        <a:t>Метод</a:t>
                      </a:r>
                      <a:endParaRPr lang="en-US" sz="2800" b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+mn-lt"/>
                        </a:rPr>
                        <a:t>Скорость</a:t>
                      </a:r>
                      <a:r>
                        <a:rPr lang="ru-RU" sz="2800" b="0" dirty="0" smtClean="0">
                          <a:latin typeface="+mn-lt"/>
                        </a:rPr>
                        <a:t> </a:t>
                      </a:r>
                      <a:r>
                        <a:rPr lang="en-US" sz="2800" b="0" dirty="0" smtClean="0">
                          <a:latin typeface="+mn-lt"/>
                        </a:rPr>
                        <a:t>(N=5000)</a:t>
                      </a:r>
                      <a:endParaRPr lang="en-US" sz="2800" b="0" dirty="0">
                        <a:latin typeface="+mn-lt"/>
                      </a:endParaRPr>
                    </a:p>
                  </a:txBody>
                  <a:tcPr anchor="ctr"/>
                </a:tc>
              </a:tr>
              <a:tr h="962796"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>
                          <a:latin typeface="+mn-lt"/>
                        </a:rPr>
                        <a:t>Верхней релаксации</a:t>
                      </a:r>
                      <a:r>
                        <a:rPr lang="ru-RU" sz="2800" baseline="0" dirty="0" smtClean="0">
                          <a:latin typeface="+mn-lt"/>
                        </a:rPr>
                        <a:t> </a:t>
                      </a:r>
                      <a:r>
                        <a:rPr lang="ru-RU" sz="2800" baseline="0" dirty="0" smtClean="0">
                          <a:latin typeface="+mn-lt"/>
                        </a:rPr>
                        <a:t>(</a:t>
                      </a:r>
                      <a:r>
                        <a:rPr lang="el-GR" sz="2800" baseline="0" dirty="0" smtClean="0">
                          <a:latin typeface="+mn-lt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sz="2800" baseline="0" dirty="0" smtClean="0">
                          <a:latin typeface="+mn-lt"/>
                          <a:cs typeface="Times New Roman" panose="02020603050405020304" pitchFamily="18" charset="0"/>
                        </a:rPr>
                        <a:t>=1.5</a:t>
                      </a:r>
                      <a:r>
                        <a:rPr lang="ru-RU" sz="2800" baseline="0" dirty="0" smtClean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>
                          <a:latin typeface="+mn-lt"/>
                        </a:rPr>
                        <a:t>Самый</a:t>
                      </a:r>
                      <a:r>
                        <a:rPr lang="ru-RU" sz="2800" baseline="0" dirty="0" smtClean="0">
                          <a:latin typeface="+mn-lt"/>
                        </a:rPr>
                        <a:t> быстрый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/>
                </a:tc>
              </a:tr>
              <a:tr h="962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aseline="0" dirty="0" smtClean="0">
                          <a:latin typeface="+mn-lt"/>
                        </a:rPr>
                        <a:t>Нижней релаксации </a:t>
                      </a:r>
                      <a:r>
                        <a:rPr lang="ru-RU" sz="2800" baseline="0" dirty="0" smtClean="0">
                          <a:latin typeface="+mn-lt"/>
                        </a:rPr>
                        <a:t>(</a:t>
                      </a:r>
                      <a:r>
                        <a:rPr lang="el-GR" sz="2800" baseline="0" dirty="0" smtClean="0">
                          <a:latin typeface="+mn-lt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sz="2800" baseline="0" dirty="0" smtClean="0">
                          <a:latin typeface="+mn-lt"/>
                          <a:cs typeface="Times New Roman" panose="02020603050405020304" pitchFamily="18" charset="0"/>
                        </a:rPr>
                        <a:t>=0.5</a:t>
                      </a:r>
                      <a:r>
                        <a:rPr lang="ru-RU" sz="2800" baseline="0" dirty="0" smtClean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>
                          <a:latin typeface="+mn-lt"/>
                        </a:rPr>
                        <a:t>Медленнее</a:t>
                      </a:r>
                      <a:r>
                        <a:rPr lang="ru-RU" sz="2800" baseline="0" dirty="0" smtClean="0">
                          <a:latin typeface="+mn-lt"/>
                        </a:rPr>
                        <a:t> на </a:t>
                      </a:r>
                      <a:r>
                        <a:rPr lang="en-US" sz="2800" dirty="0" smtClean="0">
                          <a:latin typeface="+mn-lt"/>
                        </a:rPr>
                        <a:t>0.1</a:t>
                      </a:r>
                      <a:r>
                        <a:rPr lang="ru-RU" sz="2800" dirty="0" smtClean="0">
                          <a:latin typeface="+mn-lt"/>
                        </a:rPr>
                        <a:t>%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/>
                </a:tc>
              </a:tr>
              <a:tr h="962796"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>
                          <a:latin typeface="+mn-lt"/>
                        </a:rPr>
                        <a:t>Гаусса-Зейделя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>
                          <a:latin typeface="+mn-lt"/>
                        </a:rPr>
                        <a:t>Медленнее</a:t>
                      </a:r>
                      <a:r>
                        <a:rPr lang="ru-RU" sz="2800" baseline="0" dirty="0" smtClean="0">
                          <a:latin typeface="+mn-lt"/>
                        </a:rPr>
                        <a:t> на </a:t>
                      </a:r>
                      <a:r>
                        <a:rPr lang="en-US" sz="2800" dirty="0" smtClean="0">
                          <a:latin typeface="+mn-lt"/>
                        </a:rPr>
                        <a:t>0.5 %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/>
                </a:tc>
              </a:tr>
              <a:tr h="962796"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>
                          <a:latin typeface="+mn-lt"/>
                        </a:rPr>
                        <a:t>Якоби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>
                          <a:latin typeface="+mn-lt"/>
                        </a:rPr>
                        <a:t>Медленнее</a:t>
                      </a:r>
                      <a:r>
                        <a:rPr lang="ru-RU" sz="2800" baseline="0" dirty="0" smtClean="0">
                          <a:latin typeface="+mn-lt"/>
                        </a:rPr>
                        <a:t> на </a:t>
                      </a:r>
                      <a:r>
                        <a:rPr lang="en-US" sz="2800" dirty="0" smtClean="0">
                          <a:latin typeface="+mn-lt"/>
                        </a:rPr>
                        <a:t>3.1</a:t>
                      </a:r>
                      <a:r>
                        <a:rPr lang="ru-RU" sz="2800" dirty="0" smtClean="0">
                          <a:latin typeface="+mn-lt"/>
                        </a:rPr>
                        <a:t>%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44828" y="4348445"/>
            <a:ext cx="10515600" cy="2078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1576" y="3008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325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Дальнейшее развитие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453" y="4645927"/>
            <a:ext cx="7378148" cy="1960285"/>
          </a:xfrm>
        </p:spPr>
        <p:txBody>
          <a:bodyPr>
            <a:normAutofit/>
          </a:bodyPr>
          <a:lstStyle/>
          <a:p>
            <a:r>
              <a:rPr lang="ru-RU" dirty="0" smtClean="0"/>
              <a:t>Скорость </a:t>
            </a:r>
            <a:r>
              <a:rPr lang="en-US" dirty="0" smtClean="0"/>
              <a:t>– </a:t>
            </a:r>
            <a:r>
              <a:rPr lang="en-US" dirty="0"/>
              <a:t>C/C++</a:t>
            </a:r>
          </a:p>
          <a:p>
            <a:r>
              <a:rPr lang="ru-RU" dirty="0" smtClean="0"/>
              <a:t>Поддержка </a:t>
            </a:r>
            <a:r>
              <a:rPr lang="en-US" dirty="0" smtClean="0"/>
              <a:t>– </a:t>
            </a:r>
            <a:r>
              <a:rPr lang="ru-RU" dirty="0" smtClean="0"/>
              <a:t>комментарии, тесты, система контроля версий</a:t>
            </a:r>
            <a:endParaRPr lang="en-US" dirty="0"/>
          </a:p>
          <a:p>
            <a:r>
              <a:rPr lang="ru-RU" dirty="0" smtClean="0"/>
              <a:t>Расширение </a:t>
            </a:r>
            <a:r>
              <a:rPr lang="en-US" dirty="0" smtClean="0"/>
              <a:t>– </a:t>
            </a:r>
            <a:r>
              <a:rPr lang="ru-RU" dirty="0" smtClean="0"/>
              <a:t>больше алгоритмов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601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75453" y="1338473"/>
            <a:ext cx="7378148" cy="2080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Язык программирования</a:t>
            </a:r>
            <a:r>
              <a:rPr lang="en-US" dirty="0" smtClean="0"/>
              <a:t> – Python</a:t>
            </a:r>
            <a:r>
              <a:rPr lang="ru-RU" dirty="0" smtClean="0"/>
              <a:t> 3</a:t>
            </a:r>
            <a:r>
              <a:rPr lang="en-US" dirty="0" smtClean="0"/>
              <a:t>.5.2</a:t>
            </a:r>
          </a:p>
          <a:p>
            <a:r>
              <a:rPr lang="ru-RU" dirty="0" smtClean="0"/>
              <a:t>Время работы </a:t>
            </a:r>
            <a:r>
              <a:rPr lang="en-US" dirty="0" smtClean="0"/>
              <a:t>– 5 </a:t>
            </a:r>
            <a:r>
              <a:rPr lang="ru-RU" dirty="0" smtClean="0"/>
              <a:t>часов</a:t>
            </a:r>
            <a:endParaRPr lang="en-US" dirty="0" smtClean="0"/>
          </a:p>
          <a:p>
            <a:r>
              <a:rPr lang="ru-RU" dirty="0" smtClean="0"/>
              <a:t>Длина программы</a:t>
            </a:r>
            <a:r>
              <a:rPr lang="en-US" dirty="0" smtClean="0"/>
              <a:t> – 344 </a:t>
            </a:r>
            <a:r>
              <a:rPr lang="ru-RU" dirty="0" smtClean="0"/>
              <a:t>строчки</a:t>
            </a:r>
            <a:endParaRPr lang="en-US" dirty="0" smtClean="0"/>
          </a:p>
          <a:p>
            <a:r>
              <a:rPr lang="ru-RU" dirty="0" smtClean="0"/>
              <a:t>Число сравниваемых методов</a:t>
            </a:r>
            <a:r>
              <a:rPr lang="en-US" dirty="0" smtClean="0"/>
              <a:t> – 4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6727" y="119156"/>
            <a:ext cx="10515600" cy="131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Технические подробности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165</Words>
  <Application>Microsoft Office PowerPoint</Application>
  <PresentationFormat>Widescreen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 Сравнение быстродействия алгоритмов точного и численного решения систем линейных алгебраических уравнений</vt:lpstr>
      <vt:lpstr>Системы линейных алгебраических уравнений (СЛАУ)</vt:lpstr>
      <vt:lpstr>Итерационные методы</vt:lpstr>
      <vt:lpstr>Итерационные методы</vt:lpstr>
      <vt:lpstr>Структура программы</vt:lpstr>
      <vt:lpstr>Результаты</vt:lpstr>
      <vt:lpstr>Результаты</vt:lpstr>
      <vt:lpstr>Дальнейшее развитие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performance of algorithms for numeric solution of linear systems of algebraic equations</dc:title>
  <dc:creator>Ivan Sergeyev</dc:creator>
  <cp:lastModifiedBy>Ivan Sergeyev</cp:lastModifiedBy>
  <cp:revision>88</cp:revision>
  <dcterms:created xsi:type="dcterms:W3CDTF">2016-10-06T17:55:31Z</dcterms:created>
  <dcterms:modified xsi:type="dcterms:W3CDTF">2016-11-14T21:08:10Z</dcterms:modified>
</cp:coreProperties>
</file>