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7" r:id="rId4"/>
    <p:sldId id="266" r:id="rId5"/>
    <p:sldId id="276" r:id="rId6"/>
    <p:sldId id="269" r:id="rId7"/>
    <p:sldId id="273" r:id="rId8"/>
    <p:sldId id="272" r:id="rId9"/>
    <p:sldId id="274" r:id="rId10"/>
    <p:sldId id="268" r:id="rId11"/>
    <p:sldId id="277" r:id="rId12"/>
    <p:sldId id="280" r:id="rId13"/>
    <p:sldId id="281" r:id="rId14"/>
    <p:sldId id="282" r:id="rId15"/>
    <p:sldId id="289" r:id="rId16"/>
    <p:sldId id="278" r:id="rId17"/>
    <p:sldId id="275" r:id="rId18"/>
    <p:sldId id="279" r:id="rId19"/>
    <p:sldId id="283" r:id="rId20"/>
    <p:sldId id="270" r:id="rId21"/>
    <p:sldId id="271" r:id="rId22"/>
    <p:sldId id="284" r:id="rId23"/>
    <p:sldId id="287"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notesViewPr>
    <p:cSldViewPr snapToGrid="0">
      <p:cViewPr varScale="1">
        <p:scale>
          <a:sx n="55" d="100"/>
          <a:sy n="55" d="100"/>
        </p:scale>
        <p:origin x="279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339083-CB7E-41C0-BAE2-383459D68A54}" type="datetimeFigureOut">
              <a:rPr lang="en-US" smtClean="0"/>
              <a:t>11/22/2016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FBBA80-7AD0-4DAA-9FD2-54D6BDD28304}" type="slidenum">
              <a:rPr lang="en-US" smtClean="0"/>
              <a:t>‹#›</a:t>
            </a:fld>
            <a:endParaRPr lang="en-US"/>
          </a:p>
        </p:txBody>
      </p:sp>
    </p:spTree>
    <p:extLst>
      <p:ext uri="{BB962C8B-B14F-4D97-AF65-F5344CB8AC3E}">
        <p14:creationId xmlns:p14="http://schemas.microsoft.com/office/powerpoint/2010/main" val="1804246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46515-EF9D-4278-BC03-DF514B2D6264}"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63D80-CBCE-47E7-B885-A153BC29A513}" type="slidenum">
              <a:rPr lang="en-US" smtClean="0"/>
              <a:t>‹#›</a:t>
            </a:fld>
            <a:endParaRPr lang="en-US"/>
          </a:p>
        </p:txBody>
      </p:sp>
    </p:spTree>
    <p:extLst>
      <p:ext uri="{BB962C8B-B14F-4D97-AF65-F5344CB8AC3E}">
        <p14:creationId xmlns:p14="http://schemas.microsoft.com/office/powerpoint/2010/main" val="27251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63D80-CBCE-47E7-B885-A153BC29A513}" type="slidenum">
              <a:rPr lang="en-US" smtClean="0"/>
              <a:t>1</a:t>
            </a:fld>
            <a:endParaRPr lang="en-US"/>
          </a:p>
        </p:txBody>
      </p:sp>
    </p:spTree>
    <p:extLst>
      <p:ext uri="{BB962C8B-B14F-4D97-AF65-F5344CB8AC3E}">
        <p14:creationId xmlns:p14="http://schemas.microsoft.com/office/powerpoint/2010/main" val="232208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63D80-CBCE-47E7-B885-A153BC29A513}" type="slidenum">
              <a:rPr lang="en-US" smtClean="0"/>
              <a:t>2</a:t>
            </a:fld>
            <a:endParaRPr lang="en-US"/>
          </a:p>
        </p:txBody>
      </p:sp>
    </p:spTree>
    <p:extLst>
      <p:ext uri="{BB962C8B-B14F-4D97-AF65-F5344CB8AC3E}">
        <p14:creationId xmlns:p14="http://schemas.microsoft.com/office/powerpoint/2010/main" val="122658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63D80-CBCE-47E7-B885-A153BC29A513}" type="slidenum">
              <a:rPr lang="en-US" smtClean="0"/>
              <a:t>4</a:t>
            </a:fld>
            <a:endParaRPr lang="en-US"/>
          </a:p>
        </p:txBody>
      </p:sp>
    </p:spTree>
    <p:extLst>
      <p:ext uri="{BB962C8B-B14F-4D97-AF65-F5344CB8AC3E}">
        <p14:creationId xmlns:p14="http://schemas.microsoft.com/office/powerpoint/2010/main" val="44951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how the program works, let us move on to the results. Here you can see a graph of elapsed time in seconds versus the size of the system of equations. The gathered data is depicted with points with error bars. The dependency was fitted with a quadratic polynomial individually for each of the algorithms. The polynomial coefficients are in the top left corner of the graph just below the legend. In this scale, we can see that all algorithms performed similarly, but we can not compare them. Let me zoom in on this part of the graph. I will say a quote from the movies: “Enhance!” Now you can easily compare the performance of all the algorithms.</a:t>
            </a:r>
          </a:p>
        </p:txBody>
      </p:sp>
      <p:sp>
        <p:nvSpPr>
          <p:cNvPr id="4" name="Slide Number Placeholder 3"/>
          <p:cNvSpPr>
            <a:spLocks noGrp="1"/>
          </p:cNvSpPr>
          <p:nvPr>
            <p:ph type="sldNum" sz="quarter" idx="10"/>
          </p:nvPr>
        </p:nvSpPr>
        <p:spPr/>
        <p:txBody>
          <a:bodyPr/>
          <a:lstStyle/>
          <a:p>
            <a:fld id="{B1B63D80-CBCE-47E7-B885-A153BC29A513}" type="slidenum">
              <a:rPr lang="en-US" smtClean="0"/>
              <a:t>24</a:t>
            </a:fld>
            <a:endParaRPr lang="en-US"/>
          </a:p>
        </p:txBody>
      </p:sp>
    </p:spTree>
    <p:extLst>
      <p:ext uri="{BB962C8B-B14F-4D97-AF65-F5344CB8AC3E}">
        <p14:creationId xmlns:p14="http://schemas.microsoft.com/office/powerpoint/2010/main" val="52660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58388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427525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31472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62781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E15B8-D580-4B73-9388-E2696CCE0692}"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19533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E15B8-D580-4B73-9388-E2696CCE0692}"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8192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E15B8-D580-4B73-9388-E2696CCE0692}"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312807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E15B8-D580-4B73-9388-E2696CCE0692}"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67364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E15B8-D580-4B73-9388-E2696CCE0692}"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411469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15B8-D580-4B73-9388-E2696CCE0692}"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229646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15B8-D580-4B73-9388-E2696CCE0692}"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606731-D31C-46A8-8853-83CE3E242851}" type="slidenum">
              <a:rPr lang="en-US" smtClean="0"/>
              <a:t>‹#›</a:t>
            </a:fld>
            <a:endParaRPr lang="en-US"/>
          </a:p>
        </p:txBody>
      </p:sp>
    </p:spTree>
    <p:extLst>
      <p:ext uri="{BB962C8B-B14F-4D97-AF65-F5344CB8AC3E}">
        <p14:creationId xmlns:p14="http://schemas.microsoft.com/office/powerpoint/2010/main" val="184905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E15B8-D580-4B73-9388-E2696CCE0692}"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06731-D31C-46A8-8853-83CE3E242851}" type="slidenum">
              <a:rPr lang="en-US" smtClean="0"/>
              <a:t>‹#›</a:t>
            </a:fld>
            <a:endParaRPr lang="en-US"/>
          </a:p>
        </p:txBody>
      </p:sp>
    </p:spTree>
    <p:extLst>
      <p:ext uri="{BB962C8B-B14F-4D97-AF65-F5344CB8AC3E}">
        <p14:creationId xmlns:p14="http://schemas.microsoft.com/office/powerpoint/2010/main" val="335924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Gauss%20Method%20only%20fast.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Jacobi%20Method%20Full.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Overrelaxation%20Method%20with%20tau=0.500000%20Full.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Overrelaxation%20Method%20with%20tau=1.500000%20Full.png"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Overrelaxation%20Method%20with%20tau=1.250000%20mu.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file:///D:\Dropbox\mipt-3\comp%20math\slae_alg_comp\presentations\ver%202%20-%20report%20draft\img\Overrelaxation%20Methods.png"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tau.gif" TargetMode="External"/><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All%20Methods.p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file:///D:\Dropbox\mipt-3\comp%20math\slae_alg_comp\presentation\ver%202%20-%20report%20draft\img\All%20Methods%20(without%20point).pn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Ivan-Sergeyev/slae_alg_comp"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file:///D:\Dropbox\mipt-3\comp%20math\2%20-%20sep%2027\graphs\graph_converged_closeup.png" TargetMode="External"/><Relationship Id="rId5" Type="http://schemas.openxmlformats.org/officeDocument/2006/relationships/image" Target="../media/image19.png"/><Relationship Id="rId4" Type="http://schemas.openxmlformats.org/officeDocument/2006/relationships/image" Target="file:///D:\Dropbox\mipt-3\comp%20math\2%20-%20sep%2027\graphs\graph_converged.png"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1391" y="1784970"/>
            <a:ext cx="10508973" cy="2387600"/>
          </a:xfrm>
        </p:spPr>
        <p:txBody>
          <a:bodyPr>
            <a:noAutofit/>
          </a:bodyPr>
          <a:lstStyle/>
          <a:p>
            <a:r>
              <a:rPr lang="ru-RU" sz="4800" dirty="0" smtClean="0"/>
              <a:t/>
            </a:r>
            <a:br>
              <a:rPr lang="ru-RU" sz="4800" dirty="0" smtClean="0"/>
            </a:br>
            <a:r>
              <a:rPr lang="ru-RU" sz="4800" dirty="0" smtClean="0"/>
              <a:t>Сравнение быстродействия алгоритмов точного и численного решения систем линейных алгебраических уравнений</a:t>
            </a:r>
            <a:endParaRPr lang="en-US" sz="4800" dirty="0"/>
          </a:p>
        </p:txBody>
      </p:sp>
      <p:sp>
        <p:nvSpPr>
          <p:cNvPr id="3" name="Subtitle 2"/>
          <p:cNvSpPr>
            <a:spLocks noGrp="1"/>
          </p:cNvSpPr>
          <p:nvPr>
            <p:ph type="subTitle" idx="1"/>
          </p:nvPr>
        </p:nvSpPr>
        <p:spPr>
          <a:xfrm>
            <a:off x="1543877" y="4542941"/>
            <a:ext cx="9144000" cy="1655762"/>
          </a:xfrm>
        </p:spPr>
        <p:txBody>
          <a:bodyPr>
            <a:normAutofit/>
          </a:bodyPr>
          <a:lstStyle/>
          <a:p>
            <a:pPr algn="r"/>
            <a:r>
              <a:rPr lang="ru-RU" dirty="0" smtClean="0"/>
              <a:t>И.И. Сергеев</a:t>
            </a:r>
            <a:r>
              <a:rPr lang="en-US" dirty="0" smtClean="0"/>
              <a:t>, </a:t>
            </a:r>
            <a:r>
              <a:rPr lang="ru-RU" dirty="0" smtClean="0"/>
              <a:t>И.Д. Фёдоров</a:t>
            </a:r>
          </a:p>
          <a:p>
            <a:pPr algn="r"/>
            <a:r>
              <a:rPr lang="ru-RU" sz="1800" dirty="0" smtClean="0"/>
              <a:t>научный руководитель А.В. Фаворская</a:t>
            </a:r>
          </a:p>
          <a:p>
            <a:pPr algn="r"/>
            <a:r>
              <a:rPr lang="ru-RU" sz="1800" dirty="0" smtClean="0"/>
              <a:t>МФТИ, 23 ноября 2016</a:t>
            </a:r>
            <a:endParaRPr lang="en-US" sz="1800" dirty="0" smtClean="0"/>
          </a:p>
        </p:txBody>
      </p:sp>
    </p:spTree>
    <p:extLst>
      <p:ext uri="{BB962C8B-B14F-4D97-AF65-F5344CB8AC3E}">
        <p14:creationId xmlns:p14="http://schemas.microsoft.com/office/powerpoint/2010/main" val="960963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1" cy="5943600"/>
          </a:xfrm>
        </p:spPr>
      </p:pic>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Гаусса</a:t>
            </a:r>
            <a:endParaRPr lang="en-US" dirty="0"/>
          </a:p>
        </p:txBody>
      </p:sp>
    </p:spTree>
    <p:extLst>
      <p:ext uri="{BB962C8B-B14F-4D97-AF65-F5344CB8AC3E}">
        <p14:creationId xmlns:p14="http://schemas.microsoft.com/office/powerpoint/2010/main" val="61809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1" cy="5943600"/>
          </a:xfrm>
        </p:spPr>
      </p:pic>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Якоби</a:t>
            </a:r>
            <a:endParaRPr lang="en-US" dirty="0"/>
          </a:p>
        </p:txBody>
      </p:sp>
    </p:spTree>
    <p:extLst>
      <p:ext uri="{BB962C8B-B14F-4D97-AF65-F5344CB8AC3E}">
        <p14:creationId xmlns:p14="http://schemas.microsoft.com/office/powerpoint/2010/main" val="300068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0" cy="5943600"/>
          </a:xfrm>
        </p:spPr>
      </p:pic>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нижней релаксации</a:t>
            </a:r>
            <a:endParaRPr lang="en-US" dirty="0"/>
          </a:p>
        </p:txBody>
      </p:sp>
    </p:spTree>
    <p:extLst>
      <p:ext uri="{BB962C8B-B14F-4D97-AF65-F5344CB8AC3E}">
        <p14:creationId xmlns:p14="http://schemas.microsoft.com/office/powerpoint/2010/main" val="216144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0" cy="5943599"/>
          </a:xfrm>
        </p:spPr>
      </p:pic>
      <mc:AlternateContent xmlns:mc="http://schemas.openxmlformats.org/markup-compatibility/2006" xmlns:a14="http://schemas.microsoft.com/office/drawing/2010/main">
        <mc:Choice Requires="a14">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Скорость работы метода верхней релаксации,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=1.5</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99838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4"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799" cy="5943599"/>
          </a:xfrm>
        </p:spPr>
      </p:pic>
      <mc:AlternateContent xmlns:mc="http://schemas.openxmlformats.org/markup-compatibility/2006" xmlns:a14="http://schemas.microsoft.com/office/drawing/2010/main">
        <mc:Choice Requires="a14">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Зависимость скорости работы метода верхней релаксации от числа обусловленности,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=1.25</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47482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mtClean="0"/>
              <a:t>Результаты</a:t>
            </a:r>
            <a:endParaRPr lang="en-US" dirty="0"/>
          </a:p>
        </p:txBody>
      </p:sp>
      <p:pic>
        <p:nvPicPr>
          <p:cNvPr id="5"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799" cy="5943598"/>
          </a:xfrm>
        </p:spPr>
      </p:pic>
      <mc:AlternateContent xmlns:mc="http://schemas.openxmlformats.org/markup-compatibility/2006" xmlns:a14="http://schemas.microsoft.com/office/drawing/2010/main">
        <mc:Choice Requires="a14">
          <p:sp>
            <p:nvSpPr>
              <p:cNvPr id="6" name="TextBox 5"/>
              <p:cNvSpPr txBox="1"/>
              <p:nvPr/>
            </p:nvSpPr>
            <p:spPr>
              <a:xfrm>
                <a:off x="0" y="914399"/>
                <a:ext cx="12192000" cy="369332"/>
              </a:xfrm>
              <a:prstGeom prst="rect">
                <a:avLst/>
              </a:prstGeom>
              <a:noFill/>
            </p:spPr>
            <p:txBody>
              <a:bodyPr wrap="square" rtlCol="0">
                <a:spAutoFit/>
              </a:bodyPr>
              <a:lstStyle/>
              <a:p>
                <a:pPr algn="ctr"/>
                <a:r>
                  <a:rPr lang="ru-RU" dirty="0" smtClean="0"/>
                  <a:t>Зависимость скорости работы метода релаксации при различных </a:t>
                </a:r>
                <a14:m>
                  <m:oMath xmlns:m="http://schemas.openxmlformats.org/officeDocument/2006/math">
                    <m:r>
                      <a:rPr lang="en-US" b="0" i="1" smtClean="0">
                        <a:latin typeface="Cambria Math" panose="02040503050406030204" pitchFamily="18" charset="0"/>
                      </a:rPr>
                      <m:t>𝜏</m:t>
                    </m:r>
                  </m:oMath>
                </a14:m>
                <a:r>
                  <a:rPr lang="ru-RU" dirty="0" smtClean="0"/>
                  <a:t> от числа обусловленности</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70426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599" y="914399"/>
            <a:ext cx="7924801" cy="5943600"/>
          </a:xfrm>
        </p:spPr>
      </p:pic>
      <p:sp>
        <p:nvSpPr>
          <p:cNvPr id="5" name="Title 1"/>
          <p:cNvSpPr txBox="1">
            <a:spLocks/>
          </p:cNvSpPr>
          <p:nvPr/>
        </p:nvSpPr>
        <p:spPr>
          <a:xfrm>
            <a:off x="0" y="0"/>
            <a:ext cx="12192000" cy="914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dirty="0" smtClean="0"/>
              <a:t>Результаты</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0" y="914399"/>
                <a:ext cx="12192000" cy="369332"/>
              </a:xfrm>
              <a:prstGeom prst="rect">
                <a:avLst/>
              </a:prstGeom>
              <a:noFill/>
            </p:spPr>
            <p:txBody>
              <a:bodyPr wrap="square" rtlCol="0">
                <a:spAutoFit/>
              </a:bodyPr>
              <a:lstStyle/>
              <a:p>
                <a:pPr algn="ctr"/>
                <a:r>
                  <a:rPr lang="ru-RU" dirty="0" smtClean="0"/>
                  <a:t>Зависимость скорости работы метода релаксации от </a:t>
                </a:r>
                <a14:m>
                  <m:oMath xmlns:m="http://schemas.openxmlformats.org/officeDocument/2006/math">
                    <m:r>
                      <a:rPr lang="en-US" i="1">
                        <a:latin typeface="Cambria Math" panose="02040503050406030204" pitchFamily="18" charset="0"/>
                      </a:rPr>
                      <m:t>𝜏</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0" y="914399"/>
                <a:ext cx="12192000" cy="369332"/>
              </a:xfrm>
              <a:prstGeom prst="rect">
                <a:avLst/>
              </a:prstGeom>
              <a:blipFill rotWithShape="0">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478053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600" y="914400"/>
            <a:ext cx="7924799" cy="5943598"/>
          </a:xfrm>
        </p:spPr>
      </p:pic>
      <p:sp>
        <p:nvSpPr>
          <p:cNvPr id="4" name="Title 1"/>
          <p:cNvSpPr>
            <a:spLocks noGrp="1"/>
          </p:cNvSpPr>
          <p:nvPr>
            <p:ph type="title"/>
          </p:nvPr>
        </p:nvSpPr>
        <p:spPr>
          <a:xfrm>
            <a:off x="0" y="0"/>
            <a:ext cx="12192000" cy="914399"/>
          </a:xfrm>
        </p:spPr>
        <p:txBody>
          <a:bodyPr/>
          <a:lstStyle/>
          <a:p>
            <a:pPr algn="ctr"/>
            <a:r>
              <a:rPr lang="ru-RU" dirty="0" smtClean="0"/>
              <a:t>Результаты</a:t>
            </a:r>
            <a:endParaRPr lang="en-US" dirty="0"/>
          </a:p>
        </p:txBody>
      </p:sp>
      <p:sp>
        <p:nvSpPr>
          <p:cNvPr id="5" name="TextBox 4"/>
          <p:cNvSpPr txBox="1"/>
          <p:nvPr/>
        </p:nvSpPr>
        <p:spPr>
          <a:xfrm>
            <a:off x="0" y="914399"/>
            <a:ext cx="12192000" cy="369332"/>
          </a:xfrm>
          <a:prstGeom prst="rect">
            <a:avLst/>
          </a:prstGeom>
          <a:noFill/>
        </p:spPr>
        <p:txBody>
          <a:bodyPr wrap="square" rtlCol="0">
            <a:spAutoFit/>
          </a:bodyPr>
          <a:lstStyle/>
          <a:p>
            <a:pPr algn="ctr"/>
            <a:r>
              <a:rPr lang="ru-RU" dirty="0" smtClean="0"/>
              <a:t>Сравнительный график для всех методов</a:t>
            </a:r>
            <a:endParaRPr lang="en-US" dirty="0"/>
          </a:p>
        </p:txBody>
      </p:sp>
    </p:spTree>
    <p:extLst>
      <p:ext uri="{BB962C8B-B14F-4D97-AF65-F5344CB8AC3E}">
        <p14:creationId xmlns:p14="http://schemas.microsoft.com/office/powerpoint/2010/main" val="4122017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r:link="rId3" cstate="print">
            <a:extLst>
              <a:ext uri="{28A0092B-C50C-407E-A947-70E740481C1C}">
                <a14:useLocalDpi xmlns:a14="http://schemas.microsoft.com/office/drawing/2010/main" val="0"/>
              </a:ext>
            </a:extLst>
          </a:blip>
          <a:stretch>
            <a:fillRect/>
          </a:stretch>
        </p:blipFill>
        <p:spPr>
          <a:xfrm>
            <a:off x="2133600" y="914400"/>
            <a:ext cx="7924799" cy="5943598"/>
          </a:xfrm>
        </p:spPr>
      </p:pic>
      <p:sp>
        <p:nvSpPr>
          <p:cNvPr id="4" name="Title 1"/>
          <p:cNvSpPr>
            <a:spLocks noGrp="1"/>
          </p:cNvSpPr>
          <p:nvPr>
            <p:ph type="title"/>
          </p:nvPr>
        </p:nvSpPr>
        <p:spPr>
          <a:xfrm>
            <a:off x="0" y="0"/>
            <a:ext cx="12192000" cy="914399"/>
          </a:xfrm>
        </p:spPr>
        <p:txBody>
          <a:bodyPr/>
          <a:lstStyle/>
          <a:p>
            <a:pPr algn="ctr"/>
            <a:r>
              <a:rPr lang="ru-RU" dirty="0" smtClean="0"/>
              <a:t>Результаты</a:t>
            </a:r>
            <a:endParaRPr lang="en-US" dirty="0"/>
          </a:p>
        </p:txBody>
      </p:sp>
      <p:sp>
        <p:nvSpPr>
          <p:cNvPr id="5" name="TextBox 4"/>
          <p:cNvSpPr txBox="1"/>
          <p:nvPr/>
        </p:nvSpPr>
        <p:spPr>
          <a:xfrm>
            <a:off x="0" y="914399"/>
            <a:ext cx="12192000" cy="369332"/>
          </a:xfrm>
          <a:prstGeom prst="rect">
            <a:avLst/>
          </a:prstGeom>
          <a:noFill/>
        </p:spPr>
        <p:txBody>
          <a:bodyPr wrap="square" rtlCol="0">
            <a:spAutoFit/>
          </a:bodyPr>
          <a:lstStyle/>
          <a:p>
            <a:pPr algn="ctr"/>
            <a:r>
              <a:rPr lang="ru-RU" dirty="0" smtClean="0"/>
              <a:t>Сравнительный график для всех методов без экспериментальных точек</a:t>
            </a:r>
            <a:endParaRPr lang="en-US" dirty="0"/>
          </a:p>
        </p:txBody>
      </p:sp>
    </p:spTree>
    <p:extLst>
      <p:ext uri="{BB962C8B-B14F-4D97-AF65-F5344CB8AC3E}">
        <p14:creationId xmlns:p14="http://schemas.microsoft.com/office/powerpoint/2010/main" val="3412482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ru-RU" dirty="0" smtClean="0"/>
              <a:t>Результаты и выводы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3855"/>
                <a:ext cx="10515600" cy="5048734"/>
              </a:xfrm>
            </p:spPr>
            <p:txBody>
              <a:bodyPr>
                <a:normAutofit/>
              </a:bodyPr>
              <a:lstStyle/>
              <a:p>
                <a:r>
                  <a:rPr lang="ru-RU" dirty="0" smtClean="0"/>
                  <a:t>Была реализована программа, осуществляющая сравнение методов решения СЛАУ</a:t>
                </a:r>
              </a:p>
              <a:p>
                <a:r>
                  <a:rPr lang="ru-RU" dirty="0" smtClean="0"/>
                  <a:t>Теоретическая сложность методов совпала с экспериментальной</a:t>
                </a:r>
              </a:p>
              <a:p>
                <a:pPr lvl="1"/>
                <a:r>
                  <a:rPr lang="ru-RU" dirty="0" smtClean="0"/>
                  <a:t>Для прямого метода Гаусса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a14:m>
                <a:endParaRPr lang="en-US" dirty="0" smtClean="0"/>
              </a:p>
              <a:p>
                <a:pPr lvl="1"/>
                <a:r>
                  <a:rPr lang="ru-RU" dirty="0" smtClean="0"/>
                  <a:t>Для численных методов –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ru-RU" b="0" i="1" smtClean="0">
                                <a:latin typeface="Cambria Math" panose="02040503050406030204" pitchFamily="18" charset="0"/>
                              </a:rPr>
                              <m:t>2</m:t>
                            </m:r>
                          </m:sup>
                        </m:sSup>
                      </m:e>
                    </m:d>
                  </m:oMath>
                </a14:m>
                <a:endParaRPr lang="ru-RU" dirty="0" smtClean="0"/>
              </a:p>
              <a:p>
                <a:r>
                  <a:rPr lang="ru-RU" dirty="0" smtClean="0"/>
                  <a:t>Наибольшей производительностью обладают</a:t>
                </a:r>
              </a:p>
              <a:p>
                <a:pPr marL="971550" lvl="1" indent="-514350">
                  <a:buFont typeface="+mj-lt"/>
                  <a:buAutoNum type="arabicPeriod"/>
                </a:pPr>
                <a:r>
                  <a:rPr lang="ru-RU" dirty="0" smtClean="0"/>
                  <a:t>Метод Гаусса-Зейделя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=1</m:t>
                    </m:r>
                  </m:oMath>
                </a14:m>
                <a:r>
                  <a:rPr lang="ru-RU" dirty="0" smtClean="0"/>
                  <a:t>)</a:t>
                </a:r>
                <a:endParaRPr lang="en-US" dirty="0" smtClean="0"/>
              </a:p>
              <a:p>
                <a:pPr marL="971550" lvl="1" indent="-514350">
                  <a:buFont typeface="+mj-lt"/>
                  <a:buAutoNum type="arabicPeriod"/>
                </a:pPr>
                <a:r>
                  <a:rPr lang="ru-RU" dirty="0" smtClean="0"/>
                  <a:t>Метод Якоби</a:t>
                </a:r>
              </a:p>
              <a:p>
                <a:r>
                  <a:rPr lang="ru-RU" dirty="0" smtClean="0"/>
                  <a:t>Быстродействие падает с ростом числа обусловленности</a:t>
                </a:r>
              </a:p>
              <a:p>
                <a:r>
                  <a:rPr lang="ru-RU" dirty="0" smtClean="0"/>
                  <a:t>Оптимальное значение параметра релаксации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𝑜𝑝𝑡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1.0;2.0</m:t>
                        </m:r>
                      </m:e>
                    </m:d>
                  </m:oMath>
                </a14:m>
                <a:endParaRPr lang="ru-RU"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3855"/>
                <a:ext cx="10515600" cy="5048734"/>
              </a:xfrm>
              <a:blipFill rotWithShape="0">
                <a:blip r:embed="rId2"/>
                <a:stretch>
                  <a:fillRect l="-1043" t="-1932"/>
                </a:stretch>
              </a:blipFill>
            </p:spPr>
            <p:txBody>
              <a:bodyPr/>
              <a:lstStyle/>
              <a:p>
                <a:r>
                  <a:rPr lang="en-US">
                    <a:noFill/>
                  </a:rPr>
                  <a:t> </a:t>
                </a:r>
              </a:p>
            </p:txBody>
          </p:sp>
        </mc:Fallback>
      </mc:AlternateContent>
    </p:spTree>
    <p:extLst>
      <p:ext uri="{BB962C8B-B14F-4D97-AF65-F5344CB8AC3E}">
        <p14:creationId xmlns:p14="http://schemas.microsoft.com/office/powerpoint/2010/main" val="310799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874"/>
            <a:ext cx="12192000" cy="1325563"/>
          </a:xfrm>
        </p:spPr>
        <p:txBody>
          <a:bodyPr/>
          <a:lstStyle/>
          <a:p>
            <a:pPr algn="ctr"/>
            <a:r>
              <a:rPr lang="ru-RU" dirty="0" smtClean="0"/>
              <a:t>Системы линейных</a:t>
            </a:r>
            <a:br>
              <a:rPr lang="ru-RU" dirty="0" smtClean="0"/>
            </a:br>
            <a:r>
              <a:rPr lang="ru-RU" dirty="0" smtClean="0"/>
              <a:t>алгебраических уравнений (СЛАУ)</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0911"/>
                <a:ext cx="10515600" cy="4351338"/>
              </a:xfrm>
            </p:spPr>
            <p:txBody>
              <a:bodyPr>
                <a:noAutofit/>
              </a:bodyPr>
              <a:lstStyle/>
              <a:p>
                <a:pPr marL="0" indent="0">
                  <a:lnSpc>
                    <a:spcPct val="120000"/>
                  </a:lnSpc>
                  <a:spcBef>
                    <a:spcPts val="0"/>
                  </a:spcBef>
                  <a:buNone/>
                </a:pPr>
                <a:r>
                  <a:rPr lang="ru-RU" sz="2400" dirty="0">
                    <a:cs typeface="Arial" panose="020B0604020202020204" pitchFamily="34" charset="0"/>
                  </a:rPr>
                  <a:t> </a:t>
                </a:r>
                <a:r>
                  <a:rPr lang="ru-RU" sz="2400" dirty="0" smtClean="0">
                    <a:cs typeface="Arial" panose="020B0604020202020204" pitchFamily="34" charset="0"/>
                  </a:rPr>
                  <a:t>   </a:t>
                </a:r>
                <a:r>
                  <a:rPr lang="ru-RU" sz="2400" b="0" dirty="0" smtClean="0">
                    <a:cs typeface="Arial" panose="020B0604020202020204" pitchFamily="34" charset="0"/>
                  </a:rPr>
                  <a:t>Рассматриваемая система уравнений</a:t>
                </a:r>
                <a:r>
                  <a:rPr lang="en-US" sz="2400" b="0" dirty="0" smtClean="0">
                    <a:cs typeface="Arial" panose="020B0604020202020204" pitchFamily="34" charset="0"/>
                  </a:rPr>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e>
                            <m:e>
                              <m:r>
                                <a:rPr lang="en-US" sz="2400" i="1">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e>
                          </m:eqArr>
                        </m:e>
                      </m:d>
                    </m:oMath>
                  </m:oMathPara>
                </a14:m>
                <a:endParaRPr lang="en-US" sz="2400" b="0" dirty="0" smtClean="0"/>
              </a:p>
              <a:p>
                <a:pPr marL="0" indent="0">
                  <a:lnSpc>
                    <a:spcPct val="120000"/>
                  </a:lnSpc>
                  <a:spcBef>
                    <a:spcPts val="0"/>
                  </a:spcBef>
                  <a:buNone/>
                </a:pPr>
                <a:r>
                  <a:rPr lang="en-US" sz="2400" b="0" dirty="0" smtClean="0"/>
                  <a:t>    </a:t>
                </a:r>
                <a:r>
                  <a:rPr lang="ru-RU" sz="2400" b="0" dirty="0" smtClean="0"/>
                  <a:t>Матричная запись</a:t>
                </a:r>
                <a:r>
                  <a:rPr lang="en-US" sz="2400" b="0"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𝐴𝑢</m:t>
                      </m:r>
                      <m:r>
                        <a:rPr lang="en-US" sz="2400" b="0" i="1" smtClean="0">
                          <a:latin typeface="Cambria Math" panose="02040503050406030204" pitchFamily="18" charset="0"/>
                        </a:rPr>
                        <m:t>=</m:t>
                      </m:r>
                      <m:r>
                        <a:rPr lang="en-US" sz="2400" b="0" i="1" smtClean="0">
                          <a:latin typeface="Cambria Math" panose="02040503050406030204" pitchFamily="18" charset="0"/>
                        </a:rPr>
                        <m:t>𝑓</m:t>
                      </m:r>
                    </m:oMath>
                  </m:oMathPara>
                </a14:m>
                <a:endParaRPr lang="en-US" sz="2400" b="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3"/>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𝑎</m:t>
                                    </m:r>
                                  </m:e>
                                  <m:sub>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e>
                            </m:mr>
                            <m:mr>
                              <m:e>
                                <m:r>
                                  <a:rPr lang="en-US" sz="2400" b="0" i="1" smtClean="0">
                                    <a:latin typeface="Cambria Math" panose="02040503050406030204" pitchFamily="18" charset="0"/>
                                  </a:rPr>
                                  <m:t>⋮</m:t>
                                </m:r>
                              </m:e>
                              <m:e>
                                <m:r>
                                  <a:rPr lang="en-US" sz="2400" b="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e>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𝑛𝑛</m:t>
                                    </m:r>
                                  </m:sub>
                                </m:sSub>
                              </m:e>
                            </m:mr>
                          </m:m>
                        </m:e>
                      </m:d>
                      <m:r>
                        <a:rPr lang="en-US" sz="2400" b="0" i="1" smtClean="0">
                          <a:latin typeface="Cambria Math" panose="02040503050406030204" pitchFamily="18" charset="0"/>
                        </a:rPr>
                        <m:t>,  </m:t>
                      </m:r>
                      <m:r>
                        <a:rPr lang="en-US" sz="2400" b="0" i="1" smtClean="0">
                          <a:latin typeface="Cambria Math" panose="02040503050406030204" pitchFamily="18" charset="0"/>
                        </a:rPr>
                        <m:t>𝑢</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𝑢</m:t>
                                    </m:r>
                                  </m:e>
                                  <m:sub>
                                    <m:r>
                                      <m:rPr>
                                        <m:brk m:alnAt="7"/>
                                      </m:rPr>
                                      <a:rPr lang="en-US" sz="2400" b="0" i="1" smtClean="0">
                                        <a:latin typeface="Cambria Math" panose="02040503050406030204" pitchFamily="18" charset="0"/>
                                      </a:rPr>
                                      <m:t>1</m:t>
                                    </m:r>
                                  </m:sub>
                                </m:sSub>
                              </m:e>
                            </m:mr>
                            <m:mr>
                              <m:e>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e>
                            </m:mr>
                          </m:m>
                        </m:e>
                      </m:d>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𝑓</m:t>
                                    </m:r>
                                  </m:e>
                                  <m:sub>
                                    <m:r>
                                      <m:rPr>
                                        <m:brk m:alnAt="7"/>
                                      </m:rPr>
                                      <a:rPr lang="en-US" sz="2400" b="0" i="1" smtClean="0">
                                        <a:latin typeface="Cambria Math" panose="02040503050406030204" pitchFamily="18" charset="0"/>
                                      </a:rPr>
                                      <m:t>1</m:t>
                                    </m:r>
                                  </m:sub>
                                </m:sSub>
                              </m:e>
                            </m:mr>
                            <m:mr>
                              <m:e>
                                <m:r>
                                  <a:rPr lang="en-US" sz="2400" i="1">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e>
                            </m:mr>
                          </m:m>
                        </m:e>
                      </m:d>
                    </m:oMath>
                  </m:oMathPara>
                </a14:m>
                <a:endParaRPr lang="en-US" sz="24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0911"/>
                <a:ext cx="10515600" cy="4351338"/>
              </a:xfrm>
              <a:blipFill rotWithShape="0">
                <a:blip r:embed="rId3"/>
                <a:stretch>
                  <a:fillRect t="-140"/>
                </a:stretch>
              </a:blipFill>
            </p:spPr>
            <p:txBody>
              <a:bodyPr/>
              <a:lstStyle/>
              <a:p>
                <a:r>
                  <a:rPr lang="en-US">
                    <a:noFill/>
                  </a:rPr>
                  <a:t> </a:t>
                </a:r>
              </a:p>
            </p:txBody>
          </p:sp>
        </mc:Fallback>
      </mc:AlternateContent>
    </p:spTree>
    <p:extLst>
      <p:ext uri="{BB962C8B-B14F-4D97-AF65-F5344CB8AC3E}">
        <p14:creationId xmlns:p14="http://schemas.microsoft.com/office/powerpoint/2010/main" val="210927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Дальнейшее развитие</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Увеличение количества сравниваемых алгоритмов</a:t>
                </a:r>
              </a:p>
              <a:p>
                <a:r>
                  <a:rPr lang="ru-RU" dirty="0" smtClean="0"/>
                  <a:t>Увеличение собираемой статистики</a:t>
                </a:r>
              </a:p>
              <a:p>
                <a:r>
                  <a:rPr lang="ru-RU" dirty="0" smtClean="0"/>
                  <a:t>Нахождение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𝑜𝑝𝑡</m:t>
                        </m:r>
                      </m:sub>
                    </m:sSub>
                  </m:oMath>
                </a14:m>
                <a:r>
                  <a:rPr lang="en-US" dirty="0" smtClean="0"/>
                  <a:t> </a:t>
                </a:r>
                <a:r>
                  <a:rPr lang="ru-RU" dirty="0" smtClean="0"/>
                  <a:t>для верхней релаксации</a:t>
                </a:r>
              </a:p>
              <a:p>
                <a:endParaRPr lang="ru-RU" dirty="0" smtClean="0"/>
              </a:p>
              <a:p>
                <a:r>
                  <a:rPr lang="ru-RU" dirty="0" smtClean="0"/>
                  <a:t>Демонстрация к курсу «Вычислительная математика»</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1650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235545"/>
            <a:ext cx="12192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smtClean="0">
                <a:hlinkClick r:id="rId2"/>
              </a:rPr>
              <a:t>github.com/Ivan-Sergeyev/</a:t>
            </a:r>
            <a:r>
              <a:rPr lang="en-US" sz="5400" dirty="0" err="1" smtClean="0">
                <a:hlinkClick r:id="rId2"/>
              </a:rPr>
              <a:t>slae_alg_comp</a:t>
            </a:r>
            <a:endParaRPr lang="en-US" sz="5400" dirty="0"/>
          </a:p>
        </p:txBody>
      </p:sp>
    </p:spTree>
    <p:extLst>
      <p:ext uri="{BB962C8B-B14F-4D97-AF65-F5344CB8AC3E}">
        <p14:creationId xmlns:p14="http://schemas.microsoft.com/office/powerpoint/2010/main" val="2682439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399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solidFill>
                  <a:schemeClr val="bg1">
                    <a:lumMod val="75000"/>
                  </a:schemeClr>
                </a:solidFill>
              </a:rPr>
              <a:t>Дополнительная часть</a:t>
            </a:r>
            <a:endParaRPr lang="en-US" dirty="0">
              <a:solidFill>
                <a:schemeClr val="bg1">
                  <a:lumMod val="75000"/>
                </a:schemeClr>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528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524000" y="1325563"/>
            <a:ext cx="9144000" cy="5486400"/>
          </a:xfrm>
          <a:prstGeom prst="rect">
            <a:avLst/>
          </a:prstGeom>
        </p:spPr>
      </p:pic>
      <p:sp>
        <p:nvSpPr>
          <p:cNvPr id="2" name="Title 1"/>
          <p:cNvSpPr>
            <a:spLocks noGrp="1"/>
          </p:cNvSpPr>
          <p:nvPr>
            <p:ph type="title"/>
          </p:nvPr>
        </p:nvSpPr>
        <p:spPr>
          <a:xfrm>
            <a:off x="0" y="198782"/>
            <a:ext cx="12192000" cy="1034015"/>
          </a:xfrm>
        </p:spPr>
        <p:txBody>
          <a:bodyPr/>
          <a:lstStyle/>
          <a:p>
            <a:pPr algn="ctr"/>
            <a:r>
              <a:rPr lang="ru-RU" dirty="0" smtClean="0"/>
              <a:t>Результаты (</a:t>
            </a:r>
            <a:r>
              <a:rPr lang="en-US" dirty="0" smtClean="0"/>
              <a:t>Python</a:t>
            </a:r>
            <a:r>
              <a:rPr lang="ru-RU" dirty="0" smtClean="0"/>
              <a:t>)</a:t>
            </a:r>
            <a:endParaRPr lang="en-US" dirty="0"/>
          </a:p>
        </p:txBody>
      </p:sp>
      <p:sp>
        <p:nvSpPr>
          <p:cNvPr id="3" name="Rectangle 2"/>
          <p:cNvSpPr/>
          <p:nvPr/>
        </p:nvSpPr>
        <p:spPr>
          <a:xfrm>
            <a:off x="9747250" y="1917701"/>
            <a:ext cx="133350" cy="13716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3" idx="0"/>
            <a:endCxn id="4" idx="0"/>
          </p:cNvCxnSpPr>
          <p:nvPr/>
        </p:nvCxnSpPr>
        <p:spPr>
          <a:xfrm flipH="1">
            <a:off x="5282418" y="1917701"/>
            <a:ext cx="4531507" cy="384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 idx="3"/>
            <a:endCxn id="4" idx="3"/>
          </p:cNvCxnSpPr>
          <p:nvPr/>
        </p:nvCxnSpPr>
        <p:spPr>
          <a:xfrm flipH="1">
            <a:off x="9040836" y="1986281"/>
            <a:ext cx="839764" cy="25706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1524000" y="2301861"/>
            <a:ext cx="7516836" cy="4510102"/>
          </a:xfrm>
          <a:prstGeom prst="rect">
            <a:avLst/>
          </a:prstGeom>
          <a:ln w="12700">
            <a:solidFill>
              <a:srgbClr val="FF0000"/>
            </a:solidFill>
          </a:ln>
        </p:spPr>
      </p:pic>
    </p:spTree>
    <p:extLst>
      <p:ext uri="{BB962C8B-B14F-4D97-AF65-F5344CB8AC3E}">
        <p14:creationId xmlns:p14="http://schemas.microsoft.com/office/powerpoint/2010/main" val="10882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42" presetClass="path" presetSubtype="0" accel="50000" decel="50000" fill="hold" nodeType="withEffect">
                                  <p:stCondLst>
                                    <p:cond delay="0"/>
                                  </p:stCondLst>
                                  <p:childTnLst>
                                    <p:animMotion origin="layout" path="M 0.37175 -0.37477 L -3.33333E-6 -1.85185E-6 " pathEditMode="relative" rAng="0" ptsTypes="AA">
                                      <p:cBhvr>
                                        <p:cTn id="21" dur="600" fill="hold"/>
                                        <p:tgtEl>
                                          <p:spTgt spid="4"/>
                                        </p:tgtEl>
                                        <p:attrNameLst>
                                          <p:attrName>ppt_x</p:attrName>
                                          <p:attrName>ppt_y</p:attrName>
                                        </p:attrNameLst>
                                      </p:cBhvr>
                                      <p:rCtr x="-18581" y="18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53" y="0"/>
            <a:ext cx="12197953" cy="6858000"/>
          </a:xfrm>
          <a:prstGeom prst="rect">
            <a:avLst/>
          </a:prstGeom>
        </p:spPr>
      </p:pic>
    </p:spTree>
    <p:extLst>
      <p:ext uri="{BB962C8B-B14F-4D97-AF65-F5344CB8AC3E}">
        <p14:creationId xmlns:p14="http://schemas.microsoft.com/office/powerpoint/2010/main" val="100589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Метод Гаусса</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lstStyle/>
              <a:p>
                <a:r>
                  <a:rPr lang="ru-RU" dirty="0" smtClean="0"/>
                  <a:t>Прямой ход</a:t>
                </a:r>
              </a:p>
              <a:p>
                <a:pPr marL="0" indent="0">
                  <a:buNone/>
                </a:pPr>
                <a:r>
                  <a:rPr lang="ru-RU" dirty="0"/>
                  <a:t>	</a:t>
                </a:r>
                <a:r>
                  <a:rPr lang="ru-RU" dirty="0" smtClean="0"/>
                  <a:t>С помощью вычитания строк матрица приводится к верхнетреугольному виду</a:t>
                </a:r>
              </a:p>
              <a:p>
                <a:r>
                  <a:rPr lang="ru-RU" dirty="0" smtClean="0"/>
                  <a:t>Обратный ход</a:t>
                </a:r>
              </a:p>
              <a:p>
                <a:pPr marL="0" indent="0">
                  <a:buNone/>
                </a:pPr>
                <a:r>
                  <a:rPr lang="ru-RU" dirty="0" smtClean="0"/>
                  <a:t>	По очереди разрешаются уравнения, начиная с последнего</a:t>
                </a:r>
              </a:p>
              <a:p>
                <a:pPr marL="0" indent="0">
                  <a:buNone/>
                </a:pPr>
                <a:endParaRPr lang="ru-RU" dirty="0"/>
              </a:p>
              <a:p>
                <a:r>
                  <a:rPr lang="ru-RU" dirty="0" smtClean="0"/>
                  <a:t>Выбор главного элемента </a:t>
                </a:r>
                <a14:m>
                  <m:oMath xmlns:m="http://schemas.openxmlformats.org/officeDocument/2006/math">
                    <m:r>
                      <a:rPr lang="ru-RU" b="0" i="1" smtClean="0">
                        <a:latin typeface="Cambria Math" panose="02040503050406030204" pitchFamily="18" charset="0"/>
                      </a:rPr>
                      <m:t>⇒</m:t>
                    </m:r>
                  </m:oMath>
                </a14:m>
                <a:r>
                  <a:rPr lang="ru-RU" dirty="0" smtClean="0"/>
                  <a:t> повышение точности</a:t>
                </a:r>
              </a:p>
              <a:p>
                <a:pPr marL="0" indent="0">
                  <a:buNone/>
                </a:pPr>
                <a:r>
                  <a:rPr lang="ru-RU" dirty="0"/>
                  <a:t>	На </a:t>
                </a:r>
                <a14:m>
                  <m:oMath xmlns:m="http://schemas.openxmlformats.org/officeDocument/2006/math">
                    <m:r>
                      <a:rPr lang="en-US" i="1" dirty="0" smtClean="0">
                        <a:latin typeface="Cambria Math" panose="02040503050406030204" pitchFamily="18" charset="0"/>
                      </a:rPr>
                      <m:t>𝑖</m:t>
                    </m:r>
                  </m:oMath>
                </a14:m>
                <a:r>
                  <a:rPr lang="ru-RU" dirty="0" smtClean="0"/>
                  <a:t>-ом шаге </a:t>
                </a:r>
                <a14:m>
                  <m:oMath xmlns:m="http://schemas.openxmlformats.org/officeDocument/2006/math">
                    <m:r>
                      <a:rPr lang="en-US" i="1" dirty="0">
                        <a:latin typeface="Cambria Math" panose="02040503050406030204" pitchFamily="18" charset="0"/>
                      </a:rPr>
                      <m:t>𝑖</m:t>
                    </m:r>
                  </m:oMath>
                </a14:m>
                <a:r>
                  <a:rPr lang="ru-RU" dirty="0" smtClean="0"/>
                  <a:t>-ая </a:t>
                </a:r>
                <a:r>
                  <a:rPr lang="ru-RU" dirty="0"/>
                  <a:t>строка </a:t>
                </a:r>
                <a:r>
                  <a:rPr lang="ru-RU" dirty="0" smtClean="0"/>
                  <a:t>переставляется со строкой, содержащей наибольшее значение в </a:t>
                </a:r>
                <a14:m>
                  <m:oMath xmlns:m="http://schemas.openxmlformats.org/officeDocument/2006/math">
                    <m:r>
                      <a:rPr lang="en-US" i="1" dirty="0">
                        <a:latin typeface="Cambria Math" panose="02040503050406030204" pitchFamily="18" charset="0"/>
                      </a:rPr>
                      <m:t>𝑖</m:t>
                    </m:r>
                  </m:oMath>
                </a14:m>
                <a:r>
                  <a:rPr lang="ru-RU" dirty="0"/>
                  <a:t>-ом </a:t>
                </a:r>
                <a:r>
                  <a:rPr lang="ru-RU" dirty="0" smtClean="0"/>
                  <a:t>столбце</a:t>
                </a: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217" t="-1937"/>
                </a:stretch>
              </a:blipFill>
            </p:spPr>
            <p:txBody>
              <a:bodyPr/>
              <a:lstStyle/>
              <a:p>
                <a:r>
                  <a:rPr lang="en-US">
                    <a:noFill/>
                  </a:rPr>
                  <a:t> </a:t>
                </a:r>
              </a:p>
            </p:txBody>
          </p:sp>
        </mc:Fallback>
      </mc:AlternateContent>
    </p:spTree>
    <p:extLst>
      <p:ext uri="{BB962C8B-B14F-4D97-AF65-F5344CB8AC3E}">
        <p14:creationId xmlns:p14="http://schemas.microsoft.com/office/powerpoint/2010/main" val="61924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588"/>
            <a:ext cx="10515600" cy="1325563"/>
          </a:xfrm>
        </p:spPr>
        <p:txBody>
          <a:bodyPr/>
          <a:lstStyle/>
          <a:p>
            <a:pPr algn="ctr"/>
            <a:r>
              <a:rPr lang="ru-RU" dirty="0" smtClean="0"/>
              <a:t>Итерационные методы</a:t>
            </a:r>
            <a:endParaRPr lang="en-US" dirty="0"/>
          </a:p>
        </p:txBody>
      </p:sp>
      <mc:AlternateContent xmlns:mc="http://schemas.openxmlformats.org/markup-compatibility/2006" xmlns:a14="http://schemas.microsoft.com/office/drawing/2010/main">
        <mc:Choice Requires="a14">
          <p:sp>
            <p:nvSpPr>
              <p:cNvPr id="5" name="Content Placeholder 7"/>
              <p:cNvSpPr>
                <a:spLocks noGrp="1"/>
              </p:cNvSpPr>
              <p:nvPr>
                <p:ph idx="1"/>
              </p:nvPr>
            </p:nvSpPr>
            <p:spPr>
              <a:xfrm>
                <a:off x="838200" y="1444486"/>
                <a:ext cx="10515600" cy="5261113"/>
              </a:xfrm>
            </p:spPr>
            <p:txBody>
              <a:bodyPr>
                <a:normAutofit/>
              </a:bodyPr>
              <a:lstStyle/>
              <a:p>
                <a:pPr marL="0" indent="0">
                  <a:lnSpc>
                    <a:spcPct val="100000"/>
                  </a:lnSpc>
                  <a:spcBef>
                    <a:spcPts val="0"/>
                  </a:spcBef>
                  <a:buNone/>
                </a:pPr>
                <a:r>
                  <a:rPr lang="en-US" dirty="0" smtClean="0"/>
                  <a:t>	</a:t>
                </a:r>
                <a:r>
                  <a:rPr lang="ru-RU" dirty="0" smtClean="0"/>
                  <a:t>Метод Якоби</a:t>
                </a:r>
                <a:endParaRPr lang="en-US" dirty="0" smtClean="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𝑖𝑖</m:t>
                              </m:r>
                            </m:sub>
                          </m:sSub>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𝑖</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𝑘</m:t>
                                  </m:r>
                                </m:sup>
                              </m:sSubSup>
                            </m:e>
                          </m:nary>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400" dirty="0" smtClean="0"/>
              </a:p>
              <a:p>
                <a:pPr marL="0" indent="0">
                  <a:lnSpc>
                    <a:spcPct val="100000"/>
                  </a:lnSpc>
                  <a:spcBef>
                    <a:spcPts val="0"/>
                  </a:spcBef>
                  <a:buNone/>
                </a:pPr>
                <a:r>
                  <a:rPr lang="en-US" dirty="0" smtClean="0"/>
                  <a:t>	</a:t>
                </a:r>
                <a:r>
                  <a:rPr lang="ru-RU" dirty="0" smtClean="0"/>
                  <a:t>Метод Гаусса-Зейделя</a:t>
                </a:r>
                <a:endParaRPr lang="en-US" dirty="0" smtClean="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𝑖𝑖</m:t>
                              </m:r>
                            </m:sub>
                          </m:sSub>
                        </m:den>
                      </m:f>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r>
                                    <a:rPr lang="en-US" sz="2400" b="0" i="1" smtClean="0">
                                      <a:latin typeface="Cambria Math" panose="02040503050406030204" pitchFamily="18" charset="0"/>
                                    </a:rPr>
                                    <m:t>+1</m:t>
                                  </m:r>
                                </m:sup>
                              </m:sSub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400" dirty="0" smtClean="0"/>
              </a:p>
              <a:p>
                <a:pPr marL="0" indent="0">
                  <a:lnSpc>
                    <a:spcPct val="100000"/>
                  </a:lnSpc>
                  <a:spcBef>
                    <a:spcPts val="0"/>
                  </a:spcBef>
                  <a:buNone/>
                </a:pPr>
                <a:r>
                  <a:rPr lang="en-US" dirty="0" smtClean="0"/>
                  <a:t>	</a:t>
                </a:r>
                <a:r>
                  <a:rPr lang="ru-RU" dirty="0" smtClean="0"/>
                  <a:t>Метод релаксации</a:t>
                </a:r>
                <a:endParaRPr lang="en-US" dirty="0" smtClean="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𝜏</m:t>
                          </m:r>
                        </m:e>
                      </m:d>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𝑘</m:t>
                          </m:r>
                        </m:sup>
                      </m:sSub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𝜏</m:t>
                          </m:r>
                        </m:num>
                        <m:den>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𝑖𝑖</m:t>
                              </m:r>
                            </m:sub>
                          </m:sSub>
                        </m:den>
                      </m:f>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𝑖</m:t>
                              </m:r>
                              <m:r>
                                <a:rPr lang="en-US" sz="2400" i="1">
                                  <a:latin typeface="Cambria Math" panose="02040503050406030204" pitchFamily="18" charset="0"/>
                                </a:rPr>
                                <m:t>−1</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r>
                                    <a:rPr lang="en-US" sz="2400" i="1">
                                      <a:latin typeface="Cambria Math" panose="02040503050406030204" pitchFamily="18" charset="0"/>
                                    </a:rPr>
                                    <m:t>+1</m:t>
                                  </m:r>
                                </m:sup>
                              </m:sSubSup>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𝑗</m:t>
                                  </m:r>
                                </m:sub>
                                <m:sup>
                                  <m:r>
                                    <a:rPr lang="en-US" sz="2400" i="1">
                                      <a:latin typeface="Cambria Math" panose="02040503050406030204" pitchFamily="18" charset="0"/>
                                    </a:rPr>
                                    <m:t>𝑘</m:t>
                                  </m:r>
                                </m:sup>
                              </m:sSubSup>
                            </m:e>
                          </m:nary>
                        </m:e>
                      </m:d>
                    </m:oMath>
                  </m:oMathPara>
                </a14:m>
                <a:endParaRPr lang="en-US" sz="2600" dirty="0"/>
              </a:p>
            </p:txBody>
          </p:sp>
        </mc:Choice>
        <mc:Fallback xmlns="">
          <p:sp>
            <p:nvSpPr>
              <p:cNvPr id="5" name="Content Placeholder 7"/>
              <p:cNvSpPr>
                <a:spLocks noGrp="1" noRot="1" noChangeAspect="1" noMove="1" noResize="1" noEditPoints="1" noAdjustHandles="1" noChangeArrowheads="1" noChangeShapeType="1" noTextEdit="1"/>
              </p:cNvSpPr>
              <p:nvPr>
                <p:ph idx="1"/>
              </p:nvPr>
            </p:nvSpPr>
            <p:spPr>
              <a:xfrm>
                <a:off x="838200" y="1444486"/>
                <a:ext cx="10515600" cy="5261113"/>
              </a:xfrm>
              <a:blipFill rotWithShape="0">
                <a:blip r:embed="rId3"/>
                <a:stretch>
                  <a:fillRect t="-1159"/>
                </a:stretch>
              </a:blipFill>
            </p:spPr>
            <p:txBody>
              <a:bodyPr/>
              <a:lstStyle/>
              <a:p>
                <a:r>
                  <a:rPr lang="en-US">
                    <a:noFill/>
                  </a:rPr>
                  <a:t> </a:t>
                </a:r>
              </a:p>
            </p:txBody>
          </p:sp>
        </mc:Fallback>
      </mc:AlternateContent>
    </p:spTree>
    <p:extLst>
      <p:ext uri="{BB962C8B-B14F-4D97-AF65-F5344CB8AC3E}">
        <p14:creationId xmlns:p14="http://schemas.microsoft.com/office/powerpoint/2010/main" val="3134665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645"/>
            <a:ext cx="10515600" cy="1325563"/>
          </a:xfrm>
        </p:spPr>
        <p:txBody>
          <a:bodyPr/>
          <a:lstStyle/>
          <a:p>
            <a:pPr algn="ctr"/>
            <a:r>
              <a:rPr lang="ru-RU" dirty="0" smtClean="0"/>
              <a:t>Цели</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7326" y="2209933"/>
                <a:ext cx="8597348" cy="3064427"/>
              </a:xfrm>
            </p:spPr>
            <p:txBody>
              <a:bodyPr>
                <a:normAutofit/>
              </a:bodyPr>
              <a:lstStyle/>
              <a:p>
                <a:r>
                  <a:rPr lang="ru-RU" sz="3200" dirty="0" smtClean="0"/>
                  <a:t>Сравнение быстродействия методов</a:t>
                </a:r>
              </a:p>
              <a:p>
                <a:endParaRPr lang="ru-RU" sz="3200" dirty="0" smtClean="0"/>
              </a:p>
              <a:p>
                <a:r>
                  <a:rPr lang="ru-RU" sz="3200" dirty="0" smtClean="0"/>
                  <a:t>Изучение зависимости</a:t>
                </a:r>
                <a:r>
                  <a:rPr lang="en-US" sz="3200" dirty="0" smtClean="0"/>
                  <a:t> </a:t>
                </a:r>
                <a:r>
                  <a:rPr lang="ru-RU" sz="3200" dirty="0" smtClean="0"/>
                  <a:t>скорости работы</a:t>
                </a:r>
              </a:p>
              <a:p>
                <a:pPr marL="971550" lvl="1" indent="-514350">
                  <a:buFont typeface="+mj-lt"/>
                  <a:buAutoNum type="arabicPeriod"/>
                </a:pPr>
                <a:r>
                  <a:rPr lang="ru-RU" sz="3200" dirty="0"/>
                  <a:t>от </a:t>
                </a:r>
                <a:r>
                  <a:rPr lang="ru-RU" sz="3200" dirty="0" smtClean="0"/>
                  <a:t>параметра </a:t>
                </a:r>
                <a14:m>
                  <m:oMath xmlns:m="http://schemas.openxmlformats.org/officeDocument/2006/math">
                    <m:r>
                      <a:rPr lang="en-US" sz="3200" i="1">
                        <a:latin typeface="Cambria Math" panose="02040503050406030204" pitchFamily="18" charset="0"/>
                      </a:rPr>
                      <m:t>𝜏</m:t>
                    </m:r>
                  </m:oMath>
                </a14:m>
                <a:r>
                  <a:rPr lang="ru-RU" sz="3200" dirty="0" smtClean="0"/>
                  <a:t> (для методов релаксации)</a:t>
                </a:r>
              </a:p>
              <a:p>
                <a:pPr marL="971550" lvl="1" indent="-514350">
                  <a:buFont typeface="+mj-lt"/>
                  <a:buAutoNum type="arabicPeriod"/>
                </a:pPr>
                <a:r>
                  <a:rPr lang="ru-RU" sz="3200" dirty="0" smtClean="0"/>
                  <a:t>от числа обусловленности </a:t>
                </a:r>
                <a14:m>
                  <m:oMath xmlns:m="http://schemas.openxmlformats.org/officeDocument/2006/math">
                    <m:r>
                      <a:rPr lang="en-US" sz="3200" b="0" i="1" smtClean="0">
                        <a:latin typeface="Cambria Math" panose="02040503050406030204" pitchFamily="18" charset="0"/>
                      </a:rPr>
                      <m:t>𝜇</m:t>
                    </m:r>
                  </m:oMath>
                </a14:m>
                <a:endParaRPr lang="ru-RU"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7326" y="2209933"/>
                <a:ext cx="8597348" cy="3064427"/>
              </a:xfrm>
              <a:blipFill rotWithShape="0">
                <a:blip r:embed="rId2"/>
                <a:stretch>
                  <a:fillRect l="-1631" t="-4183"/>
                </a:stretch>
              </a:blipFill>
            </p:spPr>
            <p:txBody>
              <a:bodyPr/>
              <a:lstStyle/>
              <a:p>
                <a:r>
                  <a:rPr lang="en-US">
                    <a:noFill/>
                  </a:rPr>
                  <a:t> </a:t>
                </a:r>
              </a:p>
            </p:txBody>
          </p:sp>
        </mc:Fallback>
      </mc:AlternateContent>
    </p:spTree>
    <p:extLst>
      <p:ext uri="{BB962C8B-B14F-4D97-AF65-F5344CB8AC3E}">
        <p14:creationId xmlns:p14="http://schemas.microsoft.com/office/powerpoint/2010/main" val="118923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a:bodyPr>
          <a:lstStyle/>
          <a:p>
            <a:pPr algn="ctr"/>
            <a:r>
              <a:rPr lang="ru-RU" sz="4000" dirty="0"/>
              <a:t>Генерирование матриц с числом обусловленности, точно равным заданному</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a:bodyPr>
              <a:lstStyle/>
              <a:p>
                <a:pPr>
                  <a:lnSpc>
                    <a:spcPct val="100000"/>
                  </a:lnSpc>
                  <a:spcBef>
                    <a:spcPts val="0"/>
                  </a:spcBef>
                </a:pPr>
                <a:r>
                  <a:rPr lang="ru-RU" dirty="0" smtClean="0"/>
                  <a:t>Число обусловленности по определению</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m:t>
                      </m:r>
                    </m:oMath>
                  </m:oMathPara>
                </a14:m>
                <a:endParaRPr lang="en-US" dirty="0" smtClean="0"/>
              </a:p>
              <a:p>
                <a:pPr>
                  <a:lnSpc>
                    <a:spcPct val="100000"/>
                  </a:lnSpc>
                  <a:spcBef>
                    <a:spcPts val="0"/>
                  </a:spcBef>
                </a:pPr>
                <a:r>
                  <a:rPr lang="ru-RU" dirty="0" smtClean="0"/>
                  <a:t>Норма матрицы</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e>
                              </m:d>
                            </m:e>
                          </m:nary>
                          <m:r>
                            <a:rPr lang="en-US" b="0" i="1" smtClean="0">
                              <a:latin typeface="Cambria Math" panose="02040503050406030204" pitchFamily="18" charset="0"/>
                            </a:rPr>
                            <m:t> </m:t>
                          </m:r>
                        </m:e>
                      </m:func>
                    </m:oMath>
                  </m:oMathPara>
                </a14:m>
                <a:endParaRPr lang="ru-RU" dirty="0" smtClean="0"/>
              </a:p>
              <a:p>
                <a:pPr>
                  <a:lnSpc>
                    <a:spcPct val="100000"/>
                  </a:lnSpc>
                  <a:spcBef>
                    <a:spcPts val="0"/>
                  </a:spcBef>
                </a:pPr>
                <a:r>
                  <a:rPr lang="ru-RU" dirty="0" smtClean="0"/>
                  <a:t>Алгоритм генерации:</a:t>
                </a:r>
              </a:p>
              <a:p>
                <a:pPr marL="914400" lvl="1" indent="-457200">
                  <a:lnSpc>
                    <a:spcPct val="100000"/>
                  </a:lnSpc>
                  <a:spcBef>
                    <a:spcPts val="0"/>
                  </a:spcBef>
                  <a:buFont typeface="+mj-lt"/>
                  <a:buAutoNum type="arabicPeriod"/>
                </a:pPr>
                <a14:m>
                  <m:oMath xmlns:m="http://schemas.openxmlformats.org/officeDocument/2006/math">
                    <m:r>
                      <a:rPr lang="en-US" i="1" dirty="0" smtClean="0">
                        <a:latin typeface="Cambria Math" panose="02040503050406030204" pitchFamily="18" charset="0"/>
                      </a:rPr>
                      <m:t>𝐵</m:t>
                    </m:r>
                  </m:oMath>
                </a14:m>
                <a:r>
                  <a:rPr lang="ru-RU" dirty="0" smtClean="0"/>
                  <a:t> – целиком случайная, ортогонализованная по Грамму-Шмидту</a:t>
                </a:r>
              </a:p>
              <a:p>
                <a:pPr marL="914400" lvl="1" indent="-457200">
                  <a:lnSpc>
                    <a:spcPct val="100000"/>
                  </a:lnSpc>
                  <a:spcBef>
                    <a:spcPts val="0"/>
                  </a:spcBef>
                  <a:buFont typeface="+mj-lt"/>
                  <a:buAutoNum type="arabicPeriod"/>
                </a:pPr>
                <a14:m>
                  <m:oMath xmlns:m="http://schemas.openxmlformats.org/officeDocument/2006/math">
                    <m:r>
                      <a:rPr lang="en-US" i="1" dirty="0" smtClean="0">
                        <a:latin typeface="Cambria Math" panose="02040503050406030204" pitchFamily="18" charset="0"/>
                      </a:rPr>
                      <m:t>𝐶</m:t>
                    </m:r>
                  </m:oMath>
                </a14:m>
                <a:r>
                  <a:rPr lang="en-US" dirty="0" smtClean="0"/>
                  <a:t> –</a:t>
                </a:r>
                <a:r>
                  <a:rPr lang="ru-RU" dirty="0" smtClean="0"/>
                  <a:t> случайная диагональная, фиксированы минимум – </a:t>
                </a:r>
                <a14:m>
                  <m:oMath xmlns:m="http://schemas.openxmlformats.org/officeDocument/2006/math">
                    <m:r>
                      <a:rPr lang="ru-RU" i="1" dirty="0" smtClean="0">
                        <a:latin typeface="Cambria Math" panose="02040503050406030204" pitchFamily="18" charset="0"/>
                      </a:rPr>
                      <m:t>1</m:t>
                    </m:r>
                  </m:oMath>
                </a14:m>
                <a:r>
                  <a:rPr lang="ru-RU" dirty="0" smtClean="0"/>
                  <a:t>, максимум -- </a:t>
                </a:r>
                <a14:m>
                  <m:oMath xmlns:m="http://schemas.openxmlformats.org/officeDocument/2006/math">
                    <m:r>
                      <a:rPr lang="en-US" b="0" i="1" smtClean="0">
                        <a:latin typeface="Cambria Math" panose="02040503050406030204" pitchFamily="18" charset="0"/>
                      </a:rPr>
                      <m:t>𝜇</m:t>
                    </m:r>
                  </m:oMath>
                </a14:m>
                <a:endParaRPr lang="ru-RU" dirty="0" smtClean="0"/>
              </a:p>
              <a:p>
                <a:pPr marL="914400" lvl="1" indent="-457200">
                  <a:lnSpc>
                    <a:spcPct val="100000"/>
                  </a:lnSpc>
                  <a:spcBef>
                    <a:spcPts val="0"/>
                  </a:spcBef>
                  <a:buFont typeface="+mj-lt"/>
                  <a:buAutoNum type="arabicPeriod"/>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m:t>
                        </m:r>
                      </m:sup>
                    </m:sSup>
                    <m:r>
                      <a:rPr lang="en-US" b="0" i="1" smtClean="0">
                        <a:latin typeface="Cambria Math" panose="02040503050406030204" pitchFamily="18" charset="0"/>
                      </a:rPr>
                      <m:t>𝐶</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1090"/>
                </a:stretch>
              </a:blipFill>
            </p:spPr>
            <p:txBody>
              <a:bodyPr/>
              <a:lstStyle/>
              <a:p>
                <a:r>
                  <a:rPr lang="en-US">
                    <a:noFill/>
                  </a:rPr>
                  <a:t> </a:t>
                </a:r>
              </a:p>
            </p:txBody>
          </p:sp>
        </mc:Fallback>
      </mc:AlternateContent>
    </p:spTree>
    <p:extLst>
      <p:ext uri="{BB962C8B-B14F-4D97-AF65-F5344CB8AC3E}">
        <p14:creationId xmlns:p14="http://schemas.microsoft.com/office/powerpoint/2010/main" val="3466143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6512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4000" dirty="0" smtClean="0"/>
              <a:t>Генерирование матриц с числом обусловленности, точно равным заданному</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Преимущества:</a:t>
                </a:r>
              </a:p>
              <a:p>
                <a:pPr marL="514350" indent="-514350">
                  <a:buFont typeface="+mj-lt"/>
                  <a:buAutoNum type="arabicPeriod"/>
                </a:pPr>
                <a:r>
                  <a:rPr lang="ru-RU" dirty="0" smtClean="0"/>
                  <a:t>Точное значение </a:t>
                </a:r>
                <a14:m>
                  <m:oMath xmlns:m="http://schemas.openxmlformats.org/officeDocument/2006/math">
                    <m:r>
                      <a:rPr lang="en-US" b="0" i="1" smtClean="0">
                        <a:latin typeface="Cambria Math" panose="02040503050406030204" pitchFamily="18" charset="0"/>
                      </a:rPr>
                      <m:t>𝜇</m:t>
                    </m:r>
                  </m:oMath>
                </a14:m>
                <a:endParaRPr lang="ru-RU" dirty="0" smtClean="0"/>
              </a:p>
              <a:p>
                <a:pPr marL="514350" indent="-514350">
                  <a:buFont typeface="+mj-lt"/>
                  <a:buAutoNum type="arabicPeriod"/>
                </a:pPr>
                <a:endParaRPr lang="ru-RU" dirty="0"/>
              </a:p>
              <a:p>
                <a:r>
                  <a:rPr lang="ru-RU" dirty="0" smtClean="0"/>
                  <a:t>Недостатки:</a:t>
                </a:r>
              </a:p>
              <a:p>
                <a:pPr marL="514350" indent="-514350">
                  <a:buFont typeface="+mj-lt"/>
                  <a:buAutoNum type="arabicPeriod"/>
                </a:pPr>
                <a:r>
                  <a:rPr lang="ru-RU" dirty="0" smtClean="0"/>
                  <a:t>Сложность процесса ортогонализации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a14:m>
                <a:endParaRPr lang="ru-RU" dirty="0" smtClean="0"/>
              </a:p>
              <a:p>
                <a:pPr marL="514350" indent="-514350">
                  <a:buFont typeface="+mj-lt"/>
                  <a:buAutoNum type="arabicPeriod"/>
                </a:pPr>
                <a:r>
                  <a:rPr lang="ru-RU" dirty="0" smtClean="0"/>
                  <a:t>Отсутствие диагонального преобладания</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70211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pPr algn="ctr"/>
            <a:r>
              <a:rPr lang="ru-RU" dirty="0" smtClean="0"/>
              <a:t>Генерирование матриц с числом обусловленности, приблизительно равным заданному</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Оценочная формула:</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
                        <m:fPr>
                          <m:ctrlPr>
                            <a:rPr lang="en-US" b="0" i="1" smtClean="0">
                              <a:latin typeface="Cambria Math" panose="02040503050406030204" pitchFamily="18" charset="0"/>
                            </a:rPr>
                          </m:ctrlPr>
                        </m:fPr>
                        <m:num>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max</m:t>
                              </m:r>
                            </m:e>
                            <m:lim>
                              <m:r>
                                <a:rPr lang="en-US" i="1">
                                  <a:latin typeface="Cambria Math" panose="02040503050406030204" pitchFamily="18" charset="0"/>
                                </a:rPr>
                                <m:t>1≤</m:t>
                              </m:r>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𝑖𝑖</m:t>
                                  </m:r>
                                </m:sub>
                              </m:sSub>
                            </m:e>
                          </m:d>
                        </m:num>
                        <m:den>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min</m:t>
                              </m:r>
                            </m:e>
                            <m:lim>
                              <m:r>
                                <a:rPr lang="en-US" i="1">
                                  <a:latin typeface="Cambria Math" panose="02040503050406030204" pitchFamily="18" charset="0"/>
                                </a:rPr>
                                <m:t>1≤</m:t>
                              </m:r>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𝑖𝑖</m:t>
                                  </m:r>
                                </m:sub>
                              </m:sSub>
                            </m:e>
                          </m:d>
                        </m:den>
                      </m:f>
                    </m:oMath>
                  </m:oMathPara>
                </a14:m>
                <a:endParaRPr lang="ru-RU" dirty="0" smtClean="0"/>
              </a:p>
              <a:p>
                <a:r>
                  <a:rPr lang="ru-RU" dirty="0" smtClean="0"/>
                  <a:t>Алгоритм генерации:</a:t>
                </a:r>
              </a:p>
              <a:p>
                <a:pPr marL="914400" lvl="1" indent="-457200">
                  <a:buFont typeface="+mj-lt"/>
                  <a:buAutoNum type="arabicPeriod"/>
                </a:pPr>
                <a:r>
                  <a:rPr lang="ru-RU" dirty="0" smtClean="0"/>
                  <a:t>Ниже диагонали – симметрично</a:t>
                </a:r>
              </a:p>
              <a:p>
                <a:pPr marL="914400" lvl="1" indent="-457200">
                  <a:buFont typeface="+mj-lt"/>
                  <a:buAutoNum type="arabicPeriod"/>
                </a:pPr>
                <a:r>
                  <a:rPr lang="ru-RU" dirty="0" smtClean="0"/>
                  <a:t>По диагонали – фиксированы минимум </a:t>
                </a:r>
                <a14:m>
                  <m:oMath xmlns:m="http://schemas.openxmlformats.org/officeDocument/2006/math">
                    <m:r>
                      <a:rPr lang="ru-RU" i="1" dirty="0" smtClean="0">
                        <a:latin typeface="Cambria Math" panose="02040503050406030204" pitchFamily="18" charset="0"/>
                      </a:rPr>
                      <m:t>1</m:t>
                    </m:r>
                  </m:oMath>
                </a14:m>
                <a:r>
                  <a:rPr lang="ru-RU" dirty="0" smtClean="0"/>
                  <a:t>, максимум </a:t>
                </a:r>
                <a14:m>
                  <m:oMath xmlns:m="http://schemas.openxmlformats.org/officeDocument/2006/math">
                    <m:r>
                      <a:rPr lang="en-US" b="0" i="1" smtClean="0">
                        <a:latin typeface="Cambria Math" panose="02040503050406030204" pitchFamily="18" charset="0"/>
                      </a:rPr>
                      <m:t>𝜇</m:t>
                    </m:r>
                  </m:oMath>
                </a14:m>
                <a:endParaRPr lang="ru-RU" b="0" dirty="0" smtClean="0"/>
              </a:p>
              <a:p>
                <a:pPr marL="914400" lvl="1" indent="-457200">
                  <a:buFont typeface="+mj-lt"/>
                  <a:buAutoNum type="arabicPeriod"/>
                </a:pPr>
                <a:r>
                  <a:rPr lang="ru-RU" dirty="0" smtClean="0"/>
                  <a:t>Выше диагонали – случайные</a:t>
                </a:r>
              </a:p>
              <a:p>
                <a:pPr marL="914400" lvl="1" indent="-457200">
                  <a:buFont typeface="+mj-lt"/>
                  <a:buAutoNum type="arabicPeriod"/>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744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Преимущества:</a:t>
                </a:r>
              </a:p>
              <a:p>
                <a:pPr marL="514350" indent="-514350">
                  <a:buFont typeface="+mj-lt"/>
                  <a:buAutoNum type="arabicPeriod"/>
                </a:pPr>
                <a:r>
                  <a:rPr lang="ru-RU" dirty="0" smtClean="0"/>
                  <a:t>Сложность --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smtClean="0"/>
              </a:p>
              <a:p>
                <a:pPr marL="514350" indent="-514350">
                  <a:buFont typeface="+mj-lt"/>
                  <a:buAutoNum type="arabicPeriod"/>
                </a:pPr>
                <a:r>
                  <a:rPr lang="ru-RU" dirty="0" smtClean="0"/>
                  <a:t>Диагональное преобладание</a:t>
                </a:r>
              </a:p>
              <a:p>
                <a:pPr marL="514350" indent="-514350">
                  <a:buFont typeface="+mj-lt"/>
                  <a:buAutoNum type="arabicPeriod"/>
                </a:pPr>
                <a:endParaRPr lang="ru-RU" dirty="0" smtClean="0"/>
              </a:p>
              <a:p>
                <a:r>
                  <a:rPr lang="ru-RU" dirty="0" smtClean="0"/>
                  <a:t>Недостатки</a:t>
                </a:r>
              </a:p>
              <a:p>
                <a:pPr marL="514350" indent="-514350">
                  <a:buFont typeface="+mj-lt"/>
                  <a:buAutoNum type="arabicPeriod"/>
                </a:pPr>
                <a:r>
                  <a:rPr lang="ru-RU" dirty="0" smtClean="0"/>
                  <a:t>Узкий класс матриц</a:t>
                </a:r>
                <a:endParaRPr lang="en-US" dirty="0" smtClean="0"/>
              </a:p>
              <a:p>
                <a:pPr marL="514350" indent="-514350">
                  <a:buFont typeface="+mj-lt"/>
                  <a:buAutoNum type="arabicPeriod"/>
                </a:pPr>
                <a:r>
                  <a:rPr lang="ru-RU" dirty="0" smtClean="0"/>
                  <a:t>Неточное значение </a:t>
                </a:r>
                <a14:m>
                  <m:oMath xmlns:m="http://schemas.openxmlformats.org/officeDocument/2006/math">
                    <m:r>
                      <a:rPr lang="en-US" b="0" i="1" smtClean="0">
                        <a:latin typeface="Cambria Math" panose="02040503050406030204" pitchFamily="18" charset="0"/>
                      </a:rPr>
                      <m:t>𝜇</m:t>
                    </m:r>
                  </m:oMath>
                </a14:m>
                <a:r>
                  <a:rPr lang="en-US" dirty="0" smtClean="0"/>
                  <a:t> (</a:t>
                </a:r>
                <a:r>
                  <a:rPr lang="ru-RU" dirty="0" smtClean="0"/>
                  <a:t>отклонение </a:t>
                </a:r>
                <a:r>
                  <a:rPr lang="en-US" dirty="0" smtClean="0"/>
                  <a:t>&lt;0.3%)</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
        <p:nvSpPr>
          <p:cNvPr id="4" name="Title 1"/>
          <p:cNvSpPr>
            <a:spLocks noGrp="1"/>
          </p:cNvSpPr>
          <p:nvPr>
            <p:ph type="title"/>
          </p:nvPr>
        </p:nvSpPr>
        <p:spPr>
          <a:xfrm>
            <a:off x="0" y="365125"/>
            <a:ext cx="12192000" cy="1325563"/>
          </a:xfrm>
        </p:spPr>
        <p:txBody>
          <a:bodyPr>
            <a:normAutofit fontScale="90000"/>
          </a:bodyPr>
          <a:lstStyle/>
          <a:p>
            <a:pPr algn="ctr"/>
            <a:r>
              <a:rPr lang="ru-RU" dirty="0" smtClean="0"/>
              <a:t>Генерирование матриц с числом обусловленности, приблизительно равным заданному</a:t>
            </a:r>
            <a:endParaRPr lang="en-US" dirty="0"/>
          </a:p>
        </p:txBody>
      </p:sp>
    </p:spTree>
    <p:extLst>
      <p:ext uri="{BB962C8B-B14F-4D97-AF65-F5344CB8AC3E}">
        <p14:creationId xmlns:p14="http://schemas.microsoft.com/office/powerpoint/2010/main" val="4171212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367</Words>
  <Application>Microsoft Office PowerPoint</Application>
  <PresentationFormat>Widescreen</PresentationFormat>
  <Paragraphs>104</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 Сравнение быстродействия алгоритмов точного и численного решения систем линейных алгебраических уравнений</vt:lpstr>
      <vt:lpstr>Системы линейных алгебраических уравнений (СЛАУ)</vt:lpstr>
      <vt:lpstr>Метод Гаусса</vt:lpstr>
      <vt:lpstr>Итерационные методы</vt:lpstr>
      <vt:lpstr>Цели</vt:lpstr>
      <vt:lpstr>Генерирование матриц с числом обусловленности, точно равным заданному</vt:lpstr>
      <vt:lpstr>PowerPoint Presentation</vt:lpstr>
      <vt:lpstr>Генерирование матриц с числом обусловленности, приблизительно равным заданному</vt:lpstr>
      <vt:lpstr>Генерирование матриц с числом обусловленности, приблизительно равным заданному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Результаты</vt:lpstr>
      <vt:lpstr>Результаты</vt:lpstr>
      <vt:lpstr>Результаты и выводы</vt:lpstr>
      <vt:lpstr>Дальнейшее развитие</vt:lpstr>
      <vt:lpstr>PowerPoint Presentation</vt:lpstr>
      <vt:lpstr>PowerPoint Presentation</vt:lpstr>
      <vt:lpstr>Дополнительная часть</vt:lpstr>
      <vt:lpstr>Результаты (Python)</vt:lpstr>
      <vt:lpstr>PowerPoint Presentation</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performance of algorithms for numeric solution of linear systems of algebraic equations</dc:title>
  <dc:creator>Ivan Sergeyev</dc:creator>
  <cp:lastModifiedBy>Ivan Sergeyev</cp:lastModifiedBy>
  <cp:revision>144</cp:revision>
  <dcterms:created xsi:type="dcterms:W3CDTF">2016-10-06T17:55:31Z</dcterms:created>
  <dcterms:modified xsi:type="dcterms:W3CDTF">2016-11-22T20:40:55Z</dcterms:modified>
</cp:coreProperties>
</file>