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  <p:sldMasterId id="2147483688" r:id="rId3"/>
  </p:sldMasterIdLst>
  <p:notesMasterIdLst>
    <p:notesMasterId r:id="rId65"/>
  </p:notesMasterIdLst>
  <p:handoutMasterIdLst>
    <p:handoutMasterId r:id="rId66"/>
  </p:handoutMasterIdLst>
  <p:sldIdLst>
    <p:sldId id="528" r:id="rId4"/>
    <p:sldId id="529" r:id="rId5"/>
    <p:sldId id="530" r:id="rId6"/>
    <p:sldId id="532" r:id="rId7"/>
    <p:sldId id="546" r:id="rId8"/>
    <p:sldId id="469" r:id="rId9"/>
    <p:sldId id="547" r:id="rId10"/>
    <p:sldId id="509" r:id="rId11"/>
    <p:sldId id="510" r:id="rId12"/>
    <p:sldId id="511" r:id="rId13"/>
    <p:sldId id="512" r:id="rId14"/>
    <p:sldId id="513" r:id="rId15"/>
    <p:sldId id="527" r:id="rId16"/>
    <p:sldId id="470" r:id="rId17"/>
    <p:sldId id="541" r:id="rId18"/>
    <p:sldId id="472" r:id="rId19"/>
    <p:sldId id="475" r:id="rId20"/>
    <p:sldId id="476" r:id="rId21"/>
    <p:sldId id="477" r:id="rId22"/>
    <p:sldId id="478" r:id="rId23"/>
    <p:sldId id="479" r:id="rId24"/>
    <p:sldId id="549" r:id="rId25"/>
    <p:sldId id="550" r:id="rId26"/>
    <p:sldId id="481" r:id="rId27"/>
    <p:sldId id="482" r:id="rId28"/>
    <p:sldId id="483" r:id="rId29"/>
    <p:sldId id="540" r:id="rId30"/>
    <p:sldId id="486" r:id="rId31"/>
    <p:sldId id="488" r:id="rId32"/>
    <p:sldId id="489" r:id="rId33"/>
    <p:sldId id="492" r:id="rId34"/>
    <p:sldId id="548" r:id="rId35"/>
    <p:sldId id="551" r:id="rId36"/>
    <p:sldId id="553" r:id="rId37"/>
    <p:sldId id="493" r:id="rId38"/>
    <p:sldId id="542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494" r:id="rId48"/>
    <p:sldId id="495" r:id="rId49"/>
    <p:sldId id="573" r:id="rId50"/>
    <p:sldId id="497" r:id="rId51"/>
    <p:sldId id="498" r:id="rId52"/>
    <p:sldId id="543" r:id="rId53"/>
    <p:sldId id="500" r:id="rId54"/>
    <p:sldId id="501" r:id="rId55"/>
    <p:sldId id="554" r:id="rId56"/>
    <p:sldId id="503" r:id="rId57"/>
    <p:sldId id="544" r:id="rId58"/>
    <p:sldId id="534" r:id="rId59"/>
    <p:sldId id="568" r:id="rId60"/>
    <p:sldId id="577" r:id="rId61"/>
    <p:sldId id="575" r:id="rId62"/>
    <p:sldId id="571" r:id="rId63"/>
    <p:sldId id="572" r:id="rId6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1"/>
            <p14:sldId id="482"/>
            <p14:sldId id="483"/>
            <p14:sldId id="540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493"/>
            <p14:sldId id="542"/>
          </p14:sldIdLst>
        </p14:section>
        <p14:section name="Value vs. Reference Types" id="{78CED573-CBCE-42AD-9141-F0375E4E4923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Overloading Methods" id="{C97211C1-4529-4D97-9A79-2057BEAD90E7}">
          <p14:sldIdLst>
            <p14:sldId id="494"/>
            <p14:sldId id="495"/>
            <p14:sldId id="573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54"/>
            <p14:sldId id="503"/>
            <p14:sldId id="544"/>
          </p14:sldIdLst>
        </p14:section>
        <p14:section name="Conclusion" id="{7532FCCD-B372-4A12-9B10-3D812A020F3C}">
          <p14:sldIdLst>
            <p14:sldId id="534"/>
            <p14:sldId id="568"/>
            <p14:sldId id="577"/>
            <p14:sldId id="575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144" y="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53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92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72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6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3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5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3734" indent="-513734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2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6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1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1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2" tIns="60896" rIns="121792" bIns="6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853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6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2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8853" indent="0">
              <a:buNone/>
              <a:defRPr sz="3729"/>
            </a:lvl2pPr>
            <a:lvl3pPr marL="1217707" indent="0">
              <a:buNone/>
              <a:defRPr sz="3196"/>
            </a:lvl3pPr>
            <a:lvl4pPr marL="1826561" indent="0">
              <a:buNone/>
              <a:defRPr sz="2663"/>
            </a:lvl4pPr>
            <a:lvl5pPr marL="2435414" indent="0">
              <a:buNone/>
              <a:defRPr sz="2663"/>
            </a:lvl5pPr>
            <a:lvl6pPr marL="3044268" indent="0">
              <a:buNone/>
              <a:defRPr sz="2663"/>
            </a:lvl6pPr>
            <a:lvl7pPr marL="3653122" indent="0">
              <a:buNone/>
              <a:defRPr sz="2663"/>
            </a:lvl7pPr>
            <a:lvl8pPr marL="4261975" indent="0">
              <a:buNone/>
              <a:defRPr sz="2663"/>
            </a:lvl8pPr>
            <a:lvl9pPr marL="4870828" indent="0">
              <a:buNone/>
              <a:defRPr sz="266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304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1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1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6"/>
            </a:lvl1pPr>
            <a:lvl2pPr marL="989387" marR="0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6" dirty="0"/>
              <a:t>Software University – High-Quality Education, </a:t>
            </a:r>
            <a:br>
              <a:rPr lang="en-US" sz="3196" dirty="0"/>
            </a:br>
            <a:r>
              <a:rPr lang="en-US" sz="3196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6" noProof="1">
                <a:hlinkClick r:id="rId3"/>
              </a:rPr>
              <a:t>softuni.bg</a:t>
            </a:r>
            <a:r>
              <a:rPr lang="en-US" sz="2896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Foundation</a:t>
            </a:r>
            <a:endParaRPr lang="bg-BG" sz="3196" dirty="0"/>
          </a:p>
          <a:p>
            <a:pPr lvl="1">
              <a:lnSpc>
                <a:spcPct val="100000"/>
              </a:lnSpc>
            </a:pPr>
            <a:r>
              <a:rPr lang="en-US" sz="2996" noProof="1">
                <a:hlinkClick r:id="rId4"/>
              </a:rPr>
              <a:t>http://softuni.foundation/</a:t>
            </a:r>
            <a:endParaRPr lang="en-US" sz="2996" noProof="1"/>
          </a:p>
          <a:p>
            <a:pPr>
              <a:lnSpc>
                <a:spcPct val="100000"/>
              </a:lnSpc>
            </a:pPr>
            <a:r>
              <a:rPr lang="en-US" sz="3196" dirty="0"/>
              <a:t>Software University @ Facebook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kumimoji="0" lang="en-US" sz="2896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6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Forums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lang="en-US" sz="2796" dirty="0">
                <a:hlinkClick r:id="rId6"/>
              </a:rPr>
              <a:t>forum.softuni.bg</a:t>
            </a:r>
            <a:endParaRPr lang="en-US" sz="2796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57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398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3999" cap="none" spc="200" baseline="0">
                <a:solidFill>
                  <a:schemeClr val="accent1"/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8" y="319861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9" y="639719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1" y="639719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7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2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707" rtl="0" eaLnBrk="1" latinLnBrk="1" hangingPunct="1">
        <a:spcBef>
          <a:spcPct val="0"/>
        </a:spcBef>
        <a:buNone/>
        <a:defRPr sz="399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1" indent="-456641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4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6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4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8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6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1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4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8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5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7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1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4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5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5477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5478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5223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1233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1612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58564" y="1914394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29622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4399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6212" y="1183829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4212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815340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1412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48782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8204" y="2575559"/>
            <a:ext cx="7027408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89612" y="4739934"/>
            <a:ext cx="60198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4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89612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0412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4893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7611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7611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63" y="5062399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063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39200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48755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656414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7212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2812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6212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US" dirty="0"/>
              <a:t>Naming and Best Practices</a:t>
            </a:r>
          </a:p>
          <a:p>
            <a:r>
              <a:rPr lang="en-GB" sz="3600" dirty="0"/>
              <a:t>Declaring and Invoking Methods</a:t>
            </a:r>
          </a:p>
          <a:p>
            <a:pPr lvl="1"/>
            <a:r>
              <a:rPr lang="en-US" sz="3400" dirty="0"/>
              <a:t>Void and Return Type Methods</a:t>
            </a:r>
            <a:endParaRPr lang="bg-BG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vs. Reference Types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0412" y="1234619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0012" y="1295400"/>
            <a:ext cx="9372600" cy="5291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args) { </a:t>
            </a:r>
          </a:p>
          <a:p>
            <a:r>
              <a:rPr lang="en-GB" dirty="0">
                <a:solidFill>
                  <a:schemeClr val="bg1"/>
                </a:solidFill>
              </a:rPr>
              <a:t>  printInWords</a:t>
            </a:r>
            <a:r>
              <a:rPr lang="en-GB" dirty="0">
                <a:solidFill>
                  <a:schemeClr val="tx1"/>
                </a:solidFill>
              </a:rPr>
              <a:t>(Double.parseDouble(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public static void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gradeInWords = "";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System.out.println(gradeInWords);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3468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19376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3921" y="3600140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3921" y="4933502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2518" y="2895600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0212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3232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2812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277354"/>
            <a:ext cx="10210800" cy="529283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</a:t>
            </a:r>
            <a:r>
              <a:rPr lang="en-GB" dirty="0" err="1">
                <a:solidFill>
                  <a:schemeClr val="tx1"/>
                </a:solidFill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</a:t>
            </a:r>
            <a:r>
              <a:rPr lang="en-GB" dirty="0" err="1">
                <a:solidFill>
                  <a:schemeClr val="tx1"/>
                </a:solidFill>
              </a:rPr>
              <a:t>Integer.parseInt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, count));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private static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= 0;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&lt; count;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++) result += str;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r>
              <a:rPr lang="bg-BG" dirty="0"/>
              <a:t>:</a:t>
            </a:r>
            <a:r>
              <a:rPr lang="en-GB" dirty="0"/>
              <a:t> 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2918" y="3317341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0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4420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6843" y="3353499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6843" y="4551222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byte)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4984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Object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obj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String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str = "Hello";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byte[]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HEAP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3201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0035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 byte)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result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(2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</a:t>
              </a:r>
              <a:endParaRPr kumimoji="0" lang="en-GB" sz="1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(4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int32@9ae764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bytes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String@7cdaf2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Hello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String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byte[]@190d11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 []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1705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int num = 5;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System.out.println(num);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 num,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8012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318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int[] nums = { 5 };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(nums,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System.out.println(nums[0]);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increment(int[] nums,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nums[0]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5480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972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0012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4620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826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3195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826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1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6612" y="2710375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6421" y="2846048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37160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1013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8307" y="2846049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6909" y="2447689"/>
            <a:ext cx="146304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7266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4308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5" y="4361693"/>
            <a:ext cx="1552851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3982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2007" y="1676400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3307" y="4716201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6131" y="3269455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0256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9812" y="4981419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498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011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1374" y="4981419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479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4128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48765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</a:p>
        </p:txBody>
      </p:sp>
    </p:spTree>
    <p:extLst>
      <p:ext uri="{BB962C8B-B14F-4D97-AF65-F5344CB8AC3E}">
        <p14:creationId xmlns:p14="http://schemas.microsoft.com/office/powerpoint/2010/main" val="25927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736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47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590281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565699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363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2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2675" y="570523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377" y="5715001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2672</Words>
  <Application>Microsoft Office PowerPoint</Application>
  <PresentationFormat>Custom</PresentationFormat>
  <Paragraphs>656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PowerPoint Presentation</vt:lpstr>
      <vt:lpstr>PowerPoint Presentation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Dimitar Tanasi</cp:lastModifiedBy>
  <cp:revision>416</cp:revision>
  <dcterms:created xsi:type="dcterms:W3CDTF">2014-01-02T17:00:34Z</dcterms:created>
  <dcterms:modified xsi:type="dcterms:W3CDTF">2019-10-03T08:20:56Z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