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08" r:id="rId4"/>
    <p:sldId id="509" r:id="rId5"/>
    <p:sldId id="1134" r:id="rId6"/>
    <p:sldId id="1135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22" r:id="rId27"/>
    <p:sldId id="518" r:id="rId28"/>
    <p:sldId id="520" r:id="rId29"/>
    <p:sldId id="538" r:id="rId30"/>
    <p:sldId id="521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349" r:id="rId41"/>
    <p:sldId id="1139" r:id="rId42"/>
    <p:sldId id="1140" r:id="rId43"/>
    <p:sldId id="576" r:id="rId44"/>
    <p:sldId id="526" r:id="rId45"/>
    <p:sldId id="5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atabase Managment" id="{BC4A3995-4CED-4320-A673-95328C9C809D}">
          <p14:sldIdLst>
            <p14:sldId id="509"/>
            <p14:sldId id="1134"/>
            <p14:sldId id="1135"/>
            <p14:sldId id="1132"/>
            <p14:sldId id="1133"/>
            <p14:sldId id="467"/>
          </p14:sldIdLst>
        </p14:section>
        <p14:section name="SQL vs NoSQL" id="{C8584530-A778-4575-A5CA-295918FB2C17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atabase Engines" id="{01722D04-1300-46DF-AF77-2D5484BC9B1C}">
          <p14:sldIdLst>
            <p14:sldId id="414"/>
            <p14:sldId id="510"/>
            <p14:sldId id="511"/>
            <p14:sldId id="512"/>
          </p14:sldIdLst>
        </p14:section>
        <p14:section name="Structured Query Language" id="{B18C00ED-2AAF-48E9-B88F-6CEE216860E9}">
          <p14:sldIdLst>
            <p14:sldId id="513"/>
            <p14:sldId id="514"/>
          </p14:sldIdLst>
        </p14:section>
        <p14:section name="MySql" id="{4AE2B806-BF49-4709-8ADC-11F735AB3490}">
          <p14:sldIdLst>
            <p14:sldId id="515"/>
            <p14:sldId id="516"/>
            <p14:sldId id="517"/>
            <p14:sldId id="522"/>
            <p14:sldId id="518"/>
            <p14:sldId id="520"/>
            <p14:sldId id="538"/>
            <p14:sldId id="521"/>
          </p14:sldIdLst>
        </p14:section>
        <p14:section name="NoSql" id="{E0E0AA65-D011-426E-A21D-6D2DA0C6468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nclusion" id="{10E03AB1-9AA8-4E86-9A64-D741901E50A2}">
          <p14:sldIdLst>
            <p14:sldId id="349"/>
            <p14:sldId id="1139"/>
            <p14:sldId id="1140"/>
            <p14:sldId id="576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30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</p:txBody>
      </p:sp>
    </p:spTree>
    <p:extLst>
      <p:ext uri="{BB962C8B-B14F-4D97-AF65-F5344CB8AC3E}">
        <p14:creationId xmlns:p14="http://schemas.microsoft.com/office/powerpoint/2010/main" val="29125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3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12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7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642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806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8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4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9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xplenty-blog/the-sql-vs-nosql-difference-mysql-vs-mongodb-32c9980e67b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oducts/compas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8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Do Relational Database Management System Work?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/>
              <a:t>Databases Basics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398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B9F8F-B4D7-4415-842B-2B40B732A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vs. NoSQL Databases</a:t>
            </a:r>
          </a:p>
        </p:txBody>
      </p:sp>
      <p:pic>
        <p:nvPicPr>
          <p:cNvPr id="1026" name="Picture 2" descr="https://st03.kakprosto.ru/tumb/680/images/article/2014/11/29/147696_5479cbc6558305479cbc655867.png">
            <a:extLst>
              <a:ext uri="{FF2B5EF4-FFF2-40B4-BE49-F238E27FC236}">
                <a16:creationId xmlns:a16="http://schemas.microsoft.com/office/drawing/2014/main" id="{5F2EB609-80DA-48D1-833F-A31A1845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9" y="1210560"/>
            <a:ext cx="2912882" cy="29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Relational (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  <a:r>
              <a:rPr lang="en-US" sz="3600" dirty="0"/>
              <a:t>) databases use structured query</a:t>
            </a:r>
            <a:br>
              <a:rPr lang="en-US" sz="3600" dirty="0"/>
            </a:br>
            <a:r>
              <a:rPr lang="en-US" sz="3600" dirty="0"/>
              <a:t>language (SQL) for defining and manipulating data</a:t>
            </a:r>
          </a:p>
          <a:p>
            <a:r>
              <a:rPr lang="en-US" sz="3600" dirty="0"/>
              <a:t>This is extremely powerful: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is one of the most versatile and widely-used </a:t>
            </a:r>
            <a:br>
              <a:rPr lang="en-US" sz="3200" dirty="0"/>
            </a:br>
            <a:r>
              <a:rPr lang="en-US" sz="3200" dirty="0"/>
              <a:t>options available</a:t>
            </a:r>
          </a:p>
          <a:p>
            <a:pPr lvl="1"/>
            <a:r>
              <a:rPr lang="en-US" sz="3200" dirty="0"/>
              <a:t>Making it a safe choice and especially </a:t>
            </a:r>
            <a:br>
              <a:rPr lang="en-US" sz="3200" dirty="0"/>
            </a:br>
            <a:r>
              <a:rPr lang="en-US" sz="3200" dirty="0"/>
              <a:t>great for complex queries</a:t>
            </a:r>
          </a:p>
          <a:p>
            <a:r>
              <a:rPr lang="en-US" sz="3600" dirty="0"/>
              <a:t>On the other hand, it can be restrictive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Relational DB model organizes data into one or more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 key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 keys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3AD7FC0-E912-40B3-A232-5235E50B2E49}"/>
              </a:ext>
            </a:extLst>
          </p:cNvPr>
          <p:cNvGrpSpPr/>
          <p:nvPr/>
        </p:nvGrpSpPr>
        <p:grpSpPr>
          <a:xfrm>
            <a:off x="2119747" y="2954860"/>
            <a:ext cx="9875485" cy="3462252"/>
            <a:chOff x="2119747" y="2954860"/>
            <a:chExt cx="9875485" cy="3462252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982223"/>
                </p:ext>
              </p:extLst>
            </p:nvPr>
          </p:nvGraphicFramePr>
          <p:xfrm>
            <a:off x="6948586" y="2954860"/>
            <a:ext cx="5046646" cy="1281542"/>
          </p:xfrm>
          <a:graphic>
            <a:graphicData uri="http://schemas.openxmlformats.org/drawingml/2006/table">
              <a:tbl>
                <a:tblPr/>
                <a:tblGrid>
                  <a:gridCol w="1488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27036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roup 134">
              <a:extLst>
                <a:ext uri="{FF2B5EF4-FFF2-40B4-BE49-F238E27FC236}">
                  <a16:creationId xmlns:a16="http://schemas.microsoft.com/office/drawing/2014/main" id="{552E1ECC-D113-4AD5-AA7B-DA990A8526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1610516"/>
                </p:ext>
              </p:extLst>
            </p:nvPr>
          </p:nvGraphicFramePr>
          <p:xfrm>
            <a:off x="4063536" y="5135570"/>
            <a:ext cx="5641229" cy="1281542"/>
          </p:xfrm>
          <a:graphic>
            <a:graphicData uri="http://schemas.openxmlformats.org/drawingml/2006/table">
              <a:tbl>
                <a:tblPr/>
                <a:tblGrid>
                  <a:gridCol w="11876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14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2782977527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Date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323.12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11/15/17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13.99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4719215"/>
                </p:ext>
              </p:extLst>
            </p:nvPr>
          </p:nvGraphicFramePr>
          <p:xfrm>
            <a:off x="2119747" y="2954861"/>
            <a:ext cx="4389118" cy="1281542"/>
          </p:xfrm>
          <a:graphic>
            <a:graphicData uri="http://schemas.openxmlformats.org/drawingml/2006/table">
              <a:tbl>
                <a:tblPr/>
                <a:tblGrid>
                  <a:gridCol w="1056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3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9090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88720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BA80768-B139-4124-9F4E-00A269CC58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49656" y="4228293"/>
              <a:ext cx="871576" cy="9144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4F7779-8354-4031-B52E-20D40E2B13E8}"/>
                </a:ext>
              </a:extLst>
            </p:cNvPr>
            <p:cNvCxnSpPr/>
            <p:nvPr/>
          </p:nvCxnSpPr>
          <p:spPr>
            <a:xfrm rot="5400000" flipH="1" flipV="1">
              <a:off x="6393474" y="3803985"/>
              <a:ext cx="855393" cy="17373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database, has dynamic schema </a:t>
            </a:r>
            <a:br>
              <a:rPr lang="en-US" sz="3200" dirty="0"/>
            </a:br>
            <a:r>
              <a:rPr lang="en-US" sz="3200" dirty="0"/>
              <a:t>for unstructured data</a:t>
            </a:r>
          </a:p>
          <a:p>
            <a:r>
              <a:rPr lang="en-US" sz="3200" dirty="0"/>
              <a:t>Data is stored in many ways:</a:t>
            </a:r>
          </a:p>
          <a:p>
            <a:pPr lvl="1"/>
            <a:r>
              <a:rPr lang="en-US" sz="3000" dirty="0"/>
              <a:t>Can be column-oriented</a:t>
            </a:r>
          </a:p>
          <a:p>
            <a:pPr lvl="1"/>
            <a:r>
              <a:rPr lang="en-US" sz="3000" dirty="0"/>
              <a:t>Document-oriented </a:t>
            </a:r>
          </a:p>
          <a:p>
            <a:pPr lvl="1"/>
            <a:r>
              <a:rPr lang="en-US" sz="3000" dirty="0"/>
              <a:t>Graph-based</a:t>
            </a:r>
          </a:p>
          <a:p>
            <a:pPr lvl="1"/>
            <a:r>
              <a:rPr lang="en-US" sz="3000" dirty="0"/>
              <a:t>Organized as a key-value store</a:t>
            </a:r>
          </a:p>
          <a:p>
            <a:r>
              <a:rPr lang="en-US" sz="3200" dirty="0"/>
              <a:t>You can read more </a:t>
            </a:r>
            <a:r>
              <a:rPr lang="en-US" sz="3200" dirty="0">
                <a:hlinkClick r:id="rId2"/>
              </a:rPr>
              <a:t>here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100750"/>
            <a:ext cx="860009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 (Non-Relational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are vertically scalable</a:t>
            </a:r>
          </a:p>
          <a:p>
            <a:r>
              <a:rPr lang="en-US" sz="3000" dirty="0"/>
              <a:t>Which means that you can </a:t>
            </a:r>
            <a:br>
              <a:rPr lang="en-US" sz="3000" dirty="0"/>
            </a:br>
            <a:r>
              <a:rPr lang="en-US" sz="3000" dirty="0"/>
              <a:t>increase the load on a single </a:t>
            </a:r>
            <a:br>
              <a:rPr lang="en-US" sz="3000" dirty="0"/>
            </a:br>
            <a:r>
              <a:rPr lang="en-US" sz="3000" dirty="0"/>
              <a:t>server by increasing things like CPU, RAM or SSD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</a:t>
            </a:r>
            <a:r>
              <a:rPr lang="bg-BG" sz="3000" dirty="0"/>
              <a:t> </a:t>
            </a:r>
            <a:r>
              <a:rPr lang="en-US" sz="3000" dirty="0"/>
              <a:t>are horizontally </a:t>
            </a:r>
            <a:br>
              <a:rPr lang="bg-BG" sz="3000" dirty="0"/>
            </a:br>
            <a:r>
              <a:rPr lang="en-US" sz="3000" dirty="0"/>
              <a:t>scalable</a:t>
            </a:r>
            <a:endParaRPr lang="bg-BG" sz="3000" dirty="0"/>
          </a:p>
          <a:p>
            <a:r>
              <a:rPr lang="en-US" sz="3000" dirty="0"/>
              <a:t>This means:</a:t>
            </a:r>
          </a:p>
          <a:p>
            <a:pPr lvl="1"/>
            <a:r>
              <a:rPr lang="en-US" sz="2800" dirty="0"/>
              <a:t>You handle more </a:t>
            </a:r>
            <a:br>
              <a:rPr lang="en-US" sz="2800" dirty="0"/>
            </a:br>
            <a:r>
              <a:rPr lang="en-US" sz="2800" dirty="0"/>
              <a:t>traffic </a:t>
            </a:r>
            <a:r>
              <a:rPr lang="en-US" sz="2800" noProof="1"/>
              <a:t>by sharding</a:t>
            </a:r>
          </a:p>
          <a:p>
            <a:pPr lvl="1"/>
            <a:r>
              <a:rPr lang="en-US" sz="2800" dirty="0"/>
              <a:t>Adding more servers </a:t>
            </a:r>
            <a:br>
              <a:rPr lang="en-US" sz="2800" dirty="0"/>
            </a:br>
            <a:r>
              <a:rPr lang="en-US" sz="2800" dirty="0"/>
              <a:t>in your NoSQL database </a:t>
            </a:r>
          </a:p>
        </p:txBody>
      </p:sp>
    </p:spTree>
    <p:extLst>
      <p:ext uri="{BB962C8B-B14F-4D97-AF65-F5344CB8AC3E}">
        <p14:creationId xmlns:p14="http://schemas.microsoft.com/office/powerpoint/2010/main" val="1857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 - such as an accounting system</a:t>
            </a:r>
          </a:p>
          <a:p>
            <a:pPr lvl="1"/>
            <a:r>
              <a:rPr lang="en-US" sz="2800" dirty="0"/>
              <a:t>For legacy systems that </a:t>
            </a:r>
            <a:br>
              <a:rPr lang="en-US" sz="2800" dirty="0"/>
            </a:br>
            <a:r>
              <a:rPr lang="en-US" sz="2800" dirty="0"/>
              <a:t>were built for a </a:t>
            </a:r>
            <a:br>
              <a:rPr lang="en-US" sz="2800" dirty="0"/>
            </a:br>
            <a:r>
              <a:rPr lang="en-US" sz="2800" dirty="0"/>
              <a:t>relational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databases have four </a:t>
            </a:r>
            <a:br>
              <a:rPr lang="en-US" sz="3000" dirty="0"/>
            </a:br>
            <a:r>
              <a:rPr lang="en-US" sz="3000" dirty="0"/>
              <a:t>main types of databases: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27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include: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Microsoft SQL Server</a:t>
            </a:r>
            <a:endParaRPr lang="en-US" sz="2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NoSQL database include:</a:t>
            </a:r>
          </a:p>
          <a:p>
            <a:pPr lvl="1"/>
            <a:r>
              <a:rPr lang="en-US" sz="2800" noProof="1"/>
              <a:t>MongoDB</a:t>
            </a:r>
          </a:p>
          <a:p>
            <a:pPr lvl="1"/>
            <a:r>
              <a:rPr lang="en-US" sz="2800" noProof="1"/>
              <a:t>BigTable</a:t>
            </a:r>
          </a:p>
          <a:p>
            <a:pPr lvl="1"/>
            <a:r>
              <a:rPr lang="en-US" sz="2800" noProof="1"/>
              <a:t>Redis</a:t>
            </a:r>
          </a:p>
          <a:p>
            <a:pPr lvl="1"/>
            <a:r>
              <a:rPr lang="en-US" sz="2800" noProof="1"/>
              <a:t>RavenDB</a:t>
            </a:r>
          </a:p>
          <a:p>
            <a:pPr lvl="1"/>
            <a:r>
              <a:rPr lang="en-US" sz="2800" noProof="1"/>
              <a:t>Cassandra</a:t>
            </a:r>
          </a:p>
          <a:p>
            <a:pPr lvl="1"/>
            <a:r>
              <a:rPr lang="en-US" sz="2800" noProof="1"/>
              <a:t>HBase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3417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7043B-AE37-4D10-9C55-7EECA0DC0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2" y="1385091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4659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289838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89838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623146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623146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623146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285345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623146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285345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90765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7712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2727687"/>
            <a:ext cx="2310822" cy="2310822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2718328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498535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3918547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3975131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D009-E840-4282-925F-0B3E67CD6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0773"/>
            <a:ext cx="11818096" cy="5201066"/>
          </a:xfrm>
        </p:spPr>
        <p:txBody>
          <a:bodyPr>
            <a:normAutofit/>
          </a:bodyPr>
          <a:lstStyle/>
          <a:p>
            <a:r>
              <a:rPr lang="en-GB" dirty="0"/>
              <a:t>Logical Storage</a:t>
            </a:r>
          </a:p>
          <a:p>
            <a:pPr lvl="1"/>
            <a:r>
              <a:rPr lang="en-GB" dirty="0"/>
              <a:t>Instance</a:t>
            </a:r>
          </a:p>
          <a:p>
            <a:pPr lvl="1"/>
            <a:r>
              <a:rPr lang="en-GB" dirty="0"/>
              <a:t>Database / Schema</a:t>
            </a:r>
          </a:p>
          <a:p>
            <a:pPr lvl="1"/>
            <a:r>
              <a:rPr lang="en-GB" dirty="0"/>
              <a:t>Table</a:t>
            </a:r>
          </a:p>
          <a:p>
            <a:r>
              <a:rPr lang="en-GB" dirty="0"/>
              <a:t>Physical Storage</a:t>
            </a:r>
          </a:p>
          <a:p>
            <a:pPr lvl="1"/>
            <a:r>
              <a:rPr lang="en-GB" dirty="0"/>
              <a:t>Data Files and Log Files</a:t>
            </a:r>
          </a:p>
          <a:p>
            <a:pPr lvl="1"/>
            <a:r>
              <a:rPr lang="en-GB" dirty="0"/>
              <a:t>Data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156C-F776-49E9-8B03-9A40E8B58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5380023" y="1369005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5526391" y="1978605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Database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5969945" y="2592603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5976515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7435201" y="2601568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9471619" y="1978605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9471619" y="3168777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13" y="5228926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5380023" y="4950405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6803769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8515363" y="4491797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9323532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6890036" y="5452097"/>
            <a:ext cx="2207624" cy="722292"/>
            <a:chOff x="6890036" y="5377449"/>
            <a:chExt cx="2207624" cy="72229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9421851" y="5464830"/>
            <a:ext cx="2207624" cy="722292"/>
            <a:chOff x="6890036" y="5377449"/>
            <a:chExt cx="2207624" cy="7222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7422432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07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Management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SQL vs NoSQL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Engine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Structured Query Language (SQL)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MySQL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NoSQL </a:t>
            </a:r>
            <a:r>
              <a:rPr lang="en-GB" sz="3600"/>
              <a:t>and MongoDB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table</a:t>
            </a:r>
            <a:r>
              <a:rPr lang="en-GB" dirty="0"/>
              <a:t> is the main </a:t>
            </a:r>
            <a:r>
              <a:rPr lang="en-GB" b="1" dirty="0">
                <a:solidFill>
                  <a:schemeClr val="bg1"/>
                </a:solidFill>
              </a:rPr>
              <a:t>building block </a:t>
            </a:r>
            <a:r>
              <a:rPr lang="en-US" dirty="0"/>
              <a:t>in the </a:t>
            </a:r>
            <a:r>
              <a:rPr lang="en-GB" dirty="0"/>
              <a:t>relational databases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</a:t>
            </a:r>
            <a:r>
              <a:rPr lang="en-GB" b="1" dirty="0">
                <a:solidFill>
                  <a:schemeClr val="bg1"/>
                </a:solidFill>
              </a:rPr>
              <a:t>row</a:t>
            </a:r>
            <a:r>
              <a:rPr lang="en-GB" dirty="0"/>
              <a:t> is called a </a:t>
            </a: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dirty="0"/>
              <a:t>Columns (</a:t>
            </a:r>
            <a:r>
              <a:rPr lang="en-GB" b="1" dirty="0">
                <a:solidFill>
                  <a:schemeClr val="bg1"/>
                </a:solidFill>
              </a:rPr>
              <a:t>fields</a:t>
            </a:r>
            <a:r>
              <a:rPr lang="en-GB" dirty="0"/>
              <a:t>) define the </a:t>
            </a:r>
            <a:r>
              <a:rPr lang="en-GB" b="1" dirty="0">
                <a:solidFill>
                  <a:schemeClr val="bg1"/>
                </a:solidFill>
              </a:rPr>
              <a:t>type</a:t>
            </a:r>
            <a:r>
              <a:rPr lang="en-GB" dirty="0"/>
              <a:t> of data they contain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E97E-D9F9-49B4-AC86-8E723BC320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12167"/>
              </p:ext>
            </p:extLst>
          </p:nvPr>
        </p:nvGraphicFramePr>
        <p:xfrm>
          <a:off x="3197862" y="2583575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00" y="3473264"/>
            <a:ext cx="1210171" cy="643768"/>
          </a:xfrm>
          <a:prstGeom prst="wedgeRoundRectCallout">
            <a:avLst>
              <a:gd name="adj1" fmla="val 74044"/>
              <a:gd name="adj2" fmla="val -76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70" y="1833447"/>
            <a:ext cx="1675267" cy="643768"/>
          </a:xfrm>
          <a:prstGeom prst="wedgeRoundRectCallout">
            <a:avLst>
              <a:gd name="adj1" fmla="val -66253"/>
              <a:gd name="adj2" fmla="val 53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83" y="4660566"/>
            <a:ext cx="1114552" cy="643768"/>
          </a:xfrm>
          <a:prstGeom prst="wedgeRoundRectCallout">
            <a:avLst>
              <a:gd name="adj1" fmla="val -64572"/>
              <a:gd name="adj2" fmla="val -57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3197862" y="3473264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4773226" y="259549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8042988" y="426803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1B43-7144-4868-8791-314C340CD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994D5-34B0-406F-8FE8-29C1B77D7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Definition and Manipulation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604245" y="1607032"/>
            <a:ext cx="298350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75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SQL</a:t>
            </a:r>
            <a:r>
              <a:rPr lang="en-GB" dirty="0"/>
              <a:t> == programming language designed for managing</a:t>
            </a:r>
            <a:br>
              <a:rPr lang="en-GB" dirty="0"/>
            </a:br>
            <a:r>
              <a:rPr lang="en-GB" dirty="0"/>
              <a:t>data in a relational database</a:t>
            </a:r>
          </a:p>
          <a:p>
            <a:pPr>
              <a:lnSpc>
                <a:spcPct val="110000"/>
              </a:lnSpc>
            </a:pPr>
            <a:r>
              <a:rPr lang="en-GB" dirty="0"/>
              <a:t>To communicate with the database Engine we use SQL 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 divided in four sections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Definition –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Manipulation –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Control –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Transaction Control –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together</a:t>
            </a:r>
            <a:br>
              <a:rPr lang="en-GB" dirty="0"/>
            </a:br>
            <a:r>
              <a:rPr lang="en-GB" dirty="0"/>
              <a:t>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Working with Relational Databases and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1597980"/>
            <a:ext cx="2876330" cy="1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relational database </a:t>
            </a:r>
            <a:br>
              <a:rPr lang="en-US" dirty="0"/>
            </a:br>
            <a:r>
              <a:rPr lang="en-US" dirty="0"/>
              <a:t>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</a:t>
            </a:r>
            <a:r>
              <a:rPr lang="en-US" dirty="0"/>
              <a:t> websites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</a:t>
            </a:r>
            <a:r>
              <a:rPr lang="en-US" dirty="0"/>
              <a:t> Windows,</a:t>
            </a:r>
            <a:br>
              <a:rPr lang="en-US" dirty="0"/>
            </a:br>
            <a:r>
              <a:rPr lang="en-US" dirty="0"/>
              <a:t>macOS, Linux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2"/>
              </a:rPr>
              <a:t>XAMPP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Web server stack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Apache + MariaDB + PHP + Perl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Cross-platform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3"/>
              </a:rPr>
              <a:t>HeidiSQL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Tool for managing MySQL, </a:t>
            </a:r>
            <a:br>
              <a:rPr lang="en-GB" sz="3000" dirty="0"/>
            </a:br>
            <a:r>
              <a:rPr lang="en-GB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Explore database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F682-A5BB-4AA9-8119-44C20E64E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152955" y="1738451"/>
            <a:ext cx="1447928" cy="1413122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4" y="4358936"/>
            <a:ext cx="1680930" cy="16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</a:t>
            </a:r>
            <a:br>
              <a:rPr lang="en-GB" dirty="0"/>
            </a:br>
            <a:r>
              <a:rPr lang="en-GB" dirty="0"/>
              <a:t>the database engine</a:t>
            </a:r>
          </a:p>
          <a:p>
            <a:r>
              <a:rPr lang="en-GB" dirty="0"/>
              <a:t>Queries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in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FD38-C739-43E8-82D2-0E6B31F67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2780822" y="3930059"/>
            <a:ext cx="54674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CREATE DATABASE </a:t>
            </a:r>
            <a:r>
              <a:rPr lang="en-GB" sz="2800" dirty="0">
                <a:solidFill>
                  <a:schemeClr val="tx1"/>
                </a:solidFill>
              </a:rPr>
              <a:t>employees;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665" y="3661342"/>
            <a:ext cx="1901574" cy="836653"/>
          </a:xfrm>
          <a:prstGeom prst="wedgeRoundRectCallout">
            <a:avLst>
              <a:gd name="adj1" fmla="val -81892"/>
              <a:gd name="adj2" fmla="val 2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1193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GB" dirty="0"/>
              <a:t>Table creation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74471" y="1802385"/>
            <a:ext cx="8032180" cy="3092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20" y="2850118"/>
            <a:ext cx="3352800" cy="578882"/>
          </a:xfrm>
          <a:prstGeom prst="wedgeRoundRectCallout">
            <a:avLst>
              <a:gd name="adj1" fmla="val -62153"/>
              <a:gd name="adj2" fmla="val -54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Custom 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274" y="4324116"/>
            <a:ext cx="1713953" cy="578882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325551"/>
            <a:ext cx="2344021" cy="578882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Column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86" y="1285027"/>
            <a:ext cx="2345139" cy="578882"/>
          </a:xfrm>
          <a:prstGeom prst="wedgeRoundRectCallout">
            <a:avLst>
              <a:gd name="adj1" fmla="val -67945"/>
              <a:gd name="adj2" fmla="val 6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Table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774471" y="5486045"/>
            <a:ext cx="98275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INSERT INTO</a:t>
            </a:r>
            <a:r>
              <a:rPr lang="en-GB" dirty="0">
                <a:solidFill>
                  <a:schemeClr val="tx1"/>
                </a:solidFill>
              </a:rPr>
              <a:t> `people` (`email`, `first_name`, `last_name`)</a:t>
            </a:r>
          </a:p>
          <a:p>
            <a:r>
              <a:rPr lang="en-GB" dirty="0">
                <a:solidFill>
                  <a:schemeClr val="bg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 ('b@b.bg', 'John', 'Smith');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Records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20CA-B930-4398-8E85-41971D88A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809982" y="1825065"/>
            <a:ext cx="41334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99" y="1866181"/>
            <a:ext cx="367721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* retrieves all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809981" y="3223489"/>
            <a:ext cx="779950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bg1"/>
                </a:solidFill>
              </a:rPr>
              <a:t>SELECT first_name, last_name </a:t>
            </a:r>
            <a:r>
              <a:rPr lang="en-GB" sz="2600" noProof="1">
                <a:solidFill>
                  <a:schemeClr val="tx1"/>
                </a:solidFill>
              </a:rPr>
              <a:t>FROM</a:t>
            </a:r>
            <a:r>
              <a:rPr lang="en-GB" sz="2600" noProof="1">
                <a:solidFill>
                  <a:schemeClr val="bg1"/>
                </a:solidFill>
              </a:rPr>
              <a:t> </a:t>
            </a:r>
            <a:r>
              <a:rPr lang="en-GB" sz="2600" noProof="1">
                <a:solidFill>
                  <a:schemeClr val="tx1"/>
                </a:solidFill>
              </a:rPr>
              <a:t>people;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11" y="3247987"/>
            <a:ext cx="250971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List of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809981" y="4621913"/>
            <a:ext cx="917300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SELECT</a:t>
            </a:r>
            <a:r>
              <a:rPr lang="en-US" sz="2600" noProof="1">
                <a:solidFill>
                  <a:schemeClr val="tx1"/>
                </a:solidFill>
              </a:rPr>
              <a:t> first_name, last_name FROM people </a:t>
            </a:r>
            <a:r>
              <a:rPr lang="en-US" sz="2600" noProof="1">
                <a:solidFill>
                  <a:schemeClr val="bg1"/>
                </a:solidFill>
              </a:rPr>
              <a:t>LIMIT 5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" y="5433216"/>
            <a:ext cx="312079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Number of records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You can filter rows by specific conditions using </a:t>
            </a:r>
            <a:br>
              <a:rPr lang="en-US" sz="3400" dirty="0"/>
            </a:b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Updating information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Records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231913" y="2379750"/>
            <a:ext cx="6619856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first_name, last_name, email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last_name = 'Smith'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1913" y="4538653"/>
            <a:ext cx="51706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79" y="5189880"/>
            <a:ext cx="3417459" cy="954558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Updates the last name of person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  <a:hlinkClick r:id="rId3"/>
              </a:rPr>
              <a:t>sli.do</a:t>
            </a:r>
            <a:endParaRPr lang="bg-BG" sz="7200" b="1" u="sng" dirty="0">
              <a:solidFill>
                <a:srgbClr val="FFA000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Deleting structures is called dropping</a:t>
            </a:r>
          </a:p>
          <a:p>
            <a:pPr lvl="1"/>
            <a:r>
              <a:rPr lang="en-GB" dirty="0"/>
              <a:t>Table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Entire Database</a:t>
            </a:r>
          </a:p>
          <a:p>
            <a:pPr lvl="1"/>
            <a:endParaRPr lang="en-GB" dirty="0"/>
          </a:p>
          <a:p>
            <a:r>
              <a:rPr lang="en-GB" dirty="0"/>
              <a:t>Both of 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D6DC-E5B6-4773-82DA-602ABF3A2B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950589" y="2491273"/>
            <a:ext cx="43514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950590" y="3291115"/>
            <a:ext cx="435149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2" y="2511830"/>
            <a:ext cx="435149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all records in a table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3332231"/>
            <a:ext cx="5239259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the data and the structure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950590" y="4461815"/>
            <a:ext cx="435149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6E5D276-7CDF-42BB-A95C-51E9AE7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4502931"/>
            <a:ext cx="3595411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entire database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Using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8" y="1742171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08302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query is </a:t>
            </a:r>
            <a:r>
              <a:rPr lang="en-US" b="1" dirty="0">
                <a:solidFill>
                  <a:schemeClr val="bg1"/>
                </a:solidFill>
              </a:rPr>
              <a:t>not used </a:t>
            </a:r>
            <a:r>
              <a:rPr lang="en-US" dirty="0"/>
              <a:t>in NoSQL systems</a:t>
            </a:r>
          </a:p>
          <a:p>
            <a:r>
              <a:rPr lang="en-US" dirty="0"/>
              <a:t>S</a:t>
            </a:r>
            <a:r>
              <a:rPr lang="it-IT" dirty="0"/>
              <a:t>uperior performance in some scenarios</a:t>
            </a:r>
            <a:endParaRPr lang="bg-BG" dirty="0"/>
          </a:p>
          <a:p>
            <a:r>
              <a:rPr lang="pt-BR" dirty="0"/>
              <a:t>Such databases are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  <a:p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2337173" y="4008209"/>
            <a:ext cx="8290394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8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8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age</a:t>
            </a:r>
            <a:r>
              <a:rPr lang="en-US" sz="28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709148" cy="5276048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br>
              <a:rPr lang="en-US" dirty="0"/>
            </a:br>
            <a:r>
              <a:rPr lang="en-US" dirty="0"/>
              <a:t>document-oriented database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– like documents with schema</a:t>
            </a:r>
          </a:p>
          <a:p>
            <a:r>
              <a:rPr lang="en-US" dirty="0"/>
              <a:t>Good for </a:t>
            </a:r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dirty="0"/>
              <a:t>product catalog, blogs, </a:t>
            </a:r>
            <a:br>
              <a:rPr lang="en-US" dirty="0"/>
            </a:br>
            <a:r>
              <a:rPr lang="en-US" dirty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Loosely coupled </a:t>
            </a:r>
            <a:r>
              <a:rPr lang="en-US" dirty="0"/>
              <a:t>objectives – the design </a:t>
            </a:r>
            <a:r>
              <a:rPr lang="en-US" b="1">
                <a:solidFill>
                  <a:schemeClr val="bg1"/>
                </a:solidFill>
              </a:rPr>
              <a:t>may change</a:t>
            </a:r>
            <a:r>
              <a:rPr lang="en-US"/>
              <a:t> over </a:t>
            </a:r>
            <a:r>
              <a:rPr lang="en-US" dirty="0"/>
              <a:t>the time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MongoDB Compass</a:t>
            </a:r>
          </a:p>
          <a:p>
            <a:pPr lvl="1"/>
            <a:r>
              <a:rPr lang="en-US" dirty="0"/>
              <a:t>The GUI for MongoDB. </a:t>
            </a:r>
          </a:p>
          <a:p>
            <a:pPr lvl="1"/>
            <a:r>
              <a:rPr lang="en-US" dirty="0"/>
              <a:t>Visual Query Builder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/>
              </a:rPr>
              <a:t>Available</a:t>
            </a:r>
            <a:r>
              <a:rPr lang="en-US" dirty="0"/>
              <a:t> on Linux, Mac, or Windows.</a:t>
            </a:r>
          </a:p>
          <a:p>
            <a:r>
              <a:rPr lang="en-US" dirty="0"/>
              <a:t>Alternatives (</a:t>
            </a:r>
            <a:r>
              <a:rPr lang="en-US" b="1" noProof="1">
                <a:solidFill>
                  <a:schemeClr val="bg1"/>
                </a:solidFill>
              </a:rPr>
              <a:t>NoSQLBooster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Shell-centric cross platform GUI</a:t>
            </a:r>
          </a:p>
          <a:p>
            <a:pPr lvl="1"/>
            <a:r>
              <a:rPr lang="en-US" dirty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database is done using the GUI</a:t>
            </a:r>
          </a:p>
          <a:p>
            <a:r>
              <a:rPr lang="en-US" dirty="0"/>
              <a:t>Right click on </a:t>
            </a:r>
            <a:r>
              <a:rPr lang="en-US" b="1" dirty="0">
                <a:solidFill>
                  <a:schemeClr val="bg1"/>
                </a:solidFill>
              </a:rPr>
              <a:t>New Connection </a:t>
            </a:r>
            <a:r>
              <a:rPr lang="en-US" dirty="0"/>
              <a:t>and select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 Database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94" y="3254692"/>
            <a:ext cx="570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collection</a:t>
            </a:r>
          </a:p>
          <a:p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Collection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81481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301759"/>
            <a:ext cx="8148148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.insertOne(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email: 'michael@gmail.com', 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42" y="1198183"/>
            <a:ext cx="2741497" cy="580568"/>
          </a:xfrm>
          <a:prstGeom prst="wedgeRoundRectCallout">
            <a:avLst>
              <a:gd name="adj1" fmla="val -34066"/>
              <a:gd name="adj2" fmla="val 6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858" y="3617089"/>
            <a:ext cx="3226980" cy="1055608"/>
          </a:xfrm>
          <a:prstGeom prst="wedgeRoundRectCallout">
            <a:avLst>
              <a:gd name="adj1" fmla="val -68615"/>
              <a:gd name="adj2" fmla="val 35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98903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3251050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3" y="4606960"/>
            <a:ext cx="9890322" cy="2099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00" noProof="1">
                <a:solidFill>
                  <a:schemeClr val="tx1"/>
                </a:solidFill>
              </a:rPr>
              <a:t>db.people.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1 }</a:t>
            </a:r>
          </a:p>
          <a:p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754" y="5198014"/>
            <a:ext cx="4388028" cy="1055608"/>
          </a:xfrm>
          <a:prstGeom prst="wedgeRoundRectCallout">
            <a:avLst>
              <a:gd name="adj1" fmla="val -55412"/>
              <a:gd name="adj2" fmla="val -18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retrieve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only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updateOne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256552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bg-BG" sz="2400" noProof="1">
                <a:solidFill>
                  <a:schemeClr val="bg1"/>
                </a:solidFill>
              </a:rPr>
              <a:t>М</a:t>
            </a:r>
            <a:r>
              <a:rPr lang="en-US" sz="2400" noProof="1">
                <a:solidFill>
                  <a:schemeClr val="bg1"/>
                </a:solidFill>
              </a:rPr>
              <a:t>any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$set: { firstName: 'George' } },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$multi: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417" y="5140029"/>
            <a:ext cx="3534989" cy="1055608"/>
          </a:xfrm>
          <a:prstGeom prst="wedgeRoundRectCallout">
            <a:avLst>
              <a:gd name="adj1" fmla="val -80496"/>
              <a:gd name="adj2" fmla="val 9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entries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given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88" y="2451641"/>
            <a:ext cx="1879445" cy="578882"/>
          </a:xfrm>
          <a:prstGeom prst="wedgeRoundRectCallout">
            <a:avLst>
              <a:gd name="adj1" fmla="val -71979"/>
              <a:gd name="adj2" fmla="val -7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884" y="3248596"/>
            <a:ext cx="1879445" cy="578882"/>
          </a:xfrm>
          <a:prstGeom prst="wedgeRoundRectCallout">
            <a:avLst>
              <a:gd name="adj1" fmla="val -73718"/>
              <a:gd name="adj2" fmla="val -41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pPr>
              <a:spcBef>
                <a:spcPts val="14000"/>
              </a:spcBef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891366"/>
            <a:ext cx="677742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deleteOne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373079"/>
            <a:ext cx="677742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db.people.</a:t>
            </a:r>
            <a:r>
              <a:rPr lang="en-US" sz="2400" noProof="1">
                <a:solidFill>
                  <a:schemeClr val="bg1"/>
                </a:solidFill>
              </a:rPr>
              <a:t>deleteMany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D17AC-9413-4DEA-AF85-80BF3C824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Do We Need a Database?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228A1-B551-4877-AA2B-D7E91A9B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02" y="954156"/>
            <a:ext cx="3392398" cy="33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606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Relational Database Management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System (RDBMS)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manage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We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GB" sz="3400" dirty="0">
                <a:solidFill>
                  <a:schemeClr val="bg2"/>
                </a:solidFill>
              </a:rPr>
              <a:t> with the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DB engine via SQL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MySQL</a:t>
            </a:r>
            <a:r>
              <a:rPr lang="en-GB" sz="3400" dirty="0">
                <a:solidFill>
                  <a:schemeClr val="bg2"/>
                </a:solidFill>
              </a:rPr>
              <a:t> is a multiplatform 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RDBMS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3600" dirty="0">
                <a:solidFill>
                  <a:schemeClr val="bg2"/>
                </a:solidFill>
              </a:rPr>
              <a:t> Databases are more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scalable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3400" dirty="0">
                <a:solidFill>
                  <a:schemeClr val="bg2"/>
                </a:solidFill>
              </a:rPr>
              <a:t> stores entries in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3400" dirty="0">
                <a:solidFill>
                  <a:schemeClr val="bg2"/>
                </a:solidFill>
              </a:rPr>
              <a:t> format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334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a collection of information that is organized so </a:t>
            </a:r>
            <a:br>
              <a:rPr lang="en-US" dirty="0"/>
            </a:br>
            <a:r>
              <a:rPr lang="en-US" dirty="0"/>
              <a:t>that it can be easily accessed, managed and updated</a:t>
            </a:r>
          </a:p>
          <a:p>
            <a:r>
              <a:rPr lang="en-US" dirty="0"/>
              <a:t>Modern databases are managed using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Management System</a:t>
            </a:r>
            <a:r>
              <a:rPr lang="en-US" dirty="0"/>
              <a:t> (DBMS)</a:t>
            </a:r>
          </a:p>
          <a:p>
            <a:pPr lvl="1"/>
            <a:r>
              <a:rPr lang="en-US" dirty="0"/>
              <a:t>Define database structure, e.g. tables, columns, relations</a:t>
            </a:r>
          </a:p>
          <a:p>
            <a:pPr lvl="1"/>
            <a:r>
              <a:rPr lang="en-US" dirty="0"/>
              <a:t>Create / Read / Update / Delete data (CRUD operations)</a:t>
            </a:r>
          </a:p>
          <a:p>
            <a:pPr lvl="1"/>
            <a:r>
              <a:rPr lang="en-US" dirty="0"/>
              <a:t>Execute queries (search)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95620"/>
          </a:xfrm>
        </p:spPr>
        <p:txBody>
          <a:bodyPr>
            <a:normAutofit/>
          </a:bodyPr>
          <a:lstStyle/>
          <a:p>
            <a:r>
              <a:rPr lang="en-US" dirty="0"/>
              <a:t>A Database Management System (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) is a software used to define, manipulate, retrieve and  manage data in a 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generally manipulates the data itself, the data format, </a:t>
            </a:r>
            <a:br>
              <a:rPr lang="en-US" dirty="0"/>
            </a:br>
            <a:r>
              <a:rPr lang="en-US" dirty="0"/>
              <a:t>field names, record structure and file structure</a:t>
            </a:r>
          </a:p>
          <a:p>
            <a:r>
              <a:rPr lang="en-US" dirty="0"/>
              <a:t>Some other 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examples include: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MS SQL Server</a:t>
            </a:r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/>
              <a:t>Notes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Conventional Data Storage</a:t>
            </a:r>
          </a:p>
          <a:p>
            <a:pPr lvl="1"/>
            <a:r>
              <a:rPr lang="en-US"/>
              <a:t>Receipts</a:t>
            </a:r>
          </a:p>
          <a:p>
            <a:pPr marL="609219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1" y="2803759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92" y="2803759"/>
            <a:ext cx="3124563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 vert="horz" lIns="36000" tIns="36000" rIns="36000" bIns="36000" rtlCol="0" anchor="ctr"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968192"/>
            <a:ext cx="3896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5558</TotalTime>
  <Words>1820</Words>
  <Application>Microsoft Office PowerPoint</Application>
  <PresentationFormat>Widescreen</PresentationFormat>
  <Paragraphs>440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2_SoftUni3_1</vt:lpstr>
      <vt:lpstr>Databases Basics</vt:lpstr>
      <vt:lpstr>Table of Contents</vt:lpstr>
      <vt:lpstr>Have a Question?</vt:lpstr>
      <vt:lpstr>PowerPoint Presentation</vt:lpstr>
      <vt:lpstr>What is Database?</vt:lpstr>
      <vt:lpstr>Database Management System</vt:lpstr>
      <vt:lpstr>Storage vs. Management</vt:lpstr>
      <vt:lpstr>Storage vs. Management (2)</vt:lpstr>
      <vt:lpstr>Storage vs. Management </vt:lpstr>
      <vt:lpstr>PowerPoint Presentation</vt:lpstr>
      <vt:lpstr>SQL Databases (Relational Databases)</vt:lpstr>
      <vt:lpstr>SQL Databases (Relational Databases) (2)</vt:lpstr>
      <vt:lpstr>NoSQL Databases (Non-Relational Databases)</vt:lpstr>
      <vt:lpstr>Scalability</vt:lpstr>
      <vt:lpstr>Structure</vt:lpstr>
      <vt:lpstr>Databases Examples</vt:lpstr>
      <vt:lpstr>PowerPoint Presentation</vt:lpstr>
      <vt:lpstr>Database Engine Flow</vt:lpstr>
      <vt:lpstr>Server Architecture</vt:lpstr>
      <vt:lpstr>Database Table Elements</vt:lpstr>
      <vt:lpstr>PowerPoint Presentation</vt:lpstr>
      <vt:lpstr>Structured Query Language</vt:lpstr>
      <vt:lpstr>PowerPoint Presentation</vt:lpstr>
      <vt:lpstr>MySQL / MariaDB</vt:lpstr>
      <vt:lpstr>Developer Tools</vt:lpstr>
      <vt:lpstr>SQL Commands</vt:lpstr>
      <vt:lpstr>Creating Table and Inserting Values</vt:lpstr>
      <vt:lpstr>Retrieve Records </vt:lpstr>
      <vt:lpstr>Update Records</vt:lpstr>
      <vt:lpstr>Deleting</vt:lpstr>
      <vt:lpstr>PowerPoint Presentation</vt:lpstr>
      <vt:lpstr>NoSQL Database</vt:lpstr>
      <vt:lpstr>MongoDB</vt:lpstr>
      <vt:lpstr>Developer Tools</vt:lpstr>
      <vt:lpstr>Creating a Database</vt:lpstr>
      <vt:lpstr>Creating Collection and Inserting Values</vt:lpstr>
      <vt:lpstr>Retrieve Entries</vt:lpstr>
      <vt:lpstr>Updating Entries</vt:lpstr>
      <vt:lpstr>Deleting Entries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Technology Fundamentals -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kiriloirilkirilov</cp:lastModifiedBy>
  <cp:revision>295</cp:revision>
  <dcterms:created xsi:type="dcterms:W3CDTF">2018-05-23T13:08:44Z</dcterms:created>
  <dcterms:modified xsi:type="dcterms:W3CDTF">2020-03-16T11:32:38Z</dcterms:modified>
  <cp:category>computer programming, programming</cp:category>
</cp:coreProperties>
</file>