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311" r:id="rId57"/>
    <p:sldId id="312" r:id="rId58"/>
    <p:sldId id="317" r:id="rId59"/>
    <p:sldId id="31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F234794-4052-4C46-8823-81C000D22759}">
          <p14:sldIdLst>
            <p14:sldId id="256"/>
            <p14:sldId id="257"/>
            <p14:sldId id="258"/>
          </p14:sldIdLst>
        </p14:section>
        <p14:section name="Introduction and Basic Syntax" id="{079E1814-A98F-4C8C-927B-4F7703B135E8}">
          <p14:sldIdLst>
            <p14:sldId id="259"/>
            <p14:sldId id="260"/>
            <p14:sldId id="261"/>
            <p14:sldId id="262"/>
          </p14:sldIdLst>
        </p14:section>
        <p14:section name="Console I/O" id="{5BAA6F6B-A785-4997-86D5-2F9ACC3001B6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mparison Operators" id="{0290E191-5453-497A-818A-678C01D0D807}">
          <p14:sldIdLst>
            <p14:sldId id="272"/>
            <p14:sldId id="273"/>
            <p14:sldId id="274"/>
          </p14:sldIdLst>
        </p14:section>
        <p14:section name="If / Else Statements" id="{F8D01BCE-4AAB-4B9C-997D-CB8C2C50B687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Switch Statements" id="{B7335C90-683A-4560-A809-107671443E38}">
          <p14:sldIdLst>
            <p14:sldId id="281"/>
            <p14:sldId id="282"/>
            <p14:sldId id="283"/>
            <p14:sldId id="284"/>
          </p14:sldIdLst>
        </p14:section>
        <p14:section name="Logical Operators" id="{3621599F-67FC-43AE-ACE6-3D6270F2EFA9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AEB7095B-B477-4CD1-81BC-F95F43FA2A3C}">
          <p14:sldIdLst>
            <p14:sldId id="291"/>
            <p14:sldId id="292"/>
          </p14:sldIdLst>
        </p14:section>
        <p14:section name="For Loops" id="{F39A7325-A08C-44A7-AA3D-FDFDBA4C0455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641DCA34-C35F-4962-B11F-46C0850913EF}">
          <p14:sldIdLst>
            <p14:sldId id="298"/>
            <p14:sldId id="299"/>
            <p14:sldId id="300"/>
          </p14:sldIdLst>
        </p14:section>
        <p14:section name="Do-While Loops" id="{A5DD1BD0-9AAC-4BC2-890B-9CA93E700F56}">
          <p14:sldIdLst>
            <p14:sldId id="301"/>
            <p14:sldId id="302"/>
            <p14:sldId id="303"/>
          </p14:sldIdLst>
        </p14:section>
        <p14:section name="Debugging" id="{9739D88F-C1D3-42E2-A0F7-761506D6AFC8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AA6CF01D-9FB2-46BB-89E1-0B7252B1FCFA}">
          <p14:sldIdLst>
            <p14:sldId id="309"/>
            <p14:sldId id="315"/>
            <p14:sldId id="311"/>
            <p14:sldId id="312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120" y="1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276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6171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3.jpe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6.gi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mtClean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1" y="2667000"/>
            <a:ext cx="876299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import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</a:rPr>
              <a:t> sc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400" b="1" noProof="1">
                <a:latin typeface="Consolas" pitchFamily="49" charset="0"/>
              </a:rPr>
              <a:t> 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4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400" b="1" noProof="1">
                <a:latin typeface="Consolas" pitchFamily="49" charset="0"/>
              </a:rPr>
              <a:t> 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400" b="1" noProof="1">
                <a:latin typeface="Consolas" pitchFamily="49" charset="0"/>
              </a:rPr>
              <a:t>sc.nextLine()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747419"/>
            <a:ext cx="9753600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</a:t>
            </a:r>
            <a:r>
              <a:rPr lang="en-US" sz="2700" dirty="0" err="1" smtClean="0">
                <a:solidFill>
                  <a:schemeClr val="bg1"/>
                </a:solidFill>
              </a:rPr>
              <a:t>printf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 Name: George, Age: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Print Format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2058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/>
              <a:t> – format floating point number with certain digits after the</a:t>
            </a:r>
            <a:br>
              <a:rPr lang="en-US" dirty="0" smtClean="0"/>
            </a:br>
            <a:r>
              <a:rPr lang="en-US" dirty="0" smtClean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5226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%03d</a:t>
            </a:r>
            <a:r>
              <a:rPr lang="en-US" sz="2700" dirty="0" smtClean="0"/>
              <a:t>", percentage);   </a:t>
            </a:r>
            <a:r>
              <a:rPr lang="en-US" sz="2700" i="1" dirty="0" smtClean="0">
                <a:solidFill>
                  <a:schemeClr val="accent2"/>
                </a:solidFill>
              </a:rPr>
              <a:t>// 055</a:t>
            </a:r>
            <a:endParaRPr lang="en-US" sz="27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%.2f</a:t>
            </a:r>
            <a:r>
              <a:rPr lang="en-US" sz="2700" dirty="0" smtClean="0"/>
              <a:t>", grade);        </a:t>
            </a:r>
            <a:r>
              <a:rPr lang="en-US" sz="2700" i="1" dirty="0" smtClean="0">
                <a:solidFill>
                  <a:schemeClr val="accent2"/>
                </a:solidFill>
              </a:rPr>
              <a:t>// 5.53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Numbers in Placeholders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731482"/>
            <a:ext cx="9296400" cy="3585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result = </a:t>
            </a:r>
            <a:r>
              <a:rPr lang="en-US" sz="2700" dirty="0" err="1" smtClean="0"/>
              <a:t>String.format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			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System.out.println</a:t>
            </a:r>
            <a:r>
              <a:rPr lang="en-US" sz="2700" dirty="0" smtClean="0"/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//Name: George, Age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String.format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54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63" y="1447800"/>
            <a:ext cx="11339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java.util.Scanner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Scanner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new Scanner(System.in)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name = 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age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double grade = </a:t>
            </a:r>
            <a:r>
              <a:rPr lang="en-US" dirty="0" err="1" smtClean="0">
                <a:solidFill>
                  <a:schemeClr val="bg1"/>
                </a:solidFill>
              </a:rPr>
              <a:t>Double.parseDouble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("Name: %s, Age: %d, Grade: %.2f",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name, age, grade);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Student Information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Comparison Operators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6900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&lt;=</a:t>
            </a:r>
            <a:r>
              <a:rPr lang="en-US" sz="2400" dirty="0" smtClean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(b </a:t>
            </a:r>
            <a:r>
              <a:rPr lang="en-US" sz="2400" dirty="0" smtClean="0">
                <a:solidFill>
                  <a:schemeClr val="bg1"/>
                </a:solidFill>
              </a:rPr>
              <a:t>==</a:t>
            </a:r>
            <a:r>
              <a:rPr lang="en-US" sz="2400" dirty="0" smtClean="0"/>
              <a:t> 2 * a);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Introduction and Basic Syntax</a:t>
            </a:r>
          </a:p>
          <a:p>
            <a:r>
              <a:rPr lang="en-GB" sz="2800" dirty="0"/>
              <a:t>Comparison Operators</a:t>
            </a:r>
          </a:p>
          <a:p>
            <a:r>
              <a:rPr lang="en-GB" sz="2800" dirty="0"/>
              <a:t>The if-else /</a:t>
            </a:r>
            <a:r>
              <a:rPr lang="en-US" sz="2800" dirty="0"/>
              <a:t> switch-case Statement</a:t>
            </a:r>
          </a:p>
          <a:p>
            <a:r>
              <a:rPr lang="en-GB" sz="2800" dirty="0"/>
              <a:t>Logical Operators</a:t>
            </a:r>
            <a:endParaRPr lang="en-US" sz="2800" dirty="0"/>
          </a:p>
          <a:p>
            <a:r>
              <a:rPr lang="en-GB" sz="2800" dirty="0"/>
              <a:t>Loops</a:t>
            </a:r>
          </a:p>
          <a:p>
            <a:r>
              <a:rPr lang="en-GB" sz="2800" dirty="0"/>
              <a:t>Debugging</a:t>
            </a:r>
            <a:r>
              <a:rPr lang="en-US" sz="2800" dirty="0"/>
              <a:t> and Troubleshooting</a:t>
            </a:r>
            <a:endParaRPr lang="en-US" sz="32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If-else Statement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Implementing Control-Flow Logic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2"/>
            <a:ext cx="9142413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6879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Executes </a:t>
            </a:r>
            <a:r>
              <a:rPr lang="en-US" sz="3200" b="1" dirty="0" smtClean="0">
                <a:solidFill>
                  <a:schemeClr val="bg1"/>
                </a:solidFill>
              </a:rPr>
              <a:t>one branch</a:t>
            </a:r>
            <a:r>
              <a:rPr lang="en-US" sz="3200" b="1" dirty="0" smtClean="0"/>
              <a:t> </a:t>
            </a:r>
            <a:r>
              <a:rPr lang="en-US" sz="3200" dirty="0" smtClean="0"/>
              <a:t>if the condition is 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another</a:t>
            </a:r>
            <a:r>
              <a:rPr lang="en-US" sz="3200" dirty="0" smtClean="0"/>
              <a:t>, </a:t>
            </a:r>
            <a:br>
              <a:rPr lang="en-US" sz="3200" dirty="0" smtClean="0"/>
            </a:br>
            <a:r>
              <a:rPr lang="en-US" sz="3200" dirty="0" smtClean="0"/>
              <a:t>if it is </a:t>
            </a:r>
            <a:r>
              <a:rPr lang="en-US" sz="3200" b="1" dirty="0" smtClean="0">
                <a:solidFill>
                  <a:schemeClr val="bg1"/>
                </a:solidFill>
              </a:rPr>
              <a:t>false</a:t>
            </a:r>
            <a:r>
              <a:rPr lang="en-US" sz="3200" dirty="0" smtClean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Example: </a:t>
            </a:r>
            <a:r>
              <a:rPr lang="en-US" sz="3200" b="1" dirty="0" smtClean="0">
                <a:solidFill>
                  <a:schemeClr val="bg1"/>
                </a:solidFill>
              </a:rPr>
              <a:t>Upgrade</a:t>
            </a:r>
            <a:r>
              <a:rPr lang="en-US" sz="3200" dirty="0" smtClean="0"/>
              <a:t> the last example, so it prints </a:t>
            </a:r>
            <a:r>
              <a:rPr lang="en-US" sz="3200" noProof="1" smtClean="0"/>
              <a:t>"</a:t>
            </a:r>
            <a:r>
              <a:rPr lang="en-US" sz="3200" b="1" noProof="1" smtClean="0">
                <a:solidFill>
                  <a:schemeClr val="bg1"/>
                </a:solidFill>
              </a:rPr>
              <a:t>Failed</a:t>
            </a:r>
            <a:r>
              <a:rPr lang="en-US" sz="3200" noProof="1" smtClean="0"/>
              <a:t>!", </a:t>
            </a:r>
            <a:br>
              <a:rPr lang="en-US" sz="3200" noProof="1" smtClean="0"/>
            </a:br>
            <a:r>
              <a:rPr lang="en-US" sz="3200" noProof="1" smtClean="0"/>
              <a:t>if the</a:t>
            </a:r>
            <a:r>
              <a:rPr lang="en-US" sz="3200" dirty="0" smtClean="0"/>
              <a:t> mark is lower than 3.00:</a:t>
            </a: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If-else Statement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13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997" y="3722742"/>
            <a:ext cx="581579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6340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11551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I Will Be Back in 30 Minutes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600201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I Will Be Back in 30 Minutes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90701" y="1676400"/>
            <a:ext cx="8610599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System.out.printf("%d:%02d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400" b="1" noProof="1">
                <a:latin typeface="Consolas" pitchFamily="49" charset="0"/>
              </a:rPr>
              <a:t>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System.out.printf("%d:%d",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53549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Switch-Case Statement</a:t>
            </a:r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Simplified If-else-if-else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Switch-case Statement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6900" y="2635210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7231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Foreign Languages</a:t>
            </a:r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084200" y="1266456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Writing More Complex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91394" y="3352801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46274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591775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2000" y="2969036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252264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(3)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1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Code Block Repetition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For-Loops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Managing the Count of the Iteration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3441393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9812" y="5106900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3951" y="4495801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and Basic Syntax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600" dirty="0"/>
              <a:t>" live template in</a:t>
            </a:r>
            <a:r>
              <a:rPr lang="bg-BG" sz="3600" dirty="0"/>
              <a:t> </a:t>
            </a:r>
            <a:r>
              <a:rPr lang="en-US" sz="3600" dirty="0"/>
              <a:t>Intellij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75" y="2058474"/>
            <a:ext cx="6248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398" b="1" noProof="1">
                <a:latin typeface="Consolas" pitchFamily="49" charset="0"/>
              </a:rPr>
              <a:t>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1827" y="5363744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59686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7000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45" y="4994393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of Odd Numbers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3439" y="37297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of Odd Numbers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9300" y="1256574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While Loops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Iterations While a Condition is 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303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2400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200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9807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3501" y="1981201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Do…While Loop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Execute a Piece of Code One or More Times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7529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1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0600" y="4038601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 2.0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4464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Debugging the Code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InteliJ Debugger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</a:t>
            </a:r>
            <a:r>
              <a:rPr lang="en-US"/>
              <a:t>use </a:t>
            </a:r>
            <a:r>
              <a:rPr lang="en-US" smtClean="0">
                <a:hlinkClick r:id="rId2"/>
              </a:rPr>
              <a:t>Java Development Kit (JDK) 13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3161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189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99" y="3180912"/>
            <a:ext cx="3673929" cy="3429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19" y="1795125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5887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41975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8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5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Intellij Idea </a:t>
            </a:r>
            <a:r>
              <a:rPr lang="en-US" dirty="0"/>
              <a:t>is powerful IDE for Java and</a:t>
            </a:r>
            <a:br>
              <a:rPr lang="en-US" dirty="0"/>
            </a:br>
            <a:r>
              <a:rPr lang="en-US" dirty="0"/>
              <a:t>other languages</a:t>
            </a:r>
          </a:p>
          <a:p>
            <a:r>
              <a:rPr lang="en-US" dirty="0"/>
              <a:t>Create a project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BC834-6925-4BF7-9DCF-92551F21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4797" b="22247"/>
          <a:stretch/>
        </p:blipFill>
        <p:spPr>
          <a:xfrm>
            <a:off x="314993" y="3276600"/>
            <a:ext cx="2904872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0DFA8-9FC3-4633-A7A8-F015AA49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32" y="3577353"/>
            <a:ext cx="3648584" cy="2896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4">
            <a:extLst>
              <a:ext uri="{FF2B5EF4-FFF2-40B4-BE49-F238E27FC236}">
                <a16:creationId xmlns:a16="http://schemas.microsoft.com/office/drawing/2014/main" id="{127E9099-52F2-4FBD-98E8-CC532B5B8CCA}"/>
              </a:ext>
            </a:extLst>
          </p:cNvPr>
          <p:cNvSpPr/>
          <p:nvPr/>
        </p:nvSpPr>
        <p:spPr>
          <a:xfrm flipV="1">
            <a:off x="3327743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7510118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AFD0A-7C1B-41ED-9396-82E8CE61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32" y="4329421"/>
            <a:ext cx="4082159" cy="1159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Console I/O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Reading from and Writing to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2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1" y="3094584"/>
            <a:ext cx="7180915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import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700" b="1" noProof="1">
                <a:latin typeface="Consolas" pitchFamily="49" charset="0"/>
              </a:rPr>
              <a:t> sc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1782" y="5886144"/>
            <a:ext cx="559161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2000" y="5983224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Words>2486</Words>
  <Application>Microsoft Office PowerPoint</Application>
  <PresentationFormat>Widescreen</PresentationFormat>
  <Paragraphs>565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 Introduction</vt:lpstr>
      <vt:lpstr>Table of Contents</vt:lpstr>
      <vt:lpstr>Have a Question?</vt:lpstr>
      <vt:lpstr>Introduction and Basic Syntax</vt:lpstr>
      <vt:lpstr>Java – Introduction</vt:lpstr>
      <vt:lpstr>Using Intellij Idea</vt:lpstr>
      <vt:lpstr>Declaring Variables</vt:lpstr>
      <vt:lpstr>Console I/O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The If-else Statement</vt:lpstr>
      <vt:lpstr>The If Statement</vt:lpstr>
      <vt:lpstr>The If-else Statement</vt:lpstr>
      <vt:lpstr>Problem: I Will Be Back in 30 Minutes</vt:lpstr>
      <vt:lpstr>Solution: I Will Be Back in 30 Minutes (1)</vt:lpstr>
      <vt:lpstr>Solution: I Will Be Back in 30 Minutes (2)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 Loops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the Code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Syntax; Conditional Statements and Loops</dc:title>
  <dc:subject>Java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6</cp:revision>
  <dcterms:created xsi:type="dcterms:W3CDTF">2018-05-23T13:08:44Z</dcterms:created>
  <dcterms:modified xsi:type="dcterms:W3CDTF">2020-01-14T15:27:03Z</dcterms:modified>
  <cp:category>technology fundamentals;computer programming;software development;web development</cp:category>
</cp:coreProperties>
</file>