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74" r:id="rId2"/>
    <p:sldId id="276" r:id="rId3"/>
    <p:sldId id="492" r:id="rId4"/>
    <p:sldId id="353" r:id="rId5"/>
    <p:sldId id="493" r:id="rId6"/>
    <p:sldId id="495" r:id="rId7"/>
    <p:sldId id="500" r:id="rId8"/>
    <p:sldId id="541" r:id="rId9"/>
    <p:sldId id="539" r:id="rId10"/>
    <p:sldId id="496" r:id="rId11"/>
    <p:sldId id="503" r:id="rId12"/>
    <p:sldId id="543" r:id="rId13"/>
    <p:sldId id="544" r:id="rId14"/>
    <p:sldId id="545" r:id="rId15"/>
    <p:sldId id="549" r:id="rId16"/>
    <p:sldId id="548" r:id="rId17"/>
    <p:sldId id="550" r:id="rId18"/>
    <p:sldId id="578" r:id="rId19"/>
    <p:sldId id="579" r:id="rId20"/>
    <p:sldId id="497" r:id="rId21"/>
    <p:sldId id="506" r:id="rId22"/>
    <p:sldId id="517" r:id="rId23"/>
    <p:sldId id="518" r:id="rId24"/>
    <p:sldId id="519" r:id="rId25"/>
    <p:sldId id="533" r:id="rId26"/>
    <p:sldId id="534" r:id="rId27"/>
    <p:sldId id="528" r:id="rId28"/>
    <p:sldId id="529" r:id="rId29"/>
    <p:sldId id="530" r:id="rId30"/>
    <p:sldId id="499" r:id="rId31"/>
    <p:sldId id="538" r:id="rId32"/>
    <p:sldId id="512" r:id="rId33"/>
    <p:sldId id="537" r:id="rId34"/>
    <p:sldId id="536" r:id="rId35"/>
    <p:sldId id="531" r:id="rId36"/>
    <p:sldId id="590" r:id="rId37"/>
    <p:sldId id="591" r:id="rId38"/>
    <p:sldId id="592" r:id="rId39"/>
    <p:sldId id="593" r:id="rId40"/>
    <p:sldId id="594" r:id="rId41"/>
    <p:sldId id="524" r:id="rId42"/>
    <p:sldId id="525" r:id="rId43"/>
    <p:sldId id="526" r:id="rId44"/>
    <p:sldId id="587" r:id="rId45"/>
    <p:sldId id="588" r:id="rId46"/>
    <p:sldId id="589" r:id="rId47"/>
    <p:sldId id="532" r:id="rId48"/>
    <p:sldId id="401" r:id="rId49"/>
    <p:sldId id="595" r:id="rId50"/>
    <p:sldId id="576" r:id="rId51"/>
    <p:sldId id="405" r:id="rId52"/>
    <p:sldId id="59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1D3052-8667-46C5-9EEF-B364B677C947}">
          <p14:sldIdLst>
            <p14:sldId id="274"/>
            <p14:sldId id="276"/>
            <p14:sldId id="492"/>
          </p14:sldIdLst>
        </p14:section>
        <p14:section name="HTML" id="{D5EE540B-F4D3-4541-A15B-DC1D7C2DAD52}">
          <p14:sldIdLst>
            <p14:sldId id="353"/>
            <p14:sldId id="493"/>
          </p14:sldIdLst>
        </p14:section>
        <p14:section name="Anatomy of an ЕLement" id="{B02B223D-A88E-448F-A168-351CBD21D9F7}">
          <p14:sldIdLst>
            <p14:sldId id="495"/>
            <p14:sldId id="500"/>
            <p14:sldId id="541"/>
            <p14:sldId id="539"/>
          </p14:sldIdLst>
        </p14:section>
        <p14:section name="Document Anatomy" id="{3C307447-D72C-4A26-A667-3C672E5582DB}">
          <p14:sldIdLst>
            <p14:sldId id="496"/>
            <p14:sldId id="503"/>
            <p14:sldId id="543"/>
            <p14:sldId id="544"/>
            <p14:sldId id="545"/>
            <p14:sldId id="549"/>
            <p14:sldId id="548"/>
            <p14:sldId id="550"/>
            <p14:sldId id="578"/>
            <p14:sldId id="579"/>
          </p14:sldIdLst>
        </p14:section>
        <p14:section name="Formatting Text" id="{863210B5-8086-42B5-8E14-5F2A1CBAB27F}">
          <p14:sldIdLst>
            <p14:sldId id="497"/>
            <p14:sldId id="506"/>
            <p14:sldId id="517"/>
            <p14:sldId id="518"/>
            <p14:sldId id="519"/>
            <p14:sldId id="533"/>
            <p14:sldId id="534"/>
          </p14:sldIdLst>
        </p14:section>
        <p14:section name="Attributes" id="{C95EAEA4-65FE-4923-956C-38CBCB3B8914}">
          <p14:sldIdLst>
            <p14:sldId id="528"/>
            <p14:sldId id="529"/>
            <p14:sldId id="530"/>
          </p14:sldIdLst>
        </p14:section>
        <p14:section name="Images, Link and Forms" id="{5EE729DE-2F81-484D-A1CF-79A9D868FE11}">
          <p14:sldIdLst>
            <p14:sldId id="499"/>
            <p14:sldId id="538"/>
            <p14:sldId id="512"/>
            <p14:sldId id="537"/>
            <p14:sldId id="536"/>
            <p14:sldId id="531"/>
            <p14:sldId id="590"/>
            <p14:sldId id="591"/>
            <p14:sldId id="592"/>
            <p14:sldId id="593"/>
            <p14:sldId id="594"/>
          </p14:sldIdLst>
        </p14:section>
        <p14:section name="Nested and Empty Elements" id="{547AEECF-C1F9-4BAF-831D-5995B99397E3}">
          <p14:sldIdLst>
            <p14:sldId id="524"/>
            <p14:sldId id="525"/>
            <p14:sldId id="526"/>
            <p14:sldId id="587"/>
            <p14:sldId id="588"/>
            <p14:sldId id="589"/>
          </p14:sldIdLst>
        </p14:section>
        <p14:section name="Conclusion" id="{A9ECD0B6-065F-47D4-8453-508C40047B11}">
          <p14:sldIdLst>
            <p14:sldId id="532"/>
            <p14:sldId id="401"/>
            <p14:sldId id="595"/>
            <p14:sldId id="576"/>
            <p14:sldId id="40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D466BE-BC40-4706-AB05-B6E14234AD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4019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BA78BC-B66B-4A84-9CF3-264AAF9D93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3924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252045A-D967-4FCD-9AD8-A03B8B1CC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2319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150E634-71E8-42FE-8434-AFCD585758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417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D05C22-E715-4ADF-A65E-B0D88DF0B0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3053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D5E702-174F-4FB4-B365-1E14F7105A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853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7043FA-B77F-4D7A-9D29-7BC8CB493E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8791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645764-B8A7-4195-9555-E3B8784203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77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HTML (</a:t>
            </a:r>
            <a:r>
              <a:rPr lang="en-US" sz="1200" b="1" dirty="0">
                <a:solidFill>
                  <a:schemeClr val="bg1"/>
                </a:solidFill>
              </a:rPr>
              <a:t>H</a:t>
            </a:r>
            <a:r>
              <a:rPr lang="en-US" sz="1200" dirty="0"/>
              <a:t>ypertext </a:t>
            </a:r>
            <a:r>
              <a:rPr lang="en-US" sz="1200" b="1" dirty="0">
                <a:solidFill>
                  <a:schemeClr val="bg1"/>
                </a:solidFill>
              </a:rPr>
              <a:t>M</a:t>
            </a:r>
            <a:r>
              <a:rPr lang="en-US" sz="1200" dirty="0"/>
              <a:t>arkup </a:t>
            </a:r>
            <a:r>
              <a:rPr lang="en-US" sz="1200" b="1" dirty="0">
                <a:solidFill>
                  <a:schemeClr val="bg1"/>
                </a:solidFill>
              </a:rPr>
              <a:t>L</a:t>
            </a:r>
            <a:r>
              <a:rPr lang="en-US" sz="1200" dirty="0"/>
              <a:t>anguage) is the code used to build and display a web page and its content</a:t>
            </a:r>
          </a:p>
          <a:p>
            <a:endParaRPr lang="en-US" sz="1200" dirty="0"/>
          </a:p>
          <a:p>
            <a:r>
              <a:rPr lang="en-US" sz="1200" dirty="0"/>
              <a:t>Standard markup language for creating </a:t>
            </a:r>
            <a:r>
              <a:rPr lang="en-US" sz="1200" b="1" dirty="0">
                <a:solidFill>
                  <a:schemeClr val="bg1"/>
                </a:solidFill>
              </a:rPr>
              <a:t>web content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dirty="0"/>
              <a:t>It represents a </a:t>
            </a:r>
            <a:r>
              <a:rPr lang="en-US" sz="1200" b="1" dirty="0">
                <a:solidFill>
                  <a:schemeClr val="bg1"/>
                </a:solidFill>
              </a:rPr>
              <a:t>series of elements </a:t>
            </a:r>
            <a:r>
              <a:rPr lang="en-US" sz="1200" dirty="0"/>
              <a:t>that you use to</a:t>
            </a:r>
            <a:r>
              <a:rPr lang="en-US" sz="1200" baseline="0" dirty="0"/>
              <a:t> </a:t>
            </a:r>
            <a:r>
              <a:rPr lang="en-US" sz="1200" dirty="0"/>
              <a:t>surround (or wrap) different portions of content to make them look and act in a certain way</a:t>
            </a:r>
          </a:p>
          <a:p>
            <a:endParaRPr lang="en-US" sz="1200" dirty="0"/>
          </a:p>
          <a:p>
            <a:r>
              <a:rPr lang="en-US" sz="1200" dirty="0"/>
              <a:t>HTML </a:t>
            </a:r>
            <a:r>
              <a:rPr lang="en-US" sz="1200" b="1" dirty="0">
                <a:solidFill>
                  <a:schemeClr val="bg1"/>
                </a:solidFill>
              </a:rPr>
              <a:t>is not </a:t>
            </a:r>
            <a:r>
              <a:rPr lang="en-US" sz="1200" dirty="0"/>
              <a:t>a programming language - it is a </a:t>
            </a:r>
            <a:r>
              <a:rPr lang="en-US" sz="1200" b="1" dirty="0">
                <a:solidFill>
                  <a:schemeClr val="bg1"/>
                </a:solidFill>
              </a:rPr>
              <a:t>markup language</a:t>
            </a:r>
            <a:r>
              <a:rPr lang="en-US" sz="1200" dirty="0"/>
              <a:t> that is used to tell your browser how to display the pages you are visiting.</a:t>
            </a:r>
          </a:p>
          <a:p>
            <a:endParaRPr lang="en-US" sz="1200" dirty="0"/>
          </a:p>
          <a:p>
            <a:r>
              <a:rPr lang="en-US" sz="1200" dirty="0"/>
              <a:t>It’s just a </a:t>
            </a:r>
            <a:r>
              <a:rPr lang="en-US" sz="1200" b="1" dirty="0">
                <a:solidFill>
                  <a:schemeClr val="bg1"/>
                </a:solidFill>
              </a:rPr>
              <a:t>text</a:t>
            </a:r>
            <a:r>
              <a:rPr lang="en-US" sz="1200" dirty="0"/>
              <a:t> file with </a:t>
            </a:r>
            <a:r>
              <a:rPr lang="en-US" sz="1200" b="1" dirty="0">
                <a:solidFill>
                  <a:schemeClr val="bg1"/>
                </a:solidFill>
              </a:rPr>
              <a:t>.html </a:t>
            </a:r>
            <a:r>
              <a:rPr lang="en-US" sz="1200" dirty="0"/>
              <a:t>extension.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3AD4B0F-0723-49FA-8466-EEAF59A907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951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8E94D6-4544-4A24-A2AF-F6920939CE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923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</a:pPr>
            <a:r>
              <a:rPr lang="en-US" sz="1200" dirty="0"/>
              <a:t>The </a:t>
            </a:r>
            <a:r>
              <a:rPr lang="en-US" sz="1200" b="1" dirty="0">
                <a:solidFill>
                  <a:schemeClr val="bg1"/>
                </a:solidFill>
              </a:rPr>
              <a:t>metadata</a:t>
            </a:r>
            <a:r>
              <a:rPr lang="en-US" sz="1200" dirty="0"/>
              <a:t> is used by the browser to know how to load the page or reload it, from the search engines (keywords) or other web services. 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&lt;meta&gt; tags </a:t>
            </a:r>
            <a:r>
              <a:rPr lang="en-US" sz="1200" dirty="0"/>
              <a:t>are always in the </a:t>
            </a:r>
            <a:r>
              <a:rPr lang="en-US" sz="1200" b="1" dirty="0">
                <a:solidFill>
                  <a:schemeClr val="bg1"/>
                </a:solidFill>
              </a:rPr>
              <a:t>&lt;head&gt; </a:t>
            </a:r>
            <a:r>
              <a:rPr lang="en-US" sz="1200" dirty="0"/>
              <a:t>element.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dirty="0"/>
              <a:t> </a:t>
            </a:r>
            <a:r>
              <a:rPr lang="en-US" sz="1200" b="1" dirty="0">
                <a:solidFill>
                  <a:schemeClr val="bg1"/>
                </a:solidFill>
              </a:rPr>
              <a:t>Meta elements </a:t>
            </a:r>
            <a:r>
              <a:rPr lang="en-US" sz="1200" dirty="0"/>
              <a:t>are usually used to add a description to the page, keywords or character 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B2DC006-8E8F-473A-A7E9-9157304CAD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4864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Head </a:t>
            </a:r>
            <a:r>
              <a:rPr lang="en-US" sz="1200" dirty="0"/>
              <a:t>is required and it should be used just once. </a:t>
            </a:r>
            <a:br>
              <a:rPr lang="en-US" sz="1200" dirty="0"/>
            </a:br>
            <a:r>
              <a:rPr lang="en-US" sz="1200" dirty="0"/>
              <a:t>It should start immediately after the </a:t>
            </a:r>
            <a:r>
              <a:rPr lang="en-US" sz="1200" b="1" dirty="0">
                <a:solidFill>
                  <a:schemeClr val="bg1"/>
                </a:solidFill>
              </a:rPr>
              <a:t>opening html tag    </a:t>
            </a:r>
            <a:r>
              <a:rPr lang="en-US" sz="1200" dirty="0"/>
              <a:t>and end before the opening </a:t>
            </a:r>
            <a:r>
              <a:rPr lang="en-US" sz="1200" b="1" dirty="0">
                <a:solidFill>
                  <a:schemeClr val="bg1"/>
                </a:solidFill>
              </a:rPr>
              <a:t>body tag</a:t>
            </a:r>
            <a:r>
              <a:rPr lang="en-US" sz="1200" dirty="0"/>
              <a:t>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&lt;body&gt; tag</a:t>
            </a:r>
            <a:r>
              <a:rPr lang="en-US" sz="1200" dirty="0"/>
              <a:t> defines the main content of the HTML </a:t>
            </a:r>
            <a:br>
              <a:rPr lang="en-US" sz="1200" dirty="0"/>
            </a:br>
            <a:r>
              <a:rPr lang="en-US" sz="1200" dirty="0"/>
              <a:t>document or the section                                                         of the HTML document                                                that will be directly                                                       visible on your                                                                web page.</a:t>
            </a:r>
          </a:p>
          <a:p>
            <a:pPr marL="457200" indent="-457200">
              <a:buClr>
                <a:schemeClr val="tx1"/>
              </a:buClr>
            </a:pPr>
            <a:endParaRPr lang="en-US" sz="1200" dirty="0"/>
          </a:p>
          <a:p>
            <a:pPr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3370FD9-E658-49BA-B3AF-8DA5B5739F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4103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83DDF0D-6706-4878-84BB-CF03C9C753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796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5EBCD6-5568-4C85-AED8-E1F168C085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193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6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163513"/>
            <a:ext cx="12191998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Hypertext Markup Language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Autofit/>
          </a:bodyPr>
          <a:lstStyle/>
          <a:p>
            <a:r>
              <a:rPr lang="en-US" sz="5500" dirty="0"/>
              <a:t>HTML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92880"/>
            <a:ext cx="2951518" cy="429276"/>
          </a:xfrm>
        </p:spPr>
        <p:txBody>
          <a:bodyPr/>
          <a:lstStyle/>
          <a:p>
            <a:r>
              <a:rPr lang="en-US" sz="23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37231"/>
            <a:ext cx="2951518" cy="382788"/>
          </a:xfrm>
        </p:spPr>
        <p:txBody>
          <a:bodyPr/>
          <a:lstStyle/>
          <a:p>
            <a:r>
              <a:rPr lang="en-US" sz="2000">
                <a:hlinkClick r:id="rId3"/>
              </a:rPr>
              <a:t>https://softuni.bg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969160"/>
            <a:ext cx="2951518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70" y="2282051"/>
            <a:ext cx="2415857" cy="241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2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40C73E-D9D6-47A5-B7D6-6F45B923D6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Document Anatomy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71" y="1689462"/>
            <a:ext cx="2889847" cy="2284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2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Document Anatomy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1073416"/>
          </a:xfrm>
        </p:spPr>
        <p:txBody>
          <a:bodyPr>
            <a:normAutofit/>
          </a:bodyPr>
          <a:lstStyle/>
          <a:p>
            <a:r>
              <a:rPr lang="en-US" sz="3000" dirty="0"/>
              <a:t>The basic requirement for content that a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file</a:t>
            </a:r>
            <a:r>
              <a:rPr lang="en-US" sz="3000" dirty="0"/>
              <a:t> should have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26640" y="1717038"/>
            <a:ext cx="5794104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en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 rot="7076450">
            <a:off x="8673507" y="2175211"/>
            <a:ext cx="1862670" cy="1333881"/>
          </a:xfrm>
          <a:prstGeom prst="curved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67A011-9B5F-46E7-A026-1C72584F00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&lt;!DOCTYPE Html&gt;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83207" y="1007863"/>
            <a:ext cx="9800046" cy="4829649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Describes the HTML</a:t>
            </a:r>
            <a:endParaRPr lang="bg-BG" sz="2800" dirty="0"/>
          </a:p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It is an </a:t>
            </a:r>
            <a:r>
              <a:rPr lang="en-US" sz="2800" b="1" dirty="0">
                <a:solidFill>
                  <a:schemeClr val="bg1"/>
                </a:solidFill>
              </a:rPr>
              <a:t>instruction</a:t>
            </a:r>
            <a:r>
              <a:rPr lang="en-US" sz="2800" dirty="0"/>
              <a:t> for the web browser about what              version of HTML the page is written in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DOCTYPE</a:t>
            </a:r>
            <a:r>
              <a:rPr lang="en-US" sz="2800" noProof="1"/>
              <a:t> is supported by all modern </a:t>
            </a:r>
            <a:r>
              <a:rPr lang="en-US" sz="2800" b="1" noProof="1">
                <a:solidFill>
                  <a:schemeClr val="bg1"/>
                </a:solidFill>
              </a:rPr>
              <a:t>web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browsers     </a:t>
            </a:r>
            <a:r>
              <a:rPr lang="en-US" sz="2800" noProof="1"/>
              <a:t> like: Chrome, Firefox, IE, Safari and Opera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13907" r="17062" b="13726"/>
          <a:stretch/>
        </p:blipFill>
        <p:spPr>
          <a:xfrm>
            <a:off x="6774119" y="3799601"/>
            <a:ext cx="4409134" cy="2638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 flipH="1">
            <a:off x="6905896" y="4806872"/>
            <a:ext cx="3315792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. . .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66E5B4-3F71-48F1-A8BF-8C3DCA2B75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/>
              <a:t>The &lt;Html&gt; Tag</a:t>
            </a:r>
            <a:endParaRPr lang="en-US" sz="4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19498" y="983404"/>
            <a:ext cx="10146914" cy="5413787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This element surrounds the entire content of the page</a:t>
            </a:r>
            <a:endParaRPr lang="bg-BG" sz="2800" dirty="0"/>
          </a:p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html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element</a:t>
            </a:r>
            <a:r>
              <a:rPr lang="en-US" sz="2800" dirty="0"/>
              <a:t> must contain a </a:t>
            </a:r>
            <a:r>
              <a:rPr lang="en-US" sz="2800" b="1" dirty="0">
                <a:solidFill>
                  <a:schemeClr val="bg1"/>
                </a:solidFill>
              </a:rPr>
              <a:t>head</a:t>
            </a:r>
            <a:r>
              <a:rPr lang="en-US" sz="2800" dirty="0"/>
              <a:t> element followed</a:t>
            </a:r>
            <a:br>
              <a:rPr lang="en-US" sz="2800" dirty="0"/>
            </a:br>
            <a:r>
              <a:rPr lang="en-US" sz="2800" dirty="0"/>
              <a:t>by</a:t>
            </a:r>
            <a:r>
              <a:rPr lang="bg-BG" sz="2800" dirty="0"/>
              <a:t> </a:t>
            </a:r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dirty="0"/>
              <a:t> element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95252" y="2609947"/>
            <a:ext cx="4237925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928">
            <a:off x="8364645" y="2951475"/>
            <a:ext cx="2599836" cy="2599836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122B494-6B02-488F-AFBD-4B33871A49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2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/>
              <a:t>The &lt;Head&gt; Tag</a:t>
            </a:r>
            <a:endParaRPr lang="en-US" sz="4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5"/>
            <a:ext cx="10729580" cy="6274430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700" dirty="0"/>
              <a:t>Container for metadata</a:t>
            </a:r>
            <a:endParaRPr lang="en-US" sz="27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2700" b="1" dirty="0">
                <a:solidFill>
                  <a:schemeClr val="bg1"/>
                </a:solidFill>
              </a:rPr>
              <a:t>HTML</a:t>
            </a:r>
            <a:r>
              <a:rPr lang="en-US" sz="2700" dirty="0"/>
              <a:t> </a:t>
            </a:r>
            <a:r>
              <a:rPr lang="en-US" sz="2700" b="1" dirty="0">
                <a:solidFill>
                  <a:schemeClr val="bg1"/>
                </a:solidFill>
              </a:rPr>
              <a:t>metadata</a:t>
            </a:r>
            <a:r>
              <a:rPr lang="en-US" sz="2700" dirty="0"/>
              <a:t> is data about the HTML document but is </a:t>
            </a:r>
            <a:r>
              <a:rPr lang="en-US" sz="2700" b="1" dirty="0">
                <a:solidFill>
                  <a:schemeClr val="bg1"/>
                </a:solidFill>
              </a:rPr>
              <a:t>NOT</a:t>
            </a:r>
            <a:br>
              <a:rPr lang="en-US" sz="2700" dirty="0"/>
            </a:br>
            <a:r>
              <a:rPr lang="en-US" sz="2700" dirty="0"/>
              <a:t>displayed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2700" dirty="0"/>
              <a:t>Metadata typically define the </a:t>
            </a:r>
            <a:r>
              <a:rPr lang="en-US" sz="2700" b="1" dirty="0">
                <a:solidFill>
                  <a:schemeClr val="bg1"/>
                </a:solidFill>
              </a:rPr>
              <a:t>document title</a:t>
            </a:r>
            <a:r>
              <a:rPr lang="en-US" sz="2700" dirty="0"/>
              <a:t>, </a:t>
            </a:r>
            <a:r>
              <a:rPr lang="en-US" sz="2700" b="1" dirty="0">
                <a:solidFill>
                  <a:schemeClr val="bg1"/>
                </a:solidFill>
              </a:rPr>
              <a:t>styles</a:t>
            </a:r>
            <a:r>
              <a:rPr lang="en-US" sz="2700" dirty="0"/>
              <a:t>,  </a:t>
            </a:r>
            <a:r>
              <a:rPr lang="en-US" sz="2700" b="1" dirty="0">
                <a:solidFill>
                  <a:schemeClr val="bg1"/>
                </a:solidFill>
              </a:rPr>
              <a:t>links</a:t>
            </a:r>
            <a:r>
              <a:rPr lang="en-US" sz="2700" dirty="0"/>
              <a:t>,</a:t>
            </a:r>
            <a:br>
              <a:rPr lang="en-US" sz="2700" dirty="0"/>
            </a:br>
            <a:r>
              <a:rPr lang="en-US" sz="2700" b="1" dirty="0">
                <a:solidFill>
                  <a:schemeClr val="bg1"/>
                </a:solidFill>
              </a:rPr>
              <a:t>scripts</a:t>
            </a:r>
            <a:r>
              <a:rPr lang="en-US" sz="2700" dirty="0"/>
              <a:t>, and other </a:t>
            </a:r>
            <a:r>
              <a:rPr lang="en-US" sz="2700" b="1" dirty="0">
                <a:solidFill>
                  <a:schemeClr val="bg1"/>
                </a:solidFill>
              </a:rPr>
              <a:t>meta</a:t>
            </a:r>
            <a:r>
              <a:rPr lang="en-US" sz="2700" dirty="0"/>
              <a:t> </a:t>
            </a:r>
            <a:r>
              <a:rPr lang="en-US" sz="2700" b="1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412099" y="3586880"/>
            <a:ext cx="563250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HEAD ELEMENT CONTENT--&gt;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A6D1E6-D594-4647-99D7-F9947CF9909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5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/>
              <a:t>The &lt;Meta&gt; Tag</a:t>
            </a:r>
            <a:endParaRPr lang="en-US" sz="45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6957" y="983404"/>
            <a:ext cx="10522004" cy="4431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US" sz="2800" dirty="0"/>
              <a:t>The information inside the</a:t>
            </a:r>
            <a:r>
              <a:rPr lang="en-US" sz="2800" b="1" dirty="0">
                <a:solidFill>
                  <a:schemeClr val="bg1"/>
                </a:solidFill>
              </a:rPr>
              <a:t> &lt;meta&gt; tag</a:t>
            </a:r>
            <a:r>
              <a:rPr lang="en-US" sz="2800" dirty="0"/>
              <a:t> is not displayed on the </a:t>
            </a:r>
            <a:br>
              <a:rPr lang="bg-BG" sz="2800" dirty="0"/>
            </a:br>
            <a:r>
              <a:rPr lang="en-US" sz="2800" dirty="0"/>
              <a:t>page but is relied on by the machine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Meta elements are usually used to add a </a:t>
            </a:r>
            <a:r>
              <a:rPr lang="en-US" sz="2800" b="1" dirty="0">
                <a:solidFill>
                  <a:schemeClr val="bg1"/>
                </a:solidFill>
              </a:rPr>
              <a:t>description</a:t>
            </a:r>
            <a:r>
              <a:rPr lang="en-US" sz="2800" dirty="0"/>
              <a:t> to the </a:t>
            </a:r>
            <a:br>
              <a:rPr lang="en-US" sz="2800" dirty="0"/>
            </a:br>
            <a:r>
              <a:rPr lang="en-US" sz="2800" dirty="0"/>
              <a:t>page, </a:t>
            </a:r>
            <a:r>
              <a:rPr lang="en-US" sz="2800" b="1" dirty="0">
                <a:solidFill>
                  <a:schemeClr val="bg1"/>
                </a:solidFill>
              </a:rPr>
              <a:t>keywords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character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sets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/>
              <a:t>Meta tags are always in the </a:t>
            </a:r>
            <a:r>
              <a:rPr lang="en-US" sz="2800" b="1" dirty="0">
                <a:solidFill>
                  <a:schemeClr val="bg1"/>
                </a:solidFill>
              </a:rPr>
              <a:t>&lt;head&gt; element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65" y="4112411"/>
            <a:ext cx="2889847" cy="2284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386CE2F-A8EE-4A5C-BC55-557E0E9E92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40" y="100750"/>
            <a:ext cx="8385812" cy="882654"/>
          </a:xfrm>
        </p:spPr>
        <p:txBody>
          <a:bodyPr>
            <a:normAutofit/>
          </a:bodyPr>
          <a:lstStyle/>
          <a:p>
            <a:r>
              <a:rPr lang="en-US" sz="4500"/>
              <a:t>The &lt;Title&gt; Tag</a:t>
            </a:r>
            <a:endParaRPr lang="en-US" sz="4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71040" y="983404"/>
            <a:ext cx="9781936" cy="541378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2800" dirty="0"/>
              <a:t>Defines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of the document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Defines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in the </a:t>
            </a:r>
            <a:r>
              <a:rPr lang="en-US" sz="2800" b="1" dirty="0">
                <a:solidFill>
                  <a:schemeClr val="bg1"/>
                </a:solidFill>
              </a:rPr>
              <a:t>browser's toolbar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Gives a </a:t>
            </a:r>
            <a:r>
              <a:rPr lang="en-US" sz="2800" b="1" dirty="0">
                <a:solidFill>
                  <a:schemeClr val="bg1"/>
                </a:solidFill>
              </a:rPr>
              <a:t>page title </a:t>
            </a:r>
            <a:r>
              <a:rPr lang="en-US" sz="2800" dirty="0"/>
              <a:t>when added to </a:t>
            </a:r>
            <a:r>
              <a:rPr lang="en-US" sz="2800" b="1" dirty="0">
                <a:solidFill>
                  <a:schemeClr val="bg1"/>
                </a:solidFill>
              </a:rPr>
              <a:t>favorites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Shows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of the page in the </a:t>
            </a:r>
            <a:r>
              <a:rPr lang="en-US" sz="2800" b="1" dirty="0">
                <a:solidFill>
                  <a:schemeClr val="bg1"/>
                </a:solidFill>
              </a:rPr>
              <a:t>search engines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84"/>
          <a:stretch/>
        </p:blipFill>
        <p:spPr>
          <a:xfrm>
            <a:off x="2309856" y="4622829"/>
            <a:ext cx="6407700" cy="82815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358950" y="3655747"/>
            <a:ext cx="986760" cy="618969"/>
          </a:xfrm>
          <a:prstGeom prst="wedgeRoundRectCallout">
            <a:avLst>
              <a:gd name="adj1" fmla="val -25158"/>
              <a:gd name="adj2" fmla="val 100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Title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DE9B93-8A14-414C-8A85-7FECD5DDA9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/>
              <a:t>The &lt;Body&gt; Tag</a:t>
            </a:r>
            <a:endParaRPr lang="en-US" sz="45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96957" y="983405"/>
            <a:ext cx="10698277" cy="18729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GB" sz="3200" dirty="0"/>
              <a:t>T</a:t>
            </a:r>
            <a:r>
              <a:rPr lang="en-US" sz="3200" dirty="0"/>
              <a:t>he </a:t>
            </a:r>
            <a:r>
              <a:rPr lang="en-US" sz="3200" b="1" dirty="0">
                <a:solidFill>
                  <a:schemeClr val="bg1"/>
                </a:solidFill>
              </a:rPr>
              <a:t>main content </a:t>
            </a:r>
            <a:r>
              <a:rPr lang="en-US" sz="3200" dirty="0"/>
              <a:t>of the HTML document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section that will be </a:t>
            </a:r>
            <a:r>
              <a:rPr lang="en-US" sz="3200" b="1" dirty="0">
                <a:solidFill>
                  <a:schemeClr val="bg1"/>
                </a:solidFill>
              </a:rPr>
              <a:t>directly visible </a:t>
            </a:r>
            <a:r>
              <a:rPr lang="en-US" sz="3200" dirty="0"/>
              <a:t>on your web page</a:t>
            </a:r>
          </a:p>
          <a:p>
            <a:pPr marL="457200" indent="-457200"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70711" y="2455524"/>
            <a:ext cx="6929212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…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BODY ELEMENT CONTENT--&gt;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B17F18-57B9-4493-B66B-2CDD705260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&lt;div&gt;</a:t>
            </a:r>
            <a:r>
              <a:rPr lang="en-US" sz="3600" dirty="0"/>
              <a:t>s with </a:t>
            </a:r>
            <a:r>
              <a:rPr lang="en-US" sz="3600" b="1" dirty="0">
                <a:solidFill>
                  <a:schemeClr val="bg1"/>
                </a:solidFill>
              </a:rPr>
              <a:t>IDs</a:t>
            </a:r>
            <a:r>
              <a:rPr lang="en-US" sz="3600" b="1" dirty="0"/>
              <a:t> </a:t>
            </a:r>
            <a:r>
              <a:rPr lang="en-US" sz="3600" dirty="0"/>
              <a:t>(the IDs are needed for styling)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"HTML4 &amp; Old" Way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19" y="2061035"/>
            <a:ext cx="4435224" cy="4336156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78621" y="1929042"/>
            <a:ext cx="5883139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…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"navigation"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"header"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"sidebar"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"content"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"footer"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7984B1B-D559-4328-B6BD-0E5921F73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6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HTML5 uses </a:t>
            </a:r>
            <a:r>
              <a:rPr lang="en-US" sz="3600" b="1" dirty="0">
                <a:solidFill>
                  <a:schemeClr val="bg1"/>
                </a:solidFill>
              </a:rPr>
              <a:t>semantic</a:t>
            </a:r>
            <a:r>
              <a:rPr lang="en-US" sz="3600" dirty="0"/>
              <a:t> tags for the document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HTML5 Way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75391" y="2191612"/>
            <a:ext cx="564657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&lt;nav&gt;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&lt;main&gt;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&lt;article&gt;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&lt;/article&gt;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&lt;/main&gt;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52" y="2266793"/>
            <a:ext cx="4694327" cy="413039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00CE008-3128-4AD1-8806-A0A8099E6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9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What is HTML?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Element Anatomy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Document Anatomy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Formatting Text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Attributes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Images, Links and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Multimedia Context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Nested Elements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4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E97760-CBCF-4146-BC41-55523B2253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5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B0EF1-002B-4675-BAC5-87119BB1B0C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Formatting </a:t>
            </a:r>
            <a:r>
              <a:rPr lang="bg-BG"/>
              <a:t>Т</a:t>
            </a:r>
            <a:r>
              <a:rPr lang="en-US"/>
              <a:t>Ext</a:t>
            </a:r>
            <a:endParaRPr lang="bg-B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97" y="1291904"/>
            <a:ext cx="2662806" cy="266280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67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198881"/>
            <a:ext cx="11636533" cy="53527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Allows you to </a:t>
            </a:r>
            <a:r>
              <a:rPr lang="en-US" sz="3200" b="1" dirty="0">
                <a:solidFill>
                  <a:schemeClr val="bg1"/>
                </a:solidFill>
              </a:rPr>
              <a:t>specify</a:t>
            </a:r>
            <a:r>
              <a:rPr lang="en-US" sz="3200" dirty="0"/>
              <a:t> that certain portions of the content </a:t>
            </a:r>
            <a:r>
              <a:rPr lang="en-US" sz="3200"/>
              <a:t>are </a:t>
            </a:r>
            <a:br>
              <a:rPr lang="en-US" sz="3200"/>
            </a:br>
            <a:r>
              <a:rPr lang="en-US" sz="3200" b="1">
                <a:solidFill>
                  <a:schemeClr val="bg1"/>
                </a:solidFill>
              </a:rPr>
              <a:t>titles</a:t>
            </a:r>
            <a:r>
              <a:rPr lang="en-US" sz="3200"/>
              <a:t>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subheadings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Text – Heading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291" y="3261124"/>
            <a:ext cx="5489116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 1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 2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 3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58" y="3102787"/>
            <a:ext cx="2821043" cy="222310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515191" y="3875250"/>
            <a:ext cx="781783" cy="46551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93931C-9147-444A-ABCF-246A58E995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3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70001"/>
            <a:ext cx="11636533" cy="5281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Is meant to contain the </a:t>
            </a:r>
            <a:r>
              <a:rPr lang="en-US" sz="3200" b="1" dirty="0">
                <a:solidFill>
                  <a:schemeClr val="bg1"/>
                </a:solidFill>
              </a:rPr>
              <a:t>individual paragraphs </a:t>
            </a:r>
            <a:r>
              <a:rPr lang="en-US" sz="3200" dirty="0"/>
              <a:t>in the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Text – Paragraph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0355" y="3123231"/>
            <a:ext cx="587141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First paragraph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Second paragraph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Third paragraph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57" y="2954372"/>
            <a:ext cx="2962391" cy="240248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7100181" y="3814085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045EA27-19E3-4D6E-8A76-7AEECB86DD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1"/>
            <a:ext cx="11636533" cy="529177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lists contain at least two elements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most common types are </a:t>
            </a:r>
            <a:r>
              <a:rPr lang="en-US" sz="3200" b="1" dirty="0">
                <a:solidFill>
                  <a:schemeClr val="bg1"/>
                </a:solidFill>
              </a:rPr>
              <a:t>ordered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unordered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lists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Text – List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7783" y="2777083"/>
            <a:ext cx="5566449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Unordered list item 1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Unordered list item 2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Ordered list item 1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Ordered list item 2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08" y="3163148"/>
            <a:ext cx="2962688" cy="240063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910072" y="4021934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E080680-E8C3-46A2-AB50-1A3182C76C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09041"/>
            <a:ext cx="11636533" cy="534257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 structured set of data made up of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columns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Text – Table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0818" y="1882956"/>
            <a:ext cx="5345182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&lt;table&gt;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Peter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23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TODO: Add George 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05" y="2954948"/>
            <a:ext cx="2695951" cy="217200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7057701" y="3617273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A636AF-522D-4310-98A3-B095E4B2FC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00480"/>
            <a:ext cx="11636533" cy="525113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Division element (</a:t>
            </a:r>
            <a:r>
              <a:rPr lang="en-US" sz="3200" b="1" dirty="0">
                <a:solidFill>
                  <a:schemeClr val="bg1"/>
                </a:solidFill>
              </a:rPr>
              <a:t>div</a:t>
            </a:r>
            <a:r>
              <a:rPr lang="en-US" sz="3200" dirty="0"/>
              <a:t>) is the generic </a:t>
            </a:r>
            <a:r>
              <a:rPr lang="en-US" sz="3200" b="1" dirty="0">
                <a:solidFill>
                  <a:schemeClr val="bg1"/>
                </a:solidFill>
              </a:rPr>
              <a:t>container</a:t>
            </a:r>
            <a:r>
              <a:rPr lang="en-US" sz="3200" dirty="0"/>
              <a:t> for flow content   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It has no effect on the content or layout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As a "pure" container, the </a:t>
            </a:r>
            <a:r>
              <a:rPr lang="en-US" sz="3200" b="1" dirty="0">
                <a:solidFill>
                  <a:schemeClr val="bg1"/>
                </a:solidFill>
              </a:rPr>
              <a:t>&lt;div&gt; </a:t>
            </a:r>
            <a:r>
              <a:rPr lang="en-US" sz="3200" dirty="0"/>
              <a:t>element does not inherently             represent anything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Text – Division Element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524" y="3840597"/>
            <a:ext cx="5447996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Heading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paragraph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paragraph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654" y="3512421"/>
            <a:ext cx="2440508" cy="272112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625695" y="4531450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E0D10D9-5072-4F8E-9D14-2DC5606251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6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1"/>
            <a:ext cx="11636533" cy="174197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Span</a:t>
            </a:r>
            <a:r>
              <a:rPr lang="en-US" sz="3200" dirty="0"/>
              <a:t> element is a generic </a:t>
            </a:r>
            <a:r>
              <a:rPr lang="en-US" sz="3200" b="1" dirty="0">
                <a:solidFill>
                  <a:schemeClr val="bg1"/>
                </a:solidFill>
              </a:rPr>
              <a:t>inline container </a:t>
            </a:r>
            <a:r>
              <a:rPr lang="en-US" sz="3200" dirty="0"/>
              <a:t>for phrasing content,</a:t>
            </a:r>
            <a:br>
              <a:rPr lang="en-US" sz="3200" dirty="0"/>
            </a:br>
            <a:r>
              <a:rPr lang="en-US" sz="3200" dirty="0"/>
              <a:t>which does not inherently represent anything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It can be used to group elements for styling purposes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Text – Span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1347" y="3805230"/>
            <a:ext cx="72347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I like: 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  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C#, Java and JavaScript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60" y="4770704"/>
            <a:ext cx="3162741" cy="145752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Bent 7"/>
          <p:cNvSpPr/>
          <p:nvPr/>
        </p:nvSpPr>
        <p:spPr>
          <a:xfrm rot="10800000" flipH="1">
            <a:off x="6741358" y="5403273"/>
            <a:ext cx="1007951" cy="667498"/>
          </a:xfrm>
          <a:prstGeom prst="bentArrow">
            <a:avLst>
              <a:gd name="adj1" fmla="val 23788"/>
              <a:gd name="adj2" fmla="val 50000"/>
              <a:gd name="adj3" fmla="val 38696"/>
              <a:gd name="adj4" fmla="val 6654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B14236-82D3-41CC-AF59-DDF2FEC660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9559DB-B244-48BF-AB75-57970AF63B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bg-BG"/>
          </a:p>
        </p:txBody>
      </p:sp>
      <p:sp>
        <p:nvSpPr>
          <p:cNvPr id="4" name="Rectangle 3"/>
          <p:cNvSpPr/>
          <p:nvPr/>
        </p:nvSpPr>
        <p:spPr>
          <a:xfrm rot="755693">
            <a:off x="5665077" y="1037715"/>
            <a:ext cx="12236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807812">
            <a:off x="5113786" y="3065719"/>
            <a:ext cx="209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197566">
            <a:off x="4435307" y="1958367"/>
            <a:ext cx="1830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lass?</a:t>
            </a:r>
          </a:p>
        </p:txBody>
      </p:sp>
      <p:sp>
        <p:nvSpPr>
          <p:cNvPr id="7" name="Rectangle 6"/>
          <p:cNvSpPr/>
          <p:nvPr/>
        </p:nvSpPr>
        <p:spPr>
          <a:xfrm rot="20536244">
            <a:off x="5947316" y="2128518"/>
            <a:ext cx="1818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85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(special words) used       inside the opening tag to </a:t>
            </a:r>
            <a:r>
              <a:rPr lang="en-US" sz="3200" b="1" dirty="0">
                <a:solidFill>
                  <a:schemeClr val="bg1"/>
                </a:solidFill>
              </a:rPr>
              <a:t>control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tag's behavior</a:t>
            </a:r>
            <a:endParaRPr lang="en-US" sz="3200" dirty="0"/>
          </a:p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of a page element, such as font size or color</a:t>
            </a:r>
          </a:p>
          <a:p>
            <a:endParaRPr lang="en-US" sz="33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5089" y="4780688"/>
            <a:ext cx="4618752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myId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GB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33264" y="4409574"/>
            <a:ext cx="2554000" cy="489388"/>
          </a:xfrm>
          <a:prstGeom prst="wedgeRoundRectCallout">
            <a:avLst>
              <a:gd name="adj1" fmla="val 54957"/>
              <a:gd name="adj2" fmla="val 54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47777" y="4085386"/>
            <a:ext cx="2554000" cy="489388"/>
          </a:xfrm>
          <a:prstGeom prst="wedgeRoundRectCallout">
            <a:avLst>
              <a:gd name="adj1" fmla="val -31837"/>
              <a:gd name="adj2" fmla="val 113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have space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44977" y="4081226"/>
            <a:ext cx="2554000" cy="489388"/>
          </a:xfrm>
          <a:prstGeom prst="wedgeRoundRectCallout">
            <a:avLst>
              <a:gd name="adj1" fmla="val 8666"/>
              <a:gd name="adj2" fmla="val 96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422657" y="5690535"/>
            <a:ext cx="1663860" cy="706661"/>
          </a:xfrm>
          <a:prstGeom prst="wedgeRoundRectCallout">
            <a:avLst>
              <a:gd name="adj1" fmla="val 25419"/>
              <a:gd name="adj2" fmla="val -77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569847" y="5690535"/>
            <a:ext cx="1663860" cy="706661"/>
          </a:xfrm>
          <a:prstGeom prst="wedgeRoundRectCallout">
            <a:avLst>
              <a:gd name="adj1" fmla="val 5435"/>
              <a:gd name="adj2" fmla="val -764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E1B844D-3271-4347-AD8F-2E852EDD8B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27463"/>
            <a:ext cx="11636533" cy="532415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are used to amplify a tag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When a web browser interprets an </a:t>
            </a:r>
            <a:r>
              <a:rPr lang="en-US" sz="3200" b="1" dirty="0">
                <a:solidFill>
                  <a:schemeClr val="bg1"/>
                </a:solidFill>
              </a:rPr>
              <a:t>HTML tag</a:t>
            </a:r>
            <a:r>
              <a:rPr lang="en-US" sz="3200" dirty="0"/>
              <a:t>, it will also look for</a:t>
            </a:r>
            <a:br>
              <a:rPr lang="en-US" sz="3200" dirty="0"/>
            </a:br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so that it can display the web page's elements</a:t>
            </a:r>
            <a:br>
              <a:rPr lang="en-US" sz="3200" dirty="0"/>
            </a:br>
            <a:r>
              <a:rPr lang="en-US" sz="3200" dirty="0"/>
              <a:t>properly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Generally appear as </a:t>
            </a:r>
            <a:r>
              <a:rPr lang="en-US" sz="3200" b="1" dirty="0">
                <a:solidFill>
                  <a:schemeClr val="bg1"/>
                </a:solidFill>
              </a:rPr>
              <a:t>name-value pairs</a:t>
            </a:r>
            <a:r>
              <a:rPr lang="en-US" sz="3200" dirty="0"/>
              <a:t>, separated by '='</a:t>
            </a:r>
          </a:p>
          <a:p>
            <a:pPr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14997" y="4357583"/>
            <a:ext cx="764340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divElement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mainContainer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In this case, the attributes will not affect the content of the div.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5574" y="6227769"/>
            <a:ext cx="4596258" cy="4985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Full list of all HTML attributes: </a:t>
            </a:r>
            <a:r>
              <a:rPr lang="en-US" sz="2400" b="1" dirty="0">
                <a:solidFill>
                  <a:schemeClr val="bg1"/>
                </a:solidFill>
                <a:hlinkClick r:id="rId2"/>
              </a:rPr>
              <a:t>Link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8D69B5-5163-475C-BCD2-C1A9939CC2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EB2DF8-8E5C-480C-BDAE-FEC8D1A92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715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531B09-82AF-41AA-B9DD-0C2E310FB1E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Images, Link and Forms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70" y="2374172"/>
            <a:ext cx="1262152" cy="1262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94" y="2454022"/>
            <a:ext cx="1102453" cy="11024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73" y="1318320"/>
            <a:ext cx="1123054" cy="1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Images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src</a:t>
            </a:r>
            <a:r>
              <a:rPr lang="en-US" sz="3200" dirty="0"/>
              <a:t> (source-source) attribute indicates the </a:t>
            </a:r>
            <a:r>
              <a:rPr lang="en-US" sz="3200" b="1" dirty="0">
                <a:solidFill>
                  <a:schemeClr val="bg1"/>
                </a:solidFill>
              </a:rPr>
              <a:t>path</a:t>
            </a:r>
            <a:r>
              <a:rPr lang="en-US" sz="3200" dirty="0"/>
              <a:t> to </a:t>
            </a:r>
            <a:br>
              <a:rPr lang="en-US" sz="3200" dirty="0"/>
            </a:br>
            <a:r>
              <a:rPr lang="en-US" sz="3200" dirty="0"/>
              <a:t>the image file</a:t>
            </a:r>
          </a:p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alt</a:t>
            </a:r>
            <a:r>
              <a:rPr lang="en-US" sz="3200" dirty="0"/>
              <a:t> (alternate-substitute) attribute define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descriptive text </a:t>
            </a:r>
            <a:r>
              <a:rPr lang="en-US" sz="3200" dirty="0"/>
              <a:t>for users who </a:t>
            </a:r>
            <a:r>
              <a:rPr lang="en-US" sz="3200" b="1" dirty="0">
                <a:solidFill>
                  <a:schemeClr val="bg1"/>
                </a:solidFill>
              </a:rPr>
              <a:t>can not see the image</a:t>
            </a:r>
            <a:br>
              <a:rPr lang="en-US" sz="3200" dirty="0"/>
            </a:br>
            <a:r>
              <a:rPr lang="en-US" sz="3200" dirty="0"/>
              <a:t>for some reason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10" y="3880780"/>
            <a:ext cx="2438740" cy="243874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B0B66D1-0040-48DB-88D3-3DE532195E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7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647536"/>
            <a:ext cx="602488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 to 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"softuni-logo.png"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-Logo"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017" y="1352989"/>
            <a:ext cx="2003747" cy="2723612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4446186"/>
            <a:ext cx="602488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 to 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"softuni-logo.png"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-Logo"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67" y="4446186"/>
            <a:ext cx="2524477" cy="180047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1" name="Arrow: Right 6"/>
          <p:cNvSpPr/>
          <p:nvPr/>
        </p:nvSpPr>
        <p:spPr>
          <a:xfrm>
            <a:off x="7014381" y="2261474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6"/>
          <p:cNvSpPr/>
          <p:nvPr/>
        </p:nvSpPr>
        <p:spPr>
          <a:xfrm>
            <a:off x="7014382" y="5137039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237414-B473-44E4-9AF5-595E1F0078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Links /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3903438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3200" dirty="0"/>
              <a:t>They are the essence of the web </a:t>
            </a:r>
          </a:p>
          <a:p>
            <a:pPr marL="457200" indent="-457200"/>
            <a:r>
              <a:rPr lang="en-US" sz="3200" dirty="0"/>
              <a:t>To add a reference, we use this simple element </a:t>
            </a:r>
            <a:r>
              <a:rPr lang="en-US" sz="3200" b="1" dirty="0">
                <a:solidFill>
                  <a:schemeClr val="bg1"/>
                </a:solidFill>
              </a:rPr>
              <a:t>&lt;a&gt;</a:t>
            </a:r>
            <a:r>
              <a:rPr lang="en-US" sz="3200" b="1" dirty="0"/>
              <a:t>,            </a:t>
            </a:r>
            <a:r>
              <a:rPr lang="en-US" sz="3200" dirty="0"/>
              <a:t>as it comes from </a:t>
            </a:r>
            <a:r>
              <a:rPr lang="en-US" sz="3200" b="1" dirty="0">
                <a:solidFill>
                  <a:schemeClr val="bg1"/>
                </a:solidFill>
              </a:rPr>
              <a:t>anchor</a:t>
            </a:r>
            <a:endParaRPr lang="en-US" sz="3200" dirty="0"/>
          </a:p>
          <a:p>
            <a:pPr marL="457200" indent="-457200"/>
            <a:r>
              <a:rPr lang="en-US" sz="3200" dirty="0"/>
              <a:t>It needs an attribute to hold the reference we want to make.</a:t>
            </a:r>
          </a:p>
          <a:p>
            <a:pPr marL="457200" indent="-457200"/>
            <a:r>
              <a:rPr lang="en-US" sz="3200" dirty="0"/>
              <a:t>This attribute is called </a:t>
            </a:r>
            <a:r>
              <a:rPr lang="en-US" sz="3200" b="1" dirty="0">
                <a:solidFill>
                  <a:schemeClr val="bg1"/>
                </a:solidFill>
              </a:rPr>
              <a:t>href</a:t>
            </a:r>
            <a:r>
              <a:rPr lang="en-US" sz="3200" dirty="0"/>
              <a:t> from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hypertext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reference</a:t>
            </a:r>
            <a:endParaRPr lang="en-US" sz="32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23224" y="4991276"/>
            <a:ext cx="86121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"https://softuni.bg"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link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5" r="21371"/>
          <a:stretch/>
        </p:blipFill>
        <p:spPr>
          <a:xfrm>
            <a:off x="7342282" y="4489116"/>
            <a:ext cx="1632912" cy="728839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011D25A-3170-4366-9B33-9BA28924AE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Forms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24" y="3872145"/>
            <a:ext cx="2324211" cy="2533390"/>
          </a:xfrm>
          <a:prstGeom prst="rect">
            <a:avLst/>
          </a:prstGeom>
          <a:noFill/>
          <a:effectLst/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649406" y="991448"/>
            <a:ext cx="10498803" cy="52467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/>
              <a:t>The HTML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r>
              <a:rPr lang="en-GB" sz="3000" dirty="0"/>
              <a:t> element defines a form that is used to </a:t>
            </a:r>
            <a:br>
              <a:rPr lang="en-GB" sz="3000" dirty="0"/>
            </a:br>
            <a:r>
              <a:rPr lang="en-GB" sz="3000" dirty="0"/>
              <a:t>collect user input</a:t>
            </a:r>
          </a:p>
          <a:p>
            <a:r>
              <a:rPr lang="en-GB" dirty="0"/>
              <a:t>An HTML form contains </a:t>
            </a:r>
            <a:r>
              <a:rPr lang="en-GB" b="1" dirty="0">
                <a:solidFill>
                  <a:schemeClr val="bg1"/>
                </a:solidFill>
              </a:rPr>
              <a:t>form elements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sz="3000" dirty="0"/>
              <a:t>Input elements</a:t>
            </a:r>
          </a:p>
          <a:p>
            <a:pPr lvl="1"/>
            <a:r>
              <a:rPr lang="en-GB" sz="3000" dirty="0"/>
              <a:t>Text fields</a:t>
            </a:r>
          </a:p>
          <a:p>
            <a:pPr lvl="1"/>
            <a:r>
              <a:rPr lang="en-GB" sz="3000" dirty="0"/>
              <a:t>Checkboxes</a:t>
            </a:r>
          </a:p>
          <a:p>
            <a:pPr lvl="1"/>
            <a:r>
              <a:rPr lang="en-GB" sz="3000" dirty="0"/>
              <a:t>Radio buttons</a:t>
            </a:r>
          </a:p>
          <a:p>
            <a:pPr lvl="1"/>
            <a:r>
              <a:rPr lang="en-GB" sz="3000" dirty="0"/>
              <a:t>Submit buttons</a:t>
            </a:r>
            <a:endParaRPr lang="en-GB" sz="2800" dirty="0"/>
          </a:p>
          <a:p>
            <a:endParaRPr lang="en-GB" sz="3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840728-CC9F-4850-AC50-2BDA44D9C0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1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0612" y="1209564"/>
            <a:ext cx="11485467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Full name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/&gt;&lt;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"language"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"language"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TODO:  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&lt;option&gt;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tags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&lt;/option&gt;&lt;/select&gt;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"knowledge"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Basic Level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"knowledge"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"language"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"yes"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/&gt;&lt;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B235D8D-92C7-4FE3-AE31-00BAD02073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13E5A-6413-4362-B8F1-A58A8B84D2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Multimedia Context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87" y="772160"/>
            <a:ext cx="3790425" cy="37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9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&lt;audio&gt;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 inserts audio player in the Web page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GB" dirty="0"/>
              <a:t>Embedding Audio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0404" y="2167216"/>
            <a:ext cx="5552293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&lt;audio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autoplay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&lt;source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"horse.mp3"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"audio/mpeg"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Your browser does not</a:t>
            </a: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support the audio tag.</a:t>
            </a: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&lt;/audio&gt;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87" y="4609235"/>
            <a:ext cx="5381625" cy="1095375"/>
          </a:xfrm>
          <a:prstGeom prst="rect">
            <a:avLst/>
          </a:prstGeom>
        </p:spPr>
      </p:pic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5623901" y="2700169"/>
            <a:ext cx="1654354" cy="825752"/>
          </a:xfrm>
          <a:prstGeom prst="wedgeRoundRectCallout">
            <a:avLst>
              <a:gd name="adj1" fmla="val -67261"/>
              <a:gd name="adj2" fmla="val -1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name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5623901" y="1799400"/>
            <a:ext cx="2384026" cy="828207"/>
          </a:xfrm>
          <a:prstGeom prst="wedgeRoundRectCallout">
            <a:avLst>
              <a:gd name="adj1" fmla="val -63121"/>
              <a:gd name="adj2" fmla="val 281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will play automatically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596838" y="4884625"/>
            <a:ext cx="2319371" cy="620248"/>
          </a:xfrm>
          <a:prstGeom prst="wedgeRoundRectCallout">
            <a:avLst>
              <a:gd name="adj1" fmla="val -30466"/>
              <a:gd name="adj2" fmla="val -69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Alternative text</a:t>
            </a: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5126964" y="3592491"/>
            <a:ext cx="1597109" cy="804018"/>
          </a:xfrm>
          <a:prstGeom prst="wedgeRoundRectCallout">
            <a:avLst>
              <a:gd name="adj1" fmla="val -72206"/>
              <a:gd name="adj2" fmla="val -58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format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92798D9-40B7-43B8-9976-70E8F3AA8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8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40" y="4675259"/>
            <a:ext cx="1720800" cy="172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06" y="3257502"/>
            <a:ext cx="1721935" cy="172193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Audio formats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supported:</a:t>
            </a:r>
          </a:p>
          <a:p>
            <a:pPr lvl="1"/>
            <a:r>
              <a:rPr lang="en-GB" dirty="0"/>
              <a:t>MP3 - audio/mpeg</a:t>
            </a:r>
          </a:p>
          <a:p>
            <a:pPr lvl="1"/>
            <a:r>
              <a:rPr lang="en-GB" dirty="0"/>
              <a:t>OGG - </a:t>
            </a:r>
            <a:r>
              <a:rPr lang="en-GB" noProof="1"/>
              <a:t>audio/ogg</a:t>
            </a:r>
          </a:p>
          <a:p>
            <a:pPr lvl="1"/>
            <a:r>
              <a:rPr lang="en-GB" dirty="0"/>
              <a:t>WAV - audio/wav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controls</a:t>
            </a:r>
          </a:p>
          <a:p>
            <a:pPr lvl="1">
              <a:buClr>
                <a:schemeClr val="tx1"/>
              </a:buClr>
            </a:pPr>
            <a:r>
              <a:rPr lang="en-GB" noProof="1"/>
              <a:t>autoplay</a:t>
            </a:r>
            <a:r>
              <a:rPr lang="en-GB" dirty="0"/>
              <a:t>, loop, preload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Audio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73" y="1863426"/>
            <a:ext cx="1720800" cy="17208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9B748E5-88D9-4531-B92F-A47801851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238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&lt;video&gt;</a:t>
            </a:r>
            <a:r>
              <a:rPr lang="en-US" dirty="0"/>
              <a:t> element inserts video player in your site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 Video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93" y="4025618"/>
            <a:ext cx="4105275" cy="23241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7928" y="2470014"/>
            <a:ext cx="5992036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&lt;video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"controls"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&lt;source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"shuttle.mp4"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"video/mp4"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Your browser does not</a:t>
            </a: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support the HTML5 video.</a:t>
            </a: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&lt;/video&gt;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587602" y="5058835"/>
            <a:ext cx="2319371" cy="620248"/>
          </a:xfrm>
          <a:prstGeom prst="wedgeRoundRectCallout">
            <a:avLst>
              <a:gd name="adj1" fmla="val -30466"/>
              <a:gd name="adj2" fmla="val -69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Alternative text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46120" y="2742145"/>
            <a:ext cx="1581516" cy="846167"/>
          </a:xfrm>
          <a:prstGeom prst="wedgeRoundRectCallout">
            <a:avLst>
              <a:gd name="adj1" fmla="val -67261"/>
              <a:gd name="adj2" fmla="val -1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Video file name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198961" y="3742132"/>
            <a:ext cx="1552821" cy="839104"/>
          </a:xfrm>
          <a:prstGeom prst="wedgeRoundRectCallout">
            <a:avLst>
              <a:gd name="adj1" fmla="val -67261"/>
              <a:gd name="adj2" fmla="val -30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format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3A163EC-2A11-4281-9674-72E2703A0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6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2DDD4F-A9FF-4269-8CCE-193FD8CBBA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HTML</a:t>
            </a:r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49" y="1699491"/>
            <a:ext cx="1985758" cy="19857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5F72F32-FDB5-41E3-B06E-E8A8FA5CF0C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Standard for Markup Language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856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Video formats supported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MP4 - video/mp4</a:t>
            </a:r>
          </a:p>
          <a:p>
            <a:pPr lvl="1"/>
            <a:r>
              <a:rPr lang="en-GB" noProof="1"/>
              <a:t>Ogg - video/ogg</a:t>
            </a:r>
          </a:p>
          <a:p>
            <a:pPr lvl="1"/>
            <a:r>
              <a:rPr lang="en-GB" noProof="1"/>
              <a:t>WebM - video/webm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Attributes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width, height</a:t>
            </a:r>
          </a:p>
          <a:p>
            <a:pPr lvl="1"/>
            <a:r>
              <a:rPr lang="en-US" dirty="0"/>
              <a:t>poster</a:t>
            </a:r>
          </a:p>
          <a:p>
            <a:pPr lvl="1"/>
            <a:r>
              <a:rPr lang="en-US" noProof="1"/>
              <a:t>controls</a:t>
            </a:r>
          </a:p>
          <a:p>
            <a:pPr lvl="1"/>
            <a:r>
              <a:rPr lang="en-US" noProof="1"/>
              <a:t>autoplay</a:t>
            </a:r>
            <a:r>
              <a:rPr lang="en-US" dirty="0"/>
              <a:t>, loop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Video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34" y="2337515"/>
            <a:ext cx="2918285" cy="291828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4955BDD-07AE-4609-8502-C09A56C27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97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86C21F-2F3A-4A8B-8312-F412F0B99C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Elements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18" y="1844735"/>
            <a:ext cx="2672763" cy="164820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56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Nested</a:t>
            </a:r>
            <a:r>
              <a:rPr lang="bg-BG" sz="4500" dirty="0"/>
              <a:t> </a:t>
            </a:r>
            <a:r>
              <a:rPr lang="en-US" sz="4500" dirty="0"/>
              <a:t>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206767" cy="5276048"/>
          </a:xfrm>
        </p:spPr>
        <p:txBody>
          <a:bodyPr>
            <a:normAutofit/>
          </a:bodyPr>
          <a:lstStyle/>
          <a:p>
            <a:r>
              <a:rPr lang="en-US" sz="3000" dirty="0"/>
              <a:t>It is possible to put an element inside another</a:t>
            </a:r>
            <a:br>
              <a:rPr lang="en-US" sz="3000" dirty="0"/>
            </a:br>
            <a:r>
              <a:rPr lang="en-US" sz="3000" dirty="0"/>
              <a:t>element - this is called </a:t>
            </a:r>
            <a:r>
              <a:rPr lang="en-US" sz="3000" b="1" dirty="0">
                <a:solidFill>
                  <a:schemeClr val="bg1"/>
                </a:solidFill>
              </a:rPr>
              <a:t>nesting</a:t>
            </a:r>
            <a:endParaRPr lang="en-US" sz="3000" dirty="0"/>
          </a:p>
          <a:p>
            <a:r>
              <a:rPr lang="en-US" sz="3000" dirty="0"/>
              <a:t>Elements need to be </a:t>
            </a:r>
            <a:r>
              <a:rPr lang="en-US" sz="3000" b="1" dirty="0">
                <a:solidFill>
                  <a:schemeClr val="bg1"/>
                </a:solidFill>
              </a:rPr>
              <a:t>opened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closed properly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dirty="0"/>
              <a:t>to be truly inside or outside of each other</a:t>
            </a:r>
            <a:endParaRPr lang="bg-BG" sz="3000" dirty="0"/>
          </a:p>
          <a:p>
            <a:r>
              <a:rPr lang="en-US" sz="3000" dirty="0"/>
              <a:t>Some items </a:t>
            </a:r>
            <a:r>
              <a:rPr lang="en-US" sz="3000" b="1" dirty="0">
                <a:solidFill>
                  <a:schemeClr val="bg1"/>
                </a:solidFill>
              </a:rPr>
              <a:t>have no </a:t>
            </a:r>
            <a:r>
              <a:rPr lang="en-US" sz="3000" dirty="0"/>
              <a:t>content and are called </a:t>
            </a:r>
            <a:r>
              <a:rPr lang="en-US" sz="3000" b="1" dirty="0">
                <a:solidFill>
                  <a:schemeClr val="bg1"/>
                </a:solidFill>
              </a:rPr>
              <a:t>empty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elements</a:t>
            </a:r>
            <a:endParaRPr lang="bg-BG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27" y="4571759"/>
            <a:ext cx="2675447" cy="18254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39" y="4576593"/>
            <a:ext cx="2449236" cy="1820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9E006C8-A797-401B-81DB-7645834D6D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7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Elements – Example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02038" y="1448661"/>
            <a:ext cx="841633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Here we have paragraph nested to a div and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span nested to paragraph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12" y="4636011"/>
            <a:ext cx="7992590" cy="164805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 rot="5400000">
            <a:off x="5705107" y="3722813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4A8F2EE-CC06-4C67-BA92-BD03136471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3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Browsers treat every element as a kind of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</a:p>
          <a:p>
            <a:r>
              <a:rPr lang="en-US" dirty="0"/>
              <a:t>There are two types of boxes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Inline</a:t>
            </a:r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Properties – Block and Inline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13" y="3130946"/>
            <a:ext cx="5115639" cy="259116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329E2CD-AD52-48DE-AF98-3F663EAC4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750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starts</a:t>
            </a:r>
            <a:r>
              <a:rPr lang="en-US" dirty="0"/>
              <a:t> on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up</a:t>
            </a:r>
            <a:r>
              <a:rPr lang="en-US" dirty="0"/>
              <a:t> the horizontal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left and right on the web page</a:t>
            </a:r>
          </a:p>
          <a:p>
            <a:r>
              <a:rPr lang="en-US" dirty="0"/>
              <a:t>Block elements are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&lt;p&gt;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2" y="3871846"/>
            <a:ext cx="60248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a div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2641" y="5166118"/>
            <a:ext cx="60248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a paragraph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rrow: Right 6"/>
          <p:cNvSpPr/>
          <p:nvPr/>
        </p:nvSpPr>
        <p:spPr>
          <a:xfrm>
            <a:off x="7107810" y="3808647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7107810" y="5080235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03" y="3680387"/>
            <a:ext cx="2446232" cy="1158340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03" y="5051448"/>
            <a:ext cx="2072820" cy="1287892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15E1F9E6-6634-474B-A972-962821C1A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44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  <p:bldP spid="8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Appear on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  <a:r>
              <a:rPr lang="en-US" dirty="0"/>
              <a:t> as the content and tags beside them</a:t>
            </a:r>
          </a:p>
          <a:p>
            <a:r>
              <a:rPr lang="en-US" dirty="0"/>
              <a:t>Inline elements can </a:t>
            </a:r>
            <a:r>
              <a:rPr lang="en-US" b="1" dirty="0">
                <a:solidFill>
                  <a:schemeClr val="bg1"/>
                </a:solidFill>
              </a:rPr>
              <a:t>appear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elements</a:t>
            </a:r>
          </a:p>
          <a:p>
            <a:r>
              <a:rPr lang="en-US" dirty="0"/>
              <a:t>Inline elements are </a:t>
            </a:r>
            <a:r>
              <a:rPr lang="en-US" b="1" dirty="0">
                <a:solidFill>
                  <a:schemeClr val="bg1"/>
                </a:solidFill>
              </a:rPr>
              <a:t>&lt;span&gt;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&lt;strong&gt;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&lt;</a:t>
            </a:r>
            <a:r>
              <a:rPr lang="en-US" b="1" noProof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3861" y="3365693"/>
            <a:ext cx="1160896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a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span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within a div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rrow: Right 6"/>
          <p:cNvSpPr/>
          <p:nvPr/>
        </p:nvSpPr>
        <p:spPr>
          <a:xfrm rot="5400000">
            <a:off x="5708558" y="4130618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6" y="5057204"/>
            <a:ext cx="3055885" cy="167654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02AA85D-7DC7-47B1-987D-2D70C498C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6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9878" y="1294983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70214" y="34755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79554" y="1447367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What is </a:t>
            </a:r>
            <a:r>
              <a:rPr lang="en-US" sz="2400" b="1" dirty="0">
                <a:solidFill>
                  <a:schemeClr val="bg1"/>
                </a:solidFill>
              </a:rPr>
              <a:t>HTML</a:t>
            </a:r>
            <a:r>
              <a:rPr lang="en-US" sz="2400" dirty="0">
                <a:solidFill>
                  <a:schemeClr val="bg2"/>
                </a:solidFill>
              </a:rPr>
              <a:t>?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Document</a:t>
            </a:r>
            <a:r>
              <a:rPr lang="en-US" sz="24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Formatting</a:t>
            </a:r>
            <a:r>
              <a:rPr lang="en-US" sz="2400" dirty="0">
                <a:solidFill>
                  <a:schemeClr val="bg2"/>
                </a:solidFill>
              </a:rPr>
              <a:t> text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Attributes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Images</a:t>
            </a:r>
            <a:r>
              <a:rPr lang="en-US" sz="2400" dirty="0">
                <a:solidFill>
                  <a:schemeClr val="bg2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Links</a:t>
            </a:r>
            <a:r>
              <a:rPr lang="en-US" sz="2400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</a:rPr>
              <a:t>Forms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Multimedia</a:t>
            </a:r>
            <a:r>
              <a:rPr lang="en-US" sz="2400" dirty="0">
                <a:solidFill>
                  <a:schemeClr val="bg2"/>
                </a:solidFill>
              </a:rPr>
              <a:t> context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Nested</a:t>
            </a:r>
            <a:r>
              <a:rPr lang="en-US" sz="2400" dirty="0">
                <a:solidFill>
                  <a:schemeClr val="bg2"/>
                </a:solidFill>
              </a:rPr>
              <a:t> Elements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D853210-BEFE-4173-9D67-1FA6601F9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60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6251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73CC3FF1-115F-480F-A2D0-B631B25644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51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84" y="137696"/>
            <a:ext cx="8399495" cy="882654"/>
          </a:xfrm>
        </p:spPr>
        <p:txBody>
          <a:bodyPr>
            <a:normAutofit/>
          </a:bodyPr>
          <a:lstStyle/>
          <a:p>
            <a:r>
              <a:rPr lang="en-US" sz="4500" dirty="0"/>
              <a:t>What is HTML?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7856" y="1238250"/>
            <a:ext cx="9772967" cy="479623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Standard </a:t>
            </a:r>
            <a:r>
              <a:rPr lang="en-US" sz="2800" b="1" dirty="0">
                <a:solidFill>
                  <a:schemeClr val="bg1"/>
                </a:solidFill>
              </a:rPr>
              <a:t>markup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language</a:t>
            </a:r>
            <a:r>
              <a:rPr lang="en-US" sz="2800" dirty="0"/>
              <a:t> for creating and displaying</a:t>
            </a:r>
            <a:br>
              <a:rPr lang="bg-BG" sz="2800" dirty="0"/>
            </a:br>
            <a:r>
              <a:rPr lang="en-US" sz="2800" b="1" dirty="0">
                <a:solidFill>
                  <a:schemeClr val="bg1"/>
                </a:solidFill>
              </a:rPr>
              <a:t>web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content</a:t>
            </a:r>
            <a:endParaRPr lang="bg-BG" sz="2800" dirty="0"/>
          </a:p>
          <a:p>
            <a:r>
              <a:rPr lang="en-US" sz="2800" dirty="0"/>
              <a:t>It represents a </a:t>
            </a:r>
            <a:r>
              <a:rPr lang="en-US" sz="2800" b="1" dirty="0">
                <a:solidFill>
                  <a:schemeClr val="bg1"/>
                </a:solidFill>
              </a:rPr>
              <a:t>series of elements </a:t>
            </a:r>
            <a:r>
              <a:rPr lang="en-US" sz="2800" dirty="0"/>
              <a:t>that you use to wrap </a:t>
            </a:r>
            <a:r>
              <a:rPr lang="bg-BG" sz="2800" dirty="0"/>
              <a:t>            </a:t>
            </a:r>
            <a:r>
              <a:rPr lang="en-US" sz="2800" dirty="0"/>
              <a:t>different portions of content to make them look and act in a </a:t>
            </a:r>
            <a:r>
              <a:rPr lang="bg-BG" sz="2800" dirty="0"/>
              <a:t>   </a:t>
            </a:r>
            <a:r>
              <a:rPr lang="en-US" sz="2800" dirty="0"/>
              <a:t>certain way</a:t>
            </a:r>
          </a:p>
          <a:p>
            <a:r>
              <a:rPr lang="en-US" sz="2800" dirty="0"/>
              <a:t>HTML </a:t>
            </a:r>
            <a:r>
              <a:rPr lang="en-US" sz="2800" b="1" dirty="0">
                <a:solidFill>
                  <a:schemeClr val="bg1"/>
                </a:solidFill>
              </a:rPr>
              <a:t>is not </a:t>
            </a:r>
            <a:r>
              <a:rPr lang="en-US" sz="2800" dirty="0"/>
              <a:t>a programming language - it is a </a:t>
            </a:r>
            <a:r>
              <a:rPr lang="en-US" sz="2800" b="1" dirty="0">
                <a:solidFill>
                  <a:schemeClr val="bg1"/>
                </a:solidFill>
              </a:rPr>
              <a:t>markup language</a:t>
            </a:r>
            <a:r>
              <a:rPr lang="en-US" sz="2800" dirty="0"/>
              <a:t> that is used to tell your browser how to display the pages you </a:t>
            </a:r>
            <a:r>
              <a:rPr lang="bg-BG" sz="2800" dirty="0"/>
              <a:t> </a:t>
            </a:r>
            <a:r>
              <a:rPr lang="en-US" sz="2800" dirty="0"/>
              <a:t>are visiting</a:t>
            </a:r>
          </a:p>
          <a:p>
            <a:r>
              <a:rPr lang="en-US" sz="2800" dirty="0"/>
              <a:t>It’s just a </a:t>
            </a:r>
            <a:r>
              <a:rPr lang="en-US" sz="2800" b="1" dirty="0">
                <a:solidFill>
                  <a:schemeClr val="bg1"/>
                </a:solidFill>
              </a:rPr>
              <a:t>text</a:t>
            </a:r>
            <a:r>
              <a:rPr lang="en-US" sz="2800" dirty="0"/>
              <a:t> file with </a:t>
            </a:r>
            <a:r>
              <a:rPr lang="en-US" sz="2800" b="1" dirty="0">
                <a:solidFill>
                  <a:schemeClr val="bg1"/>
                </a:solidFill>
              </a:rPr>
              <a:t>.html </a:t>
            </a:r>
            <a:r>
              <a:rPr lang="en-US" sz="2800" dirty="0"/>
              <a:t>extension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1B9352-2040-4C63-B27A-BA1CEB3E53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503AFAC0-2A75-4DB1-B76E-558C3F491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258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FA8FB2-4967-4A8B-BB1D-FB1262652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9D2214-3DB1-4DD0-AB45-6F9329ADE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879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568C-0F6C-4B18-9F1E-F18F45F3AA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Anatomy of an Element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80" y="1440873"/>
            <a:ext cx="2322483" cy="2322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403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7" y="100750"/>
            <a:ext cx="8520795" cy="882654"/>
          </a:xfrm>
        </p:spPr>
        <p:txBody>
          <a:bodyPr>
            <a:normAutofit/>
          </a:bodyPr>
          <a:lstStyle/>
          <a:p>
            <a:r>
              <a:rPr lang="en-US" sz="4500" dirty="0"/>
              <a:t>Element Anatomy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497392" y="5148228"/>
            <a:ext cx="232068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630171" y="3891842"/>
            <a:ext cx="2069214" cy="1044057"/>
          </a:xfrm>
          <a:prstGeom prst="wedgeRoundRectCallout">
            <a:avLst>
              <a:gd name="adj1" fmla="val 9986"/>
              <a:gd name="adj2" fmla="val 77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2514363" y="4543100"/>
            <a:ext cx="2751128" cy="1210255"/>
          </a:xfrm>
          <a:prstGeom prst="wedgeRoundRectCallout">
            <a:avLst>
              <a:gd name="adj1" fmla="val 60381"/>
              <a:gd name="adj2" fmla="val 33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029182" y="4698516"/>
            <a:ext cx="3296440" cy="1054839"/>
          </a:xfrm>
          <a:prstGeom prst="wedgeRoundRectCallout">
            <a:avLst>
              <a:gd name="adj1" fmla="val -59432"/>
              <a:gd name="adj2" fmla="val 33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1175657" y="1257300"/>
            <a:ext cx="10624457" cy="2552972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266" lvl="1" indent="-457200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main parts </a:t>
            </a:r>
            <a:r>
              <a:rPr lang="en-US" sz="3000" dirty="0"/>
              <a:t>of an element are: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Opening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Content</a:t>
            </a:r>
            <a:r>
              <a:rPr lang="en-US" sz="3000" dirty="0"/>
              <a:t> and</a:t>
            </a:r>
            <a:br>
              <a:rPr lang="bg-BG" sz="3000" dirty="0"/>
            </a:br>
            <a:r>
              <a:rPr lang="en-US" sz="3000" b="1" dirty="0">
                <a:solidFill>
                  <a:schemeClr val="bg1"/>
                </a:solidFill>
              </a:rPr>
              <a:t>Closing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tag</a:t>
            </a:r>
            <a:endParaRPr lang="bg-BG" sz="30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Opening tag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-</a:t>
            </a:r>
            <a:r>
              <a:rPr lang="en-US" sz="3000" dirty="0"/>
              <a:t> It consists of the name of the element</a:t>
            </a:r>
            <a:r>
              <a:rPr lang="bg-BG" sz="3000" dirty="0"/>
              <a:t> </a:t>
            </a:r>
            <a:r>
              <a:rPr lang="en-US" sz="3000" dirty="0"/>
              <a:t>surrounded by opening and closing angles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3000" dirty="0"/>
              <a:t>It</a:t>
            </a:r>
            <a:r>
              <a:rPr lang="bg-BG" sz="3000" dirty="0"/>
              <a:t> </a:t>
            </a:r>
            <a:r>
              <a:rPr lang="en-US" sz="3000" dirty="0"/>
              <a:t>indicates where the element starts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853A4-B38B-4A20-AF7F-3500396188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227909"/>
            <a:ext cx="11803290" cy="532370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Closing tag </a:t>
            </a:r>
            <a:r>
              <a:rPr lang="en-US" sz="3000" dirty="0"/>
              <a:t>- Same as the opening tag, but with an additional slash</a:t>
            </a:r>
            <a:br>
              <a:rPr lang="en-US" sz="3000" dirty="0"/>
            </a:br>
            <a:r>
              <a:rPr lang="en-US" sz="3000" dirty="0"/>
              <a:t>before the item's name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dirty="0"/>
              <a:t>It shows where the element ends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</a:t>
            </a:r>
            <a:r>
              <a:rPr lang="bg-BG"/>
              <a:t>А</a:t>
            </a:r>
            <a:r>
              <a:rPr lang="en-US"/>
              <a:t>Natomy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26568" y="4115818"/>
            <a:ext cx="273829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41714" y="3584275"/>
            <a:ext cx="2664987" cy="1063086"/>
          </a:xfrm>
          <a:prstGeom prst="wedgeRoundRectCallout">
            <a:avLst>
              <a:gd name="adj1" fmla="val 61366"/>
              <a:gd name="adj2" fmla="val 370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384731" y="3510690"/>
            <a:ext cx="3082972" cy="1136671"/>
          </a:xfrm>
          <a:prstGeom prst="wedgeRoundRectCallout">
            <a:avLst>
              <a:gd name="adj1" fmla="val -60670"/>
              <a:gd name="adj2" fmla="val 40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986846" y="3117928"/>
            <a:ext cx="1927760" cy="879912"/>
          </a:xfrm>
          <a:prstGeom prst="wedgeRoundRectCallout">
            <a:avLst>
              <a:gd name="adj1" fmla="val 7678"/>
              <a:gd name="adj2" fmla="val 799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720477" y="5190570"/>
            <a:ext cx="2670129" cy="1006623"/>
          </a:xfrm>
          <a:prstGeom prst="wedgeRoundRectCallout">
            <a:avLst>
              <a:gd name="adj1" fmla="val 33834"/>
              <a:gd name="adj2" fmla="val -70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slash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(end tag indicator)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AAB9407-26AD-49CD-8E3B-33CB03A39B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0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11803290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dirty="0"/>
              <a:t>Everything between the </a:t>
            </a:r>
            <a:r>
              <a:rPr lang="en-US" sz="3000" b="1" dirty="0">
                <a:solidFill>
                  <a:schemeClr val="bg1"/>
                </a:solidFill>
              </a:rPr>
              <a:t>opening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closing tags </a:t>
            </a:r>
            <a:r>
              <a:rPr lang="en-US" sz="3000" dirty="0"/>
              <a:t>is defined as the         content of this element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>
              <a:buClr>
                <a:schemeClr val="tx1"/>
              </a:buClr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The element </a:t>
            </a:r>
            <a:r>
              <a:rPr lang="en-US" sz="3000" dirty="0"/>
              <a:t>is the </a:t>
            </a:r>
            <a:r>
              <a:rPr lang="en-US" sz="3000" b="1" dirty="0">
                <a:solidFill>
                  <a:schemeClr val="bg1"/>
                </a:solidFill>
              </a:rPr>
              <a:t>set</a:t>
            </a:r>
            <a:r>
              <a:rPr lang="en-US" sz="3000" dirty="0"/>
              <a:t> of the opening tag, closing tag and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Anatomy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195" y="2428090"/>
            <a:ext cx="5352394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HTML ELEMENT CONTENT--&gt;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195" y="5162540"/>
            <a:ext cx="53523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Hello, HTML!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F9CDB91-E602-4421-9E8D-EA5FAD16C4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</TotalTime>
  <Words>3040</Words>
  <Application>Microsoft Office PowerPoint</Application>
  <PresentationFormat>Widescreen</PresentationFormat>
  <Paragraphs>453</Paragraphs>
  <Slides>52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HTML Basics</vt:lpstr>
      <vt:lpstr>Table of Contents</vt:lpstr>
      <vt:lpstr>Questions?</vt:lpstr>
      <vt:lpstr>HTML</vt:lpstr>
      <vt:lpstr>What is HTML?</vt:lpstr>
      <vt:lpstr>Anatomy of an Element</vt:lpstr>
      <vt:lpstr>Element Anatomy</vt:lpstr>
      <vt:lpstr>Element АNatomy</vt:lpstr>
      <vt:lpstr>Element Anatomy</vt:lpstr>
      <vt:lpstr>Document Anatomy</vt:lpstr>
      <vt:lpstr>Document Anatomy</vt:lpstr>
      <vt:lpstr>&lt;!DOCTYPE Html&gt;</vt:lpstr>
      <vt:lpstr>The &lt;Html&gt; Tag</vt:lpstr>
      <vt:lpstr>The &lt;Head&gt; Tag</vt:lpstr>
      <vt:lpstr>The &lt;Meta&gt; Tag</vt:lpstr>
      <vt:lpstr>The &lt;Title&gt; Tag</vt:lpstr>
      <vt:lpstr>The &lt;Body&gt; Tag</vt:lpstr>
      <vt:lpstr>The "HTML4 &amp; Old" Way</vt:lpstr>
      <vt:lpstr>The HTML5 Way</vt:lpstr>
      <vt:lpstr>Formatting ТExt</vt:lpstr>
      <vt:lpstr>Formatting Text – Heading</vt:lpstr>
      <vt:lpstr>Formatting Text – Paragraph</vt:lpstr>
      <vt:lpstr>Formatting Text – List</vt:lpstr>
      <vt:lpstr>Formatting Text – Table</vt:lpstr>
      <vt:lpstr>Formatting Text – Division Element</vt:lpstr>
      <vt:lpstr>Formatting Text – Span</vt:lpstr>
      <vt:lpstr>Attributes</vt:lpstr>
      <vt:lpstr>Attributes</vt:lpstr>
      <vt:lpstr>Attributes</vt:lpstr>
      <vt:lpstr>Images, Link and Forms</vt:lpstr>
      <vt:lpstr>Images</vt:lpstr>
      <vt:lpstr>Images</vt:lpstr>
      <vt:lpstr>Links / References</vt:lpstr>
      <vt:lpstr>Forms</vt:lpstr>
      <vt:lpstr>Forms</vt:lpstr>
      <vt:lpstr>Multimedia Context</vt:lpstr>
      <vt:lpstr>Embedding Audio</vt:lpstr>
      <vt:lpstr>Embedding Audio</vt:lpstr>
      <vt:lpstr>Embedding Video</vt:lpstr>
      <vt:lpstr>Embedding Video</vt:lpstr>
      <vt:lpstr>Nested Elements</vt:lpstr>
      <vt:lpstr>Nested Elements</vt:lpstr>
      <vt:lpstr>Nested Elements – Example</vt:lpstr>
      <vt:lpstr>Display Properties – Block and Inline</vt:lpstr>
      <vt:lpstr>Block Elements</vt:lpstr>
      <vt:lpstr>Inline Elements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3</cp:revision>
  <dcterms:created xsi:type="dcterms:W3CDTF">2018-05-23T13:08:44Z</dcterms:created>
  <dcterms:modified xsi:type="dcterms:W3CDTF">2020-01-20T09:23:17Z</dcterms:modified>
  <cp:category>programming;computer programming;software development;web development</cp:category>
</cp:coreProperties>
</file>