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8" r:id="rId10"/>
    <p:sldId id="264" r:id="rId11"/>
    <p:sldId id="269" r:id="rId12"/>
    <p:sldId id="267" r:id="rId13"/>
    <p:sldId id="270" r:id="rId14"/>
    <p:sldId id="271" r:id="rId15"/>
    <p:sldId id="266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DBB1-F3BB-4100-8225-9A0C878B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5B9590-1F6D-41DE-8F47-48535480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6A4C9-7DDA-42DC-B517-22949D25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76C3E1-AB02-484F-AB99-BC6677E8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6F54A-7925-4531-B45E-27BB6A4A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18FF0-4F14-44C3-9DD5-8A3D527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EB29EE-35E3-456C-A51A-CE0EDEF3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946B-D439-4BB5-A255-0FBFD39C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F20E0-EEDA-49CE-86BA-A933D69D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BA7B0-043C-4C91-8DCE-F8C0C8AA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522D48-2CD7-4CC8-8A40-91C82170F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C107D-D9CA-40A3-83E1-CD0C6C85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40C32-5D82-4C99-B573-16CF0631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A04BA-74B1-4F60-A262-F32DFE3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E87B4-E858-4106-9663-CD86BD2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86B12-080E-4F00-B33A-67E8CB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4C9BA-8429-4774-8207-088DAE43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C73CC-0780-41D7-8822-79AC9B1A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3EBA0-97BE-416B-913B-B401E205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1E724-C911-4947-80CB-8FDAD5FF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EB3BA-86F4-4D42-A3E8-A33EA223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AF323-2CF9-42D5-B955-E7888615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BF015-E9D3-4B74-B1F5-9C3DEFE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170BC-721A-44B7-A89F-41DD0343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358DF-7522-473B-9C4C-B7EA1504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3198-C75D-4A0E-A2BA-8C4A0A8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BF681-C21F-4CDA-BB0A-0639C95B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AA53EA-373F-44E6-9340-7E55CDF2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CA2E5-3140-4A1E-9D82-5530D0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AE712-3B9A-469F-86B7-996F0280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45FEEC-FF1C-41DE-84C0-BC733A89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7623E-329A-45E6-927F-A958621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F57D5B-BFF8-44BC-B3CD-CCE97067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AE5AF6-9757-4A1E-BE16-DAF385A3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BA03E3-A104-41E1-9BF1-88824709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3A2E1-6929-4EF7-B0FF-EAB7A96D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A19EC1-2A58-40CF-A220-BE473EA0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1EC7BA-51D5-4A03-A06C-EE0A4AC9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F19AE6-8A1C-40F1-8D4C-F927114B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2F9E-1EB4-4869-9374-1A4D3498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FBFFD1-48DA-483F-A33A-43AC7BE2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8428DE-42D7-4C59-A9A5-C6EF00A7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1A478C-1C6E-4BC1-BCC6-B93941A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2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E6899C-231A-4821-AD19-FAF92B9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FD1BE-DCAC-4378-9AC2-79F6E9E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F6962D-D770-480E-A346-7E8DEDD6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58AE6-7E78-4CE2-A2A2-62A2FDA7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928D8-C678-4CDB-8CB9-95689696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371E5-5E97-4E06-B318-A83935BC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8BC0F-9300-45F2-A224-0A0EBC07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752ED-8AE9-4B4E-8E6B-992B3AC7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83C420-DAFD-440B-9532-A358360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6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72CB6-34B8-419A-ADAD-16F50D03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E66293-3ABA-4D6F-B9F0-55689E45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EF167-1742-42E3-99AA-B5B6991B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AFB984-1B5A-4996-A359-3C4A6A8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31F70-8701-4C4E-81F6-E6FFA50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40E32E-A675-480F-A57B-52F79FFE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0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407DD-2034-4678-A527-35AF62F3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728ED-0FDB-4FC6-B6F9-5E241C98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DC3A0-02FF-4185-9793-5B83C573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42E1-AE94-4834-B1CF-7D56B2E15791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E3051-D808-42FC-B4B8-2BFFFAA93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0BC6BE-64C0-4B02-9DDE-D7649AC9D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DC99-383B-47EC-A341-7CBB883D6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2C929-6399-4B12-9F1F-113E65658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Бутстраппинг</a:t>
            </a:r>
            <a:r>
              <a:rPr lang="ru-RU" dirty="0"/>
              <a:t> и игрушечное Монте-Карло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A24D8-48CE-4918-97A7-260CFE2FE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Дзюба / НИЦ КИ - ПИЯФ</a:t>
            </a:r>
          </a:p>
        </p:txBody>
      </p:sp>
    </p:spTree>
    <p:extLst>
      <p:ext uri="{BB962C8B-B14F-4D97-AF65-F5344CB8AC3E}">
        <p14:creationId xmlns:p14="http://schemas.microsoft.com/office/powerpoint/2010/main" val="31593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80C6D5-4F80-40B0-A9A0-3C98B36A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3429000"/>
            <a:ext cx="1466850" cy="581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799FD-D3C6-41D1-89FD-9F6A4CF9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98" y="3462337"/>
            <a:ext cx="2781300" cy="647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437746-93BC-45C0-BFCF-94CD3F272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121" y="5035550"/>
            <a:ext cx="7877175" cy="12763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CDD8-280D-452A-A0A1-845319C7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Бутстрап</a:t>
            </a:r>
            <a:r>
              <a:rPr lang="ru-RU" dirty="0"/>
              <a:t>-коррекция смещения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40500-638F-432D-B727-39A34AEB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Коррекция смещения, связанного с конечностью выборки </a:t>
            </a:r>
            <a:r>
              <a:rPr lang="en-US" dirty="0"/>
              <a:t>(</a:t>
            </a:r>
            <a:r>
              <a:rPr lang="ru-RU" i="1" dirty="0"/>
              <a:t>для асимптотически несмещенных оценок!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Для </a:t>
            </a:r>
            <a:r>
              <a:rPr lang="ru-RU" b="1" i="1" dirty="0"/>
              <a:t>состоятельной</a:t>
            </a:r>
            <a:r>
              <a:rPr lang="ru-RU" dirty="0"/>
              <a:t> (но </a:t>
            </a:r>
            <a:r>
              <a:rPr lang="ru-RU" b="1" i="1" dirty="0"/>
              <a:t>смещенной</a:t>
            </a:r>
            <a:r>
              <a:rPr lang="ru-RU" dirty="0"/>
              <a:t>) оценки неизвестного параметра можно ввести </a:t>
            </a:r>
            <a:r>
              <a:rPr lang="ru-RU" b="1" i="1" dirty="0"/>
              <a:t>смещение оценки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Вычислив </a:t>
            </a:r>
            <a:r>
              <a:rPr lang="ru-RU" dirty="0" err="1"/>
              <a:t>бутстрап</a:t>
            </a:r>
            <a:r>
              <a:rPr lang="ru-RU" dirty="0"/>
              <a:t>-аналог этого смещения можно скорректировать исходную статистику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2F65B4-0D89-4EC2-86E1-BBBA35178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3" y="5099050"/>
            <a:ext cx="3295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2F982-ECC6-4697-A81F-BBC92109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E96C9-D969-4F24-8BE9-5A795C23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ru-RU" dirty="0"/>
              <a:t>Доверительный интервал это тоже статистика, поэтому можно определить соответствующие квантили из </a:t>
            </a:r>
            <a:r>
              <a:rPr lang="ru-RU" dirty="0" err="1"/>
              <a:t>бутстпаппирования</a:t>
            </a:r>
            <a:endParaRPr lang="ru-RU" dirty="0"/>
          </a:p>
          <a:p>
            <a:r>
              <a:rPr lang="ru-RU" dirty="0"/>
              <a:t>Например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7A537-94E7-48D8-9691-DBC2AE4D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9" y="3633787"/>
            <a:ext cx="9151342" cy="27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02F4-877D-4924-8042-5E19C63D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Асимптотическое рафинирование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9AD7E7-D43D-4410-BF9B-E20A87F3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" y="1559069"/>
            <a:ext cx="8942335" cy="4800168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FE33A66C-D6FE-426D-BBF9-E016F22EDFCE}"/>
              </a:ext>
            </a:extLst>
          </p:cNvPr>
          <p:cNvSpPr/>
          <p:nvPr/>
        </p:nvSpPr>
        <p:spPr>
          <a:xfrm flipH="1">
            <a:off x="8699880" y="5417128"/>
            <a:ext cx="1025236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F0E1C-4F61-4B8F-B894-A71A24B1ECC9}"/>
              </a:ext>
            </a:extLst>
          </p:cNvPr>
          <p:cNvSpPr txBox="1"/>
          <p:nvPr/>
        </p:nvSpPr>
        <p:spPr>
          <a:xfrm>
            <a:off x="9884202" y="5474916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Это условие важно!</a:t>
            </a:r>
          </a:p>
        </p:txBody>
      </p:sp>
    </p:spTree>
    <p:extLst>
      <p:ext uri="{BB962C8B-B14F-4D97-AF65-F5344CB8AC3E}">
        <p14:creationId xmlns:p14="http://schemas.microsoft.com/office/powerpoint/2010/main" val="120935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02F4-877D-4924-8042-5E19C63D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Асимптотическое рафинирование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C793E-E6C3-448D-8A3C-D4EBF8E3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0" y="1495750"/>
            <a:ext cx="8299307" cy="51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02F4-877D-4924-8042-5E19C63D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Асимптотическое рафинирование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D302E3-491B-4725-92FF-42AE3860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1" y="1404937"/>
            <a:ext cx="7458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752C0-1303-4BA9-A055-6F17570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Перестановочное </a:t>
            </a:r>
            <a:r>
              <a:rPr lang="ru-RU" dirty="0" err="1"/>
              <a:t>тестировние</a:t>
            </a:r>
            <a:r>
              <a:rPr lang="ru-RU" dirty="0"/>
              <a:t> (</a:t>
            </a:r>
            <a:r>
              <a:rPr lang="en-US" dirty="0"/>
              <a:t>Permutation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FB2DF-592E-479A-B137-ADBCEA1F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нулевую гипотезу для набора пар </a:t>
            </a:r>
            <a:r>
              <a:rPr lang="en-US" dirty="0"/>
              <a:t>{(</a:t>
            </a:r>
            <a:r>
              <a:rPr lang="en-US" b="1" i="1" dirty="0" err="1"/>
              <a:t>x</a:t>
            </a:r>
            <a:r>
              <a:rPr lang="en-US" b="1" i="1" baseline="-25000" dirty="0" err="1"/>
              <a:t>i</a:t>
            </a:r>
            <a:r>
              <a:rPr lang="en-US" b="1" i="1" dirty="0" err="1"/>
              <a:t>,y</a:t>
            </a:r>
            <a:r>
              <a:rPr lang="en-US" b="1" i="1" baseline="-25000" dirty="0" err="1"/>
              <a:t>i</a:t>
            </a:r>
            <a:r>
              <a:rPr lang="en-US" dirty="0"/>
              <a:t>)}</a:t>
            </a:r>
            <a:r>
              <a:rPr lang="ru-RU" dirty="0"/>
              <a:t>, т.е. распределение без всякой статистической связи между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/>
              <a:t>y</a:t>
            </a:r>
            <a:r>
              <a:rPr lang="ru-RU" dirty="0"/>
              <a:t>, но оставив другие (например, статистические распределения внутри векторов </a:t>
            </a:r>
            <a:r>
              <a:rPr lang="en-US" dirty="0"/>
              <a:t>{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dirty="0"/>
              <a:t>}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Создадим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ru-RU" dirty="0"/>
              <a:t>наборов </a:t>
            </a:r>
            <a:r>
              <a:rPr lang="en-US" dirty="0"/>
              <a:t>{(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ru-RU" b="1" i="1" dirty="0"/>
              <a:t>*,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ru-RU" b="1" i="1" dirty="0"/>
              <a:t>*</a:t>
            </a:r>
            <a:r>
              <a:rPr lang="en-US" dirty="0"/>
              <a:t>)}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из которых извлечем квантили для двустороннего критерия (задавшись некоторым уровнем доверительной вероятности) для статистики </a:t>
            </a:r>
            <a:r>
              <a:rPr lang="en-US" b="1" i="1" dirty="0"/>
              <a:t>t*</a:t>
            </a:r>
            <a:r>
              <a:rPr lang="en-US" dirty="0"/>
              <a:t>.</a:t>
            </a:r>
          </a:p>
          <a:p>
            <a:r>
              <a:rPr lang="ru-RU" dirty="0"/>
              <a:t>Гипотеза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</a:t>
            </a:r>
            <a:r>
              <a:rPr lang="ru-RU" dirty="0"/>
              <a:t>отвергается (на соответствующем уровне значимости), если </a:t>
            </a:r>
            <a:r>
              <a:rPr lang="en-US" b="1" i="1" dirty="0" err="1"/>
              <a:t>t</a:t>
            </a:r>
            <a:r>
              <a:rPr lang="en-US" b="1" i="1" baseline="-25000" dirty="0" err="1"/>
              <a:t>obs</a:t>
            </a:r>
            <a:r>
              <a:rPr lang="ru-RU" dirty="0"/>
              <a:t> «выпадает» за пределы, установленные этими квантилями, то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</a:t>
            </a:r>
            <a:r>
              <a:rPr lang="ru-RU" dirty="0"/>
              <a:t>отвергается.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5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D0B1D-4B86-43CB-B72E-77355D1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Ресемплинг</a:t>
            </a:r>
            <a:r>
              <a:rPr lang="ru-RU" dirty="0"/>
              <a:t> и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CFBE3-C708-43F6-AF91-308006F0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Бутстраппинг</a:t>
            </a:r>
            <a:r>
              <a:rPr lang="ru-RU" sz="3200" dirty="0"/>
              <a:t> применим и для регрессионной задачи</a:t>
            </a:r>
            <a:endParaRPr lang="en-US" sz="3200" dirty="0"/>
          </a:p>
          <a:p>
            <a:r>
              <a:rPr lang="ru-RU" sz="3200" dirty="0"/>
              <a:t>Для линейной модели (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b="1" i="1" dirty="0"/>
              <a:t> = </a:t>
            </a:r>
            <a:r>
              <a:rPr lang="en-US" sz="3200" b="1" i="1" dirty="0" err="1"/>
              <a:t>bx</a:t>
            </a:r>
            <a:r>
              <a:rPr lang="en-US" sz="3200" b="1" i="1" baseline="-25000" dirty="0" err="1"/>
              <a:t>i</a:t>
            </a:r>
            <a:r>
              <a:rPr lang="en-US" sz="3200" b="1" i="1" dirty="0" err="1"/>
              <a:t>+e</a:t>
            </a:r>
            <a:r>
              <a:rPr lang="en-US" sz="3200" b="1" i="1" baseline="-25000" dirty="0" err="1"/>
              <a:t>i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рассматривают два варианта </a:t>
            </a:r>
            <a:r>
              <a:rPr lang="ru-RU" sz="3200" dirty="0" err="1"/>
              <a:t>ресемплинга</a:t>
            </a:r>
            <a:r>
              <a:rPr lang="ru-RU" sz="32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err="1"/>
              <a:t>Бутстраппинг</a:t>
            </a:r>
            <a:r>
              <a:rPr lang="ru-RU" sz="2800" dirty="0"/>
              <a:t> парных наблюдений </a:t>
            </a:r>
            <a:r>
              <a:rPr lang="en-US" sz="2800" dirty="0"/>
              <a:t>{ </a:t>
            </a:r>
            <a:r>
              <a:rPr lang="ru-RU" sz="2800" dirty="0"/>
              <a:t>(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r>
              <a:rPr lang="ru-RU" sz="2800" b="1" i="1" dirty="0"/>
              <a:t>,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i</a:t>
            </a:r>
            <a:r>
              <a:rPr lang="ru-RU" sz="2800" dirty="0"/>
              <a:t>)</a:t>
            </a:r>
            <a:r>
              <a:rPr lang="en-US" sz="2800" dirty="0"/>
              <a:t> }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{ </a:t>
            </a:r>
            <a:r>
              <a:rPr lang="ru-RU" sz="2800" dirty="0"/>
              <a:t>(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r>
              <a:rPr lang="ru-RU" sz="2800" b="1" i="1" dirty="0"/>
              <a:t>,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i</a:t>
            </a:r>
            <a:r>
              <a:rPr lang="ru-RU" sz="2800" dirty="0"/>
              <a:t>)</a:t>
            </a:r>
            <a:r>
              <a:rPr lang="en-US" sz="2800" dirty="0"/>
              <a:t>* }</a:t>
            </a:r>
            <a:r>
              <a:rPr lang="ru-RU" sz="2800" dirty="0"/>
              <a:t>, когда они независимо извлекаются из выборки </a:t>
            </a:r>
            <a:r>
              <a:rPr lang="en-US" sz="2800" b="1" i="1" dirty="0"/>
              <a:t>B</a:t>
            </a:r>
            <a:r>
              <a:rPr lang="en-US" sz="2800" dirty="0"/>
              <a:t> </a:t>
            </a:r>
            <a:r>
              <a:rPr lang="ru-RU" sz="2800" dirty="0"/>
              <a:t>раз с вероятностью </a:t>
            </a:r>
            <a:r>
              <a:rPr lang="ru-RU" sz="2800" b="1" i="1" dirty="0"/>
              <a:t>1/</a:t>
            </a:r>
            <a:r>
              <a:rPr lang="en-US" sz="2800" b="1" i="1" dirty="0"/>
              <a:t>n</a:t>
            </a:r>
            <a:r>
              <a:rPr lang="ru-RU" sz="2800" dirty="0"/>
              <a:t> и из них </a:t>
            </a:r>
            <a:r>
              <a:rPr lang="ru-RU" sz="2800" dirty="0" err="1"/>
              <a:t>излекается</a:t>
            </a:r>
            <a:r>
              <a:rPr lang="ru-RU" sz="2800" dirty="0"/>
              <a:t> информация о </a:t>
            </a:r>
            <a:r>
              <a:rPr lang="ru-RU" sz="2800" dirty="0" err="1"/>
              <a:t>модеи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err="1"/>
              <a:t>Ресемплинг</a:t>
            </a:r>
            <a:r>
              <a:rPr lang="ru-RU" sz="2800" dirty="0"/>
              <a:t> остаток, когда для уже построенной регрессионной модели (найдена оценка </a:t>
            </a:r>
            <a:r>
              <a:rPr lang="en-US" sz="2800" b="1" i="1" dirty="0"/>
              <a:t>b</a:t>
            </a:r>
            <a:r>
              <a:rPr lang="ru-RU" sz="2800" dirty="0"/>
              <a:t>) извлекают случайным образом остатки и 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r>
              <a:rPr lang="en-US" sz="2800" b="1" i="1" dirty="0"/>
              <a:t>*</a:t>
            </a:r>
            <a:r>
              <a:rPr lang="en-US" sz="2800" dirty="0"/>
              <a:t> </a:t>
            </a:r>
            <a:r>
              <a:rPr lang="ru-RU" sz="2800" dirty="0"/>
              <a:t>устанавливаются по ним (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r>
              <a:rPr lang="en-US" sz="2800" b="1" i="1" dirty="0"/>
              <a:t>* = </a:t>
            </a:r>
            <a:r>
              <a:rPr lang="en-US" sz="2800" b="1" i="1" dirty="0" err="1"/>
              <a:t>bx</a:t>
            </a:r>
            <a:r>
              <a:rPr lang="en-US" sz="2800" b="1" i="1" baseline="-25000" dirty="0" err="1"/>
              <a:t>i</a:t>
            </a:r>
            <a:r>
              <a:rPr lang="en-US" sz="2800" b="1" i="1" dirty="0" err="1"/>
              <a:t>+e</a:t>
            </a:r>
            <a:r>
              <a:rPr lang="en-US" sz="2800" b="1" i="1" baseline="-25000" dirty="0" err="1"/>
              <a:t>i</a:t>
            </a:r>
            <a:r>
              <a:rPr lang="en-US" sz="2800" b="1" i="1" dirty="0"/>
              <a:t>*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3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F06F5-222A-4422-97AE-54E1DA16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Дирака, Хэвисайда, Индикатор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35FA3-C7A2-428D-996F-B5137945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690687"/>
            <a:ext cx="5734878" cy="4802187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FF0000"/>
                </a:solidFill>
              </a:rPr>
              <a:t>Функция Хэвисайда</a:t>
            </a:r>
          </a:p>
          <a:p>
            <a:r>
              <a:rPr lang="ru-RU" dirty="0"/>
              <a:t>Функция </a:t>
            </a:r>
            <a:r>
              <a:rPr lang="ru-RU" dirty="0" err="1"/>
              <a:t>Хевисайда</a:t>
            </a:r>
            <a:r>
              <a:rPr lang="ru-RU" dirty="0"/>
              <a:t> является первообразной функцией для </a:t>
            </a:r>
            <a:r>
              <a:rPr lang="ru-RU" b="1" i="1" dirty="0">
                <a:solidFill>
                  <a:srgbClr val="0070C0"/>
                </a:solidFill>
              </a:rPr>
              <a:t>дельта-функции Дирака</a:t>
            </a:r>
            <a:r>
              <a:rPr lang="ru-RU" dirty="0"/>
              <a:t>.</a:t>
            </a:r>
          </a:p>
          <a:p>
            <a:r>
              <a:rPr lang="ru-RU" b="1" i="1" dirty="0">
                <a:solidFill>
                  <a:schemeClr val="accent6"/>
                </a:solidFill>
              </a:rPr>
              <a:t>Индикатор события </a:t>
            </a:r>
            <a:r>
              <a:rPr lang="ru-RU" dirty="0"/>
              <a:t>и </a:t>
            </a:r>
            <a:r>
              <a:rPr lang="ru-RU" b="1" i="1" dirty="0">
                <a:solidFill>
                  <a:schemeClr val="accent6"/>
                </a:solidFill>
              </a:rPr>
              <a:t>выборочная функция распределения </a:t>
            </a:r>
            <a:r>
              <a:rPr lang="ru-RU" dirty="0"/>
              <a:t>(которая является аппроксимацией </a:t>
            </a:r>
            <a:r>
              <a:rPr lang="ru-RU" b="1" i="1" dirty="0"/>
              <a:t>функции распределения</a:t>
            </a:r>
            <a:r>
              <a:rPr lang="ru-RU" dirty="0"/>
              <a:t>)</a:t>
            </a:r>
          </a:p>
          <a:p>
            <a:r>
              <a:rPr lang="ru-RU" dirty="0"/>
              <a:t>Связана с биномиальным и нормальным распределениями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EDE83-D58C-48AA-8162-78D3783D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3203"/>
            <a:ext cx="2972422" cy="153164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D04-107E-43A4-AF96-04448898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19" y="1523203"/>
            <a:ext cx="2395523" cy="132415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019477-4B00-4DB9-B91C-8FDE2155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60" y="3332228"/>
            <a:ext cx="5618724" cy="1346422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CDC0C7-B0ED-42B9-B6B8-102CD064C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422" y="4866687"/>
            <a:ext cx="2826224" cy="7065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31CB26-B024-4253-89DB-E33AF56FC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675" y="5569307"/>
            <a:ext cx="6057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4D9B-9C6E-4A0F-A3B8-2496B215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функция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EBB7B-8A91-4AC6-8620-71922881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11"/>
            <a:ext cx="5562600" cy="4351338"/>
          </a:xfrm>
        </p:spPr>
        <p:txBody>
          <a:bodyPr/>
          <a:lstStyle/>
          <a:p>
            <a:r>
              <a:rPr lang="ru-RU" b="1" i="1" dirty="0"/>
              <a:t>Выборочная (или эмпирическая) функция распределения </a:t>
            </a:r>
            <a:r>
              <a:rPr lang="ru-RU" dirty="0"/>
              <a:t>(</a:t>
            </a:r>
            <a:r>
              <a:rPr lang="en-US" dirty="0"/>
              <a:t>cumulative probability</a:t>
            </a:r>
            <a:r>
              <a:rPr lang="ru-RU" dirty="0"/>
              <a:t>) несет в себе всю информацию о выборке</a:t>
            </a:r>
            <a:endParaRPr lang="en-US" dirty="0"/>
          </a:p>
          <a:p>
            <a:r>
              <a:rPr lang="ru-RU" b="1" u="sng" dirty="0"/>
              <a:t>Теорема Гливенко-</a:t>
            </a:r>
            <a:r>
              <a:rPr lang="ru-RU" b="1" u="sng" dirty="0" err="1"/>
              <a:t>Кантелли</a:t>
            </a:r>
            <a:r>
              <a:rPr lang="en-US" b="1" u="sng" dirty="0"/>
              <a:t>:</a:t>
            </a:r>
            <a:endParaRPr lang="ru-RU" b="1" u="sng" dirty="0"/>
          </a:p>
          <a:p>
            <a:pPr lvl="1"/>
            <a:r>
              <a:rPr lang="ru-RU" dirty="0"/>
              <a:t>ВФР равномерно почти наверное стремится к ФР при </a:t>
            </a:r>
          </a:p>
          <a:p>
            <a:r>
              <a:rPr lang="ru-RU" b="1" i="1" dirty="0">
                <a:solidFill>
                  <a:srgbClr val="FF0000"/>
                </a:solidFill>
              </a:rPr>
              <a:t>Распределение Колмогорова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F9E41-CE4B-46A0-B5A6-F5C7CD48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01" y="1266558"/>
            <a:ext cx="4410999" cy="43248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90387-AC4E-46C2-8AEC-797D7774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44" y="5906274"/>
            <a:ext cx="3608056" cy="88703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F4FCE-1E1B-46C1-BAD5-D0919566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577" y="4971119"/>
            <a:ext cx="4427845" cy="126945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EB1318-5793-4D11-A5FF-B950343BB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153" y="4307787"/>
            <a:ext cx="971550" cy="3714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ED8953-F8E9-497F-B326-715285021B8F}"/>
              </a:ext>
            </a:extLst>
          </p:cNvPr>
          <p:cNvSpPr/>
          <p:nvPr/>
        </p:nvSpPr>
        <p:spPr>
          <a:xfrm>
            <a:off x="6968177" y="5421178"/>
            <a:ext cx="248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0070C0"/>
                </a:solidFill>
              </a:rPr>
              <a:t>Теорема Колмогорова: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4E9F2-1BFE-4969-95C3-FE9EE97C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и критерий Колмогорова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C59E6-05DB-464E-A447-CD6C4291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6" y="1545498"/>
            <a:ext cx="7054116" cy="5094138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C77BB9D-EAC7-4DD6-BA67-BEF84680687B}"/>
              </a:ext>
            </a:extLst>
          </p:cNvPr>
          <p:cNvCxnSpPr>
            <a:cxnSpLocks/>
          </p:cNvCxnSpPr>
          <p:nvPr/>
        </p:nvCxnSpPr>
        <p:spPr>
          <a:xfrm>
            <a:off x="7915701" y="1545498"/>
            <a:ext cx="0" cy="4868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48C8BA-15CE-4901-9F32-2AD04373A2DA}"/>
              </a:ext>
            </a:extLst>
          </p:cNvPr>
          <p:cNvSpPr txBox="1"/>
          <p:nvPr/>
        </p:nvSpPr>
        <p:spPr>
          <a:xfrm>
            <a:off x="8215951" y="1536174"/>
            <a:ext cx="3712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Сравнение ВФР с предполагаемой ФР</a:t>
            </a: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Критерий </a:t>
            </a:r>
            <a:r>
              <a:rPr lang="ru-RU" sz="2400" b="1" dirty="0" err="1">
                <a:solidFill>
                  <a:srgbClr val="0070C0"/>
                </a:solidFill>
              </a:rPr>
              <a:t>Коломогорова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i="1" dirty="0">
                <a:solidFill>
                  <a:srgbClr val="FF0000"/>
                </a:solidFill>
              </a:rPr>
              <a:t>непараметрический</a:t>
            </a:r>
            <a:r>
              <a:rPr lang="ru-RU" sz="2400" b="1" dirty="0">
                <a:solidFill>
                  <a:srgbClr val="0070C0"/>
                </a:solidFill>
              </a:rPr>
              <a:t>, то есть функция распределения не должна содержать никаких свободных параметров!</a:t>
            </a:r>
          </a:p>
        </p:txBody>
      </p:sp>
    </p:spTree>
    <p:extLst>
      <p:ext uri="{BB962C8B-B14F-4D97-AF65-F5344CB8AC3E}">
        <p14:creationId xmlns:p14="http://schemas.microsoft.com/office/powerpoint/2010/main" val="14836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FA2C3-C3B9-4055-A6E1-8BAD2F0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ru-RU" dirty="0" err="1"/>
              <a:t>бутстраппинга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EDF9D-B469-411F-909B-E5AAECF7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Идея (Брэдли Эфрон, 1979):</a:t>
            </a:r>
          </a:p>
          <a:p>
            <a:pPr lvl="1"/>
            <a:r>
              <a:rPr lang="ru-RU" dirty="0"/>
              <a:t>Трансформировать приближение для распределения данных в приближенное распределение статистик, используя метод статистических испытаний Монте-Карло, многократно извлекая повторные выборки из выборочной функции распределения.</a:t>
            </a:r>
          </a:p>
          <a:p>
            <a:r>
              <a:rPr lang="ru-RU" dirty="0"/>
              <a:t>Берется конечная совокупность из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членов исходной выборки, откуда на каждом шаге при помощи датчика случайных чисел, вытягивается произвольный элемент выборки и снова возвращается в выборку.</a:t>
            </a:r>
          </a:p>
          <a:p>
            <a:r>
              <a:rPr lang="en-US" b="1" i="1" dirty="0"/>
              <a:t>B</a:t>
            </a:r>
            <a:r>
              <a:rPr lang="ru-RU" dirty="0"/>
              <a:t> – число выборок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A408D-C57A-4736-9012-9420E2CC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218" y="5018174"/>
            <a:ext cx="6277614" cy="16450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FBBE97-65F9-425B-95A8-F4CE5E04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11" y="5940425"/>
            <a:ext cx="3000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4088C-64A1-4FB3-B26E-D6CB417C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Бутстраппинг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3AB4F-8E96-4714-96D4-71DB1769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просто и быстро оценивать самые разные статистики (доверительные интервалы, дисперсию, корреляцию и так далее) для сложных моделей.</a:t>
            </a:r>
          </a:p>
          <a:p>
            <a:r>
              <a:rPr lang="ru-RU" dirty="0"/>
              <a:t>На множестве </a:t>
            </a:r>
            <a:r>
              <a:rPr lang="ru-RU" dirty="0" err="1"/>
              <a:t>псевдовыборок</a:t>
            </a:r>
            <a:r>
              <a:rPr lang="ru-RU" dirty="0"/>
              <a:t> можно оценить не только анализируемые статистические характеристики, но и изучить их вероятностные распределения. Таким образом, например, оказывается возможным оценить дисперсию или квантили любой статистики независимо от её сложности</a:t>
            </a:r>
          </a:p>
          <a:p>
            <a:r>
              <a:rPr lang="ru-RU" dirty="0"/>
              <a:t>Метод является методом </a:t>
            </a:r>
            <a:r>
              <a:rPr lang="ru-RU" b="1" i="1" dirty="0"/>
              <a:t>непараметрической статистики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42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D74A-4AD1-4342-8FC2-C7F81AAB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ru-RU" dirty="0"/>
              <a:t>Этимология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E0E05-53A6-416F-9E84-58619439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15" y="1351722"/>
            <a:ext cx="5873085" cy="528761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От выражения: «</a:t>
            </a:r>
            <a:r>
              <a:rPr lang="ru-RU" b="1" i="1" dirty="0" err="1"/>
              <a:t>To</a:t>
            </a:r>
            <a:r>
              <a:rPr lang="ru-RU" b="1" i="1" dirty="0"/>
              <a:t> </a:t>
            </a:r>
            <a:r>
              <a:rPr lang="ru-RU" b="1" i="1" dirty="0" err="1"/>
              <a:t>pull</a:t>
            </a:r>
            <a:r>
              <a:rPr lang="ru-RU" b="1" i="1" dirty="0"/>
              <a:t> </a:t>
            </a:r>
            <a:r>
              <a:rPr lang="ru-RU" b="1" i="1" dirty="0" err="1"/>
              <a:t>oneself</a:t>
            </a:r>
            <a:r>
              <a:rPr lang="ru-RU" b="1" i="1" dirty="0"/>
              <a:t> </a:t>
            </a:r>
            <a:r>
              <a:rPr lang="ru-RU" b="1" i="1" dirty="0" err="1"/>
              <a:t>over</a:t>
            </a:r>
            <a:r>
              <a:rPr lang="ru-RU" b="1" i="1" dirty="0"/>
              <a:t> a </a:t>
            </a:r>
            <a:r>
              <a:rPr lang="ru-RU" b="1" i="1" dirty="0" err="1"/>
              <a:t>fence</a:t>
            </a:r>
            <a:r>
              <a:rPr lang="ru-RU" b="1" i="1" dirty="0"/>
              <a:t> </a:t>
            </a:r>
            <a:r>
              <a:rPr lang="ru-RU" b="1" i="1" dirty="0" err="1"/>
              <a:t>by</a:t>
            </a:r>
            <a:r>
              <a:rPr lang="ru-RU" b="1" i="1" dirty="0"/>
              <a:t> </a:t>
            </a:r>
            <a:r>
              <a:rPr lang="ru-RU" b="1" i="1" dirty="0" err="1"/>
              <a:t>one’s</a:t>
            </a:r>
            <a:r>
              <a:rPr lang="ru-RU" b="1" i="1" dirty="0"/>
              <a:t> </a:t>
            </a:r>
            <a:r>
              <a:rPr lang="ru-RU" b="1" i="1" dirty="0" err="1"/>
              <a:t>bootstraps</a:t>
            </a:r>
            <a:r>
              <a:rPr lang="ru-RU" b="1" i="1" dirty="0"/>
              <a:t>.</a:t>
            </a:r>
            <a:r>
              <a:rPr lang="ru-RU" dirty="0"/>
              <a:t>» (дословно — «перебраться через ограду, потянув за ремешки на ботинках»</a:t>
            </a:r>
          </a:p>
          <a:p>
            <a:r>
              <a:rPr lang="ru-RU" dirty="0"/>
              <a:t>Барона Мюнхгаузен, который, потянув себя за волосы, вытащил себя и свою лошадь из болота. </a:t>
            </a:r>
          </a:p>
          <a:p>
            <a:r>
              <a:rPr lang="ru-RU" dirty="0"/>
              <a:t>Сам англицизм «</a:t>
            </a:r>
            <a:r>
              <a:rPr lang="ru-RU" dirty="0" err="1"/>
              <a:t>бутстрап</a:t>
            </a:r>
            <a:r>
              <a:rPr lang="ru-RU" dirty="0"/>
              <a:t>» используется во многих областях знаний, где нужно передать смысл того, что вы получаете что-то «бесплатно» или магическим образом из ничего получаете нечто стоящее</a:t>
            </a:r>
          </a:p>
        </p:txBody>
      </p:sp>
      <p:pic>
        <p:nvPicPr>
          <p:cNvPr id="5" name="Рисунок 4" descr="Изображение выглядит как туфли, обувь, одежд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D60CDED4-8CAF-41DF-AEC6-D5B6746C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55" y="1677086"/>
            <a:ext cx="5725030" cy="4024869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BE9C64C-7A9E-42B0-AF16-10041F4FBFB6}"/>
              </a:ext>
            </a:extLst>
          </p:cNvPr>
          <p:cNvCxnSpPr>
            <a:cxnSpLocks/>
          </p:cNvCxnSpPr>
          <p:nvPr/>
        </p:nvCxnSpPr>
        <p:spPr>
          <a:xfrm>
            <a:off x="8600661" y="1080052"/>
            <a:ext cx="331304" cy="960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07F632-F781-40C2-8E58-E05A86F02E25}"/>
              </a:ext>
            </a:extLst>
          </p:cNvPr>
          <p:cNvSpPr/>
          <p:nvPr/>
        </p:nvSpPr>
        <p:spPr>
          <a:xfrm>
            <a:off x="6291865" y="575783"/>
            <a:ext cx="425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ремешок (англ. </a:t>
            </a:r>
            <a:r>
              <a:rPr lang="en-US" sz="2800" b="1" dirty="0">
                <a:solidFill>
                  <a:srgbClr val="FF0000"/>
                </a:solidFill>
              </a:rPr>
              <a:t>bootstrap)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0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408E8-0174-4031-BC67-EDC2594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Бутстраппинг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85AA4-CA6F-4C9A-90CB-3BFFE75B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1825625"/>
            <a:ext cx="10959546" cy="4351338"/>
          </a:xfrm>
        </p:spPr>
        <p:txBody>
          <a:bodyPr/>
          <a:lstStyle/>
          <a:p>
            <a:r>
              <a:rPr lang="ru-RU" dirty="0" err="1"/>
              <a:t>Пробутстаппим</a:t>
            </a:r>
            <a:r>
              <a:rPr lang="ru-RU" dirty="0"/>
              <a:t> статистику</a:t>
            </a:r>
          </a:p>
          <a:p>
            <a:r>
              <a:rPr lang="ru-RU" dirty="0"/>
              <a:t>Для каждой </a:t>
            </a:r>
            <a:r>
              <a:rPr lang="ru-RU" b="1" i="1" dirty="0" err="1"/>
              <a:t>бутстрап</a:t>
            </a:r>
            <a:r>
              <a:rPr lang="ru-RU" b="1" i="1" dirty="0"/>
              <a:t>-выборки</a:t>
            </a:r>
            <a:r>
              <a:rPr lang="ru-RU" dirty="0"/>
              <a:t> вычислим </a:t>
            </a:r>
            <a:r>
              <a:rPr lang="ru-RU" b="1" i="1" dirty="0" err="1"/>
              <a:t>бутстрап</a:t>
            </a:r>
            <a:r>
              <a:rPr lang="ru-RU" b="1" i="1" dirty="0"/>
              <a:t>-статистику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Полученный набор статистик с приписанным каждой весом 1/</a:t>
            </a:r>
            <a:r>
              <a:rPr lang="en-US" dirty="0"/>
              <a:t>B</a:t>
            </a:r>
            <a:r>
              <a:rPr lang="ru-RU" dirty="0"/>
              <a:t> составляет </a:t>
            </a:r>
            <a:r>
              <a:rPr lang="ru-RU" b="1" i="1" dirty="0" err="1"/>
              <a:t>бутстрап</a:t>
            </a:r>
            <a:r>
              <a:rPr lang="ru-RU" b="1" i="1" dirty="0"/>
              <a:t>-распределение статистики</a:t>
            </a:r>
            <a:r>
              <a:rPr lang="ru-RU" dirty="0"/>
              <a:t> со следующими характеристиками: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EF5F0B-70EA-43BF-BC3E-B33E22AD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14" y="1753636"/>
            <a:ext cx="3524250" cy="619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FC10DB-E420-4E32-B606-A0D5081C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82" y="2897463"/>
            <a:ext cx="6581775" cy="695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E79B2-F92B-4450-9626-A75055B7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57" y="5140325"/>
            <a:ext cx="2914650" cy="1352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0AAC8-A6A6-494E-9FEE-455A0ED5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195" y="5056394"/>
            <a:ext cx="6477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4FFAE-804C-4DD9-81C1-C8BD419C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Рецентрирование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DFF1D-BAA6-4D0C-8D69-09D6E453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речь идет о разностях или расстояниях между выборочными и популяционными объектами необходимо </a:t>
            </a:r>
            <a:r>
              <a:rPr lang="ru-RU" dirty="0" err="1"/>
              <a:t>рецентрирование</a:t>
            </a:r>
            <a:endParaRPr lang="ru-RU" dirty="0"/>
          </a:p>
          <a:p>
            <a:r>
              <a:rPr lang="ru-RU" dirty="0"/>
              <a:t>Правильный </a:t>
            </a:r>
            <a:r>
              <a:rPr lang="ru-RU" dirty="0" err="1"/>
              <a:t>бутстрап</a:t>
            </a:r>
            <a:r>
              <a:rPr lang="ru-RU" dirty="0"/>
              <a:t>-аналог 		это</a:t>
            </a:r>
          </a:p>
          <a:p>
            <a:r>
              <a:rPr lang="ru-RU" dirty="0"/>
              <a:t>Например, для </a:t>
            </a:r>
            <a:r>
              <a:rPr lang="en-US" b="1" i="1" dirty="0"/>
              <a:t>t</a:t>
            </a:r>
            <a:r>
              <a:rPr lang="en-US" dirty="0"/>
              <a:t>-</a:t>
            </a:r>
            <a:r>
              <a:rPr lang="ru-RU" dirty="0"/>
              <a:t>статистики (при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: 	 </a:t>
            </a:r>
            <a:r>
              <a:rPr lang="ru-RU" dirty="0"/>
              <a:t>   </a:t>
            </a:r>
            <a:r>
              <a:rPr lang="en-US" dirty="0"/>
              <a:t>) </a:t>
            </a:r>
            <a:r>
              <a:rPr lang="ru-RU" dirty="0"/>
              <a:t>следует использовать корректный </a:t>
            </a:r>
            <a:r>
              <a:rPr lang="ru-RU" dirty="0" err="1"/>
              <a:t>бутстрап</a:t>
            </a:r>
            <a:r>
              <a:rPr lang="ru-RU" dirty="0"/>
              <a:t>-аналог: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1A4400-A313-4D70-9DB5-0666B047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74" y="3075711"/>
            <a:ext cx="1060016" cy="5381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1C9F4D-8F13-4785-A0A9-CCBF475C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67" y="3075711"/>
            <a:ext cx="1005434" cy="5104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3AED1-DA4F-447A-B856-257A98CF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01" y="4863959"/>
            <a:ext cx="2146466" cy="12521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6B05D7-BFAC-46B1-A22C-01B01BAB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68" y="4863959"/>
            <a:ext cx="3114121" cy="14870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F07432-C259-4857-97A4-E7DE38091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123" y="3524041"/>
            <a:ext cx="1005434" cy="5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6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651</Words>
  <Application>Microsoft Office PowerPoint</Application>
  <PresentationFormat>Широкоэкранный</PresentationFormat>
  <Paragraphs>63</Paragraphs>
  <Slides>16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Бутстраппинг и игрушечное Монте-Карло</vt:lpstr>
      <vt:lpstr>Функции Дирака, Хэвисайда, Индикатор</vt:lpstr>
      <vt:lpstr>Выборочная функция распределения</vt:lpstr>
      <vt:lpstr>Теорема и критерий Колмогорова</vt:lpstr>
      <vt:lpstr>Идея бутстраппинга</vt:lpstr>
      <vt:lpstr>Бутстраппинг</vt:lpstr>
      <vt:lpstr>Этимология</vt:lpstr>
      <vt:lpstr>Бутстраппинг</vt:lpstr>
      <vt:lpstr>Рецентрирование</vt:lpstr>
      <vt:lpstr>Бутстрап-коррекция смещения</vt:lpstr>
      <vt:lpstr>Доверительные интервалы</vt:lpstr>
      <vt:lpstr>Асимптотическое рафинирование</vt:lpstr>
      <vt:lpstr>Асимптотическое рафинирование</vt:lpstr>
      <vt:lpstr>Асимптотическое рафинирование</vt:lpstr>
      <vt:lpstr>Перестановочное тестировние (Permutation)</vt:lpstr>
      <vt:lpstr>Ресемплинг и линейная регрессия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Бутстреппинг и игрушечное Монте-Карло</dc:title>
  <dc:creator>Aleksei Dziuba</dc:creator>
  <cp:lastModifiedBy>Aleksei Dziuba</cp:lastModifiedBy>
  <cp:revision>23</cp:revision>
  <dcterms:created xsi:type="dcterms:W3CDTF">2020-09-19T04:58:52Z</dcterms:created>
  <dcterms:modified xsi:type="dcterms:W3CDTF">2020-09-24T08:30:23Z</dcterms:modified>
</cp:coreProperties>
</file>