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64" r:id="rId4"/>
    <p:sldId id="257" r:id="rId5"/>
    <p:sldId id="258" r:id="rId6"/>
    <p:sldId id="265" r:id="rId7"/>
    <p:sldId id="266" r:id="rId8"/>
    <p:sldId id="267" r:id="rId9"/>
    <p:sldId id="271" r:id="rId10"/>
    <p:sldId id="272" r:id="rId11"/>
    <p:sldId id="273" r:id="rId12"/>
    <p:sldId id="270" r:id="rId13"/>
    <p:sldId id="268" r:id="rId14"/>
    <p:sldId id="269" r:id="rId15"/>
    <p:sldId id="259" r:id="rId16"/>
    <p:sldId id="260" r:id="rId17"/>
    <p:sldId id="261" r:id="rId18"/>
    <p:sldId id="262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8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47815-3018-4F92-AB65-3A4317AA224D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59369-FFD4-42DB-A2A5-FC7597C7DB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72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38B1E-757F-49DB-904C-D1603CFEE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FE0834-1CC9-4A75-AC47-B77BA3676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726FF1-41C9-4999-AF38-5393FA7F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AEAA-AE09-44C7-9E60-5806B4D7B943}" type="datetime1">
              <a:rPr lang="ru-RU" smtClean="0"/>
              <a:t>27.09.2020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6EFCAA-05A2-4882-80A1-38046B83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3C93B0-37A6-4D6E-9592-3B46F669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F8CD-8286-4B1E-88CB-C6FB8043D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73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14EEC0-2143-4463-98F6-95F0D2B55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F69DB8-F028-433E-AEFB-9EDA93B01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1ADD5A-2697-4D9F-97F4-9FAD73D7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417-D619-40FE-8AD6-EC0C40DCDB51}" type="datetime1">
              <a:rPr lang="ru-RU" smtClean="0"/>
              <a:t>27.09.2020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CC0A36-D5CF-4811-9D49-D27D9A65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14E25E-FC79-45F5-BA93-680D2E3B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F8CD-8286-4B1E-88CB-C6FB8043D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12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7723E3D-4ACC-4EDD-B8CD-F91620C03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49F476-5217-4FE9-9155-029BB874A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69D5C7-0B68-4BD4-BC4C-BED16696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1AB9-893F-4FCE-8A38-D1CA89404D80}" type="datetime1">
              <a:rPr lang="ru-RU" smtClean="0"/>
              <a:t>27.09.2020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3FF744-41AA-4C2A-9C3D-C3C0087DF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66C3D7-A7EB-4106-A495-FEADBBA5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F8CD-8286-4B1E-88CB-C6FB8043D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70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22D66C-C2C6-4851-85E7-AF73CA54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22C398-AEA7-46CA-90A9-9A1D02298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341FFA-629D-419C-8FF0-27911D164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1ABA-1BC7-480C-BB6F-4CBF005C5A09}" type="datetime1">
              <a:rPr lang="ru-RU" smtClean="0"/>
              <a:t>27.09.2020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B6BEA2-FD55-4470-9AD4-07507AF6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3CD701-39F1-4614-8E45-45B13772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F8CD-8286-4B1E-88CB-C6FB8043D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20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8E21F8-5479-465E-ABAE-53CB47D5B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997A50-1BA4-48F5-A61D-294F7DA8E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9963E4-5648-423B-AD4D-03EF0E9D1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2066-80EB-4219-9840-01DBB7659429}" type="datetime1">
              <a:rPr lang="ru-RU" smtClean="0"/>
              <a:t>27.09.2020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8B707B-E74D-4642-A12F-D6DE89903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CA76B3-D0F5-4E7B-9EBD-E0AD7966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F8CD-8286-4B1E-88CB-C6FB8043D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49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722A8-D4A5-4B07-B713-3CD31A510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56DB95-B319-47D3-9537-AF05F8CAA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E2195A-FD2D-4AB3-BD46-8EAE25515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F7F4C5-D4FE-48A0-AFC7-54E09974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BB5E-B7BB-4A66-B2C2-51E4D67911FA}" type="datetime1">
              <a:rPr lang="ru-RU" smtClean="0"/>
              <a:t>27.09.2020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8323B7-D494-408F-BA72-28F03EF9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9B5AFE-6539-4930-AE2C-60BAF6FC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F8CD-8286-4B1E-88CB-C6FB8043D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56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E1FD78-2A1E-47EB-98D8-A2B254CC1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81A29D-E95A-45D7-BD53-F7AE2030A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67A08D-1976-4EF3-A8ED-2265EB9C3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438B996-00CE-4A5D-834A-9317FB06B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961640F-DC2E-4EE2-A9A5-EA3694066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6C06167-E6A3-4E3B-941A-F56DDE312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0C9F-A0A8-4590-A1E8-A69C79F7390D}" type="datetime1">
              <a:rPr lang="ru-RU" smtClean="0"/>
              <a:t>27.09.2020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48E06F2-4B35-4BEE-94EF-4C0C8EB5C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0B5A3B4-F04B-4009-9A0F-58E77959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F8CD-8286-4B1E-88CB-C6FB8043D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36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6B97C-F37F-4491-9701-F5E7024F9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07203E5-4CB0-4AE6-B493-96B1CA74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2B2C-70F0-45FB-BFF4-2B194AF072E1}" type="datetime1">
              <a:rPr lang="ru-RU" smtClean="0"/>
              <a:t>27.09.2020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B835F00-94F4-4225-89B9-F52CBF14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D777F52-F0AC-4F1C-AFA5-8A7F34AC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F8CD-8286-4B1E-88CB-C6FB8043D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70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C7F0535-9735-4F15-BB9F-34844E15F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A8DD-C660-445C-B7EB-33998B66381F}" type="datetime1">
              <a:rPr lang="ru-RU" smtClean="0"/>
              <a:t>27.09.2020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1F59849-50D2-4EBA-A05F-9715D6CC0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620A48-2E81-4FBC-BC4D-D8F72683E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F8CD-8286-4B1E-88CB-C6FB8043D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38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04DD5B-7FCE-4847-962A-B046F63D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E06DF6-92BE-431D-9897-08DC9C776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EC4ABA-2EBA-480F-BE2E-02E5CDD58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BCD1A0-546D-421F-B515-DE7332E6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23EC-9968-407C-BAD9-58369D5DCB30}" type="datetime1">
              <a:rPr lang="ru-RU" smtClean="0"/>
              <a:t>27.09.2020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03D7A3-D360-4279-9F29-28CEF73B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0DE854-0987-4CC4-9B0C-5FEA53A3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F8CD-8286-4B1E-88CB-C6FB8043D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9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C528E-199F-42DF-9D68-DE93062E7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6F96389-D3DE-44AB-A2CA-76A4578DB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B3365A-898F-4991-BB33-E5E08303E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806427-E773-46CD-B5C2-EC51689F0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3A18-FEA5-4E57-866F-5852CC3D3642}" type="datetime1">
              <a:rPr lang="ru-RU" smtClean="0"/>
              <a:t>27.09.2020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91590F-D5FB-4657-A294-4B26319D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0EFDB6-0C50-495D-9D13-C9593702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F8CD-8286-4B1E-88CB-C6FB8043D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74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DEC9F-8340-4D2E-A59A-7CCD6B98D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C12B01-CE96-4AAD-94C6-F6E45FC9D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10AFFE-0A21-4A27-AD2A-ECEBCD9D6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D8EBB-5572-43E2-8E61-48BBEA776DB2}" type="datetime1">
              <a:rPr lang="ru-RU" smtClean="0"/>
              <a:t>27.09.2020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393472-4BFE-4E2C-A29D-165901F15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17C89B-6B6B-4AAE-BB52-B7DA55437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6F8CD-8286-4B1E-88CB-C6FB8043DF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68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root.cern.ch/doc/master/group__Random.html#ga5eeb321100a871953d81f283999ab21e" TargetMode="External"/><Relationship Id="rId3" Type="http://schemas.openxmlformats.org/officeDocument/2006/relationships/hyperlink" Target="https://root.cern.ch/doc/master/classTRandom2.html" TargetMode="External"/><Relationship Id="rId7" Type="http://schemas.openxmlformats.org/officeDocument/2006/relationships/hyperlink" Target="https://root.cern.ch/doc/master/group__Random.html#ga2fd14173f9c593478c59045b400646d4" TargetMode="External"/><Relationship Id="rId2" Type="http://schemas.openxmlformats.org/officeDocument/2006/relationships/hyperlink" Target="https://root.cern.ch/doc/master/classTRando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oot.cern.ch/doc/master/group__Random.html#ga93a0ee040a6030ba87d37e79cf9a06c0" TargetMode="External"/><Relationship Id="rId5" Type="http://schemas.openxmlformats.org/officeDocument/2006/relationships/hyperlink" Target="https://root.cern.ch/doc/master/group__Random.html#ga01fce66c4b5b2bb82196539b3c974cec" TargetMode="External"/><Relationship Id="rId10" Type="http://schemas.openxmlformats.org/officeDocument/2006/relationships/hyperlink" Target="https://root.cern.ch/doc/master/group__Random.html#ga9525df86d1be21765511945f970f6cd2" TargetMode="External"/><Relationship Id="rId4" Type="http://schemas.openxmlformats.org/officeDocument/2006/relationships/hyperlink" Target="https://root.cern.ch/doc/master/classTRandom3.html" TargetMode="External"/><Relationship Id="rId9" Type="http://schemas.openxmlformats.org/officeDocument/2006/relationships/hyperlink" Target="https://root.cern.ch/doc/master/classTRandom1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1.16/reference/routines.random.html" TargetMode="External"/><Relationship Id="rId2" Type="http://schemas.openxmlformats.org/officeDocument/2006/relationships/hyperlink" Target="https://docs.python.org/3/library/random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umpy.org/doc/stable/reference/random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86E73-7302-48CB-B12F-9E56FD1F9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Генерация случайных чисел и распределений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D6B4332-D8A2-422F-8FA8-80C2DEDBEA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Дзюба Алексей \ ПИЯФ НИЦ 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414E39-768D-4EA0-BE59-EB54A350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F8CD-8286-4B1E-88CB-C6FB8043DF3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506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109488-56A6-429B-87F1-9AD8A7296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322" y="3558686"/>
            <a:ext cx="4531678" cy="296824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C30B60-DE66-4F09-B085-B8E7A7EBE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673"/>
            <a:ext cx="10515600" cy="1019753"/>
          </a:xfrm>
        </p:spPr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8F973-13AC-471A-848D-779A37970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18" y="1384878"/>
            <a:ext cx="7564582" cy="1019753"/>
          </a:xfrm>
        </p:spPr>
        <p:txBody>
          <a:bodyPr/>
          <a:lstStyle/>
          <a:p>
            <a:r>
              <a:rPr lang="ru-RU" dirty="0"/>
              <a:t>ЗЧ проходит через </a:t>
            </a:r>
            <a:r>
              <a:rPr lang="ru-RU" dirty="0" err="1"/>
              <a:t>сцинтиллирующую</a:t>
            </a:r>
            <a:r>
              <a:rPr lang="ru-RU" dirty="0"/>
              <a:t> нить (</a:t>
            </a:r>
            <a:r>
              <a:rPr lang="en-US" dirty="0"/>
              <a:t>fiber</a:t>
            </a:r>
            <a:r>
              <a:rPr lang="ru-RU" dirty="0"/>
              <a:t>) перпендикулярно её оси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009133-8B9A-4B33-9CF9-960104A2C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873" y="1"/>
            <a:ext cx="3893127" cy="3377968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F87B9B-E658-4D8D-B9FA-C2FAF0E3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F8CD-8286-4B1E-88CB-C6FB8043DF32}" type="slidenum">
              <a:rPr lang="ru-RU" smtClean="0"/>
              <a:t>10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2445F4-95F6-4F8F-9234-C60777D32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43" y="2404631"/>
            <a:ext cx="65055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36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A91B2-BFDA-4746-BBEE-BB01EBF0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Улучшение методов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292533-7238-43FA-A1BA-09EC7AA97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50222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Уменьшение области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Вычисление числа пи:</a:t>
            </a:r>
          </a:p>
          <a:p>
            <a:r>
              <a:rPr lang="ru-RU" dirty="0">
                <a:solidFill>
                  <a:srgbClr val="FF0000"/>
                </a:solidFill>
              </a:rPr>
              <a:t>Весь квадрат</a:t>
            </a:r>
          </a:p>
          <a:p>
            <a:r>
              <a:rPr lang="ru-RU" dirty="0"/>
              <a:t>Выбор восьмиугольника в качестве области генерации уменьшает ошибку более чем в два раза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D680CA-6E03-4754-8410-4BE960FF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F8CD-8286-4B1E-88CB-C6FB8043DF32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BF43A1-AA3F-4863-8696-03EE3E478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342" y="1550988"/>
            <a:ext cx="4867275" cy="46482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0824481-544E-472E-B871-D378D4493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623" y="1325347"/>
            <a:ext cx="1654755" cy="255827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63348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B81D93-E8EF-47DE-A171-1C62786C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вычитания для Монте-Карло интегрирования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234087-4564-4496-B382-A5EF7191C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31873" cy="4351338"/>
          </a:xfrm>
        </p:spPr>
        <p:txBody>
          <a:bodyPr/>
          <a:lstStyle/>
          <a:p>
            <a:r>
              <a:rPr lang="ru-RU" dirty="0"/>
              <a:t>Допустим получилось найти интегрируемую аналитически функцию близкую к той, что нужно проинтегрировать численно</a:t>
            </a:r>
          </a:p>
          <a:p>
            <a:r>
              <a:rPr lang="ru-RU" dirty="0"/>
              <a:t>Методом Монте-Карло можно проинтегрировать лишь разницу между ними 	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B82C9F-3218-4D62-940E-DF3A2C98B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502" y="1413348"/>
            <a:ext cx="5631873" cy="442504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6C1975-6D3A-4FE7-A992-A88D037FB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88" y="5427398"/>
            <a:ext cx="6294726" cy="1065477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D6C904-308A-4933-B63D-386264BF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F8CD-8286-4B1E-88CB-C6FB8043DF3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646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3C55AD-2B9B-4BA7-8448-2E09C0F02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39"/>
          </a:xfrm>
        </p:spPr>
        <p:txBody>
          <a:bodyPr/>
          <a:lstStyle/>
          <a:p>
            <a:r>
              <a:rPr lang="ru-RU" dirty="0"/>
              <a:t>Сумма двух распределений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8620C6-1AB4-4862-8610-13652E9BA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42" y="1027906"/>
            <a:ext cx="7210425" cy="5648325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59F0950-37BB-4091-947F-11EB55A15266}"/>
              </a:ext>
            </a:extLst>
          </p:cNvPr>
          <p:cNvCxnSpPr/>
          <p:nvPr/>
        </p:nvCxnSpPr>
        <p:spPr>
          <a:xfrm>
            <a:off x="7703127" y="1426729"/>
            <a:ext cx="0" cy="50245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A77EAA9-543F-4CA1-8B66-94A4565B4A1E}"/>
              </a:ext>
            </a:extLst>
          </p:cNvPr>
          <p:cNvSpPr txBox="1"/>
          <p:nvPr/>
        </p:nvSpPr>
        <p:spPr>
          <a:xfrm>
            <a:off x="7924800" y="1468582"/>
            <a:ext cx="38961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70C0"/>
                </a:solidFill>
              </a:rPr>
              <a:t>Обобщение на случай большего количества слагаемых тривиально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0EC0B6A-6590-465D-A439-B3EFA6B6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F8CD-8286-4B1E-88CB-C6FB8043DF3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306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A6F0B-0958-4915-BC04-C9289025A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События с весами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3718B6-1500-4934-A43F-79C8C1E7D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127" y="1690688"/>
            <a:ext cx="3397394" cy="95701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177832-28E1-4ACF-BAC4-9E88437D0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8038" y="2647700"/>
            <a:ext cx="2664483" cy="1084079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88913B27-36F8-46BF-920F-559B520C4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291"/>
            <a:ext cx="7626927" cy="5223164"/>
          </a:xfrm>
        </p:spPr>
        <p:txBody>
          <a:bodyPr>
            <a:normAutofit/>
          </a:bodyPr>
          <a:lstStyle/>
          <a:p>
            <a:r>
              <a:rPr lang="ru-RU" dirty="0"/>
              <a:t>Событие с весом </a:t>
            </a:r>
            <a:r>
              <a:rPr lang="en-US" b="1" i="1" dirty="0"/>
              <a:t>w</a:t>
            </a:r>
            <a:r>
              <a:rPr lang="ru-RU" dirty="0"/>
              <a:t> считается идентичным </a:t>
            </a:r>
            <a:r>
              <a:rPr lang="en-US" b="1" i="1" dirty="0"/>
              <a:t>w</a:t>
            </a:r>
            <a:r>
              <a:rPr lang="ru-RU" dirty="0"/>
              <a:t> событиям весом 1 для каждого</a:t>
            </a:r>
          </a:p>
          <a:p>
            <a:r>
              <a:rPr lang="ru-RU" dirty="0"/>
              <a:t>По возможности следует избегать взвешивания, если веса сильно меняются</a:t>
            </a:r>
          </a:p>
          <a:p>
            <a:r>
              <a:rPr lang="ru-RU" dirty="0"/>
              <a:t>Однако, часто нужно «</a:t>
            </a:r>
            <a:r>
              <a:rPr lang="ru-RU" dirty="0" err="1"/>
              <a:t>перевзвесить</a:t>
            </a:r>
            <a:r>
              <a:rPr lang="ru-RU" dirty="0"/>
              <a:t>»  Монте-Карло, что бы распределения по переменным  в них совпадали с распределением для данных 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AFCEFEC-2EAC-4DBF-BA70-E0342F40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F8CD-8286-4B1E-88CB-C6FB8043DF3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42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33554-D71C-4A9A-8CBE-CE2A82A4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ROOT.TRandom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7BA2B8-9930-4E86-B263-D48F0E117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Базовый класс для генераторов псевдо случайных чисел в </a:t>
            </a:r>
            <a:r>
              <a:rPr lang="en-US" dirty="0"/>
              <a:t>ROOT</a:t>
            </a:r>
          </a:p>
          <a:p>
            <a:r>
              <a:rPr lang="en-US" dirty="0"/>
              <a:t>2.6 GHz Intel Core i7 CPU:</a:t>
            </a:r>
          </a:p>
          <a:p>
            <a:pPr lvl="1"/>
            <a:r>
              <a:rPr lang="en-US" dirty="0" err="1">
                <a:hlinkClick r:id="rId2" tooltip="This is the base class for the ROOT Random number generators."/>
              </a:rPr>
              <a:t>TRandom</a:t>
            </a:r>
            <a:r>
              <a:rPr lang="en-US" dirty="0"/>
              <a:t> 3 ns/call (</a:t>
            </a:r>
            <a:r>
              <a:rPr lang="ru-RU" dirty="0"/>
              <a:t>очень малый период</a:t>
            </a:r>
            <a:r>
              <a:rPr lang="ru-RU" b="1" dirty="0">
                <a:solidFill>
                  <a:srgbClr val="FF0000"/>
                </a:solidFill>
              </a:rPr>
              <a:t>, НЕЛЬЗЯ ИСПОЛЬЗОВАТЬ!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3" tooltip="Random number generator class based on the maximally quidistributed combined Tausworthe generator by ..."/>
              </a:rPr>
              <a:t>TRandom2</a:t>
            </a:r>
            <a:r>
              <a:rPr lang="en-US" dirty="0"/>
              <a:t> 5 ns/call</a:t>
            </a:r>
          </a:p>
          <a:p>
            <a:pPr lvl="1"/>
            <a:r>
              <a:rPr lang="en-US" dirty="0">
                <a:hlinkClick r:id="rId4" tooltip="Random number generator class based on M."/>
              </a:rPr>
              <a:t>TRandom3</a:t>
            </a:r>
            <a:r>
              <a:rPr lang="en-US" dirty="0"/>
              <a:t> 5 ns/call</a:t>
            </a:r>
          </a:p>
          <a:p>
            <a:pPr lvl="1"/>
            <a:r>
              <a:rPr lang="en-US" dirty="0" err="1">
                <a:hlinkClick r:id="rId5" tooltip="MIXMAX generator based on a state of N=240."/>
              </a:rPr>
              <a:t>TRandomMixMax</a:t>
            </a:r>
            <a:r>
              <a:rPr lang="en-US" dirty="0"/>
              <a:t> 6 ns/call</a:t>
            </a:r>
          </a:p>
          <a:p>
            <a:pPr lvl="1"/>
            <a:r>
              <a:rPr lang="en-US" dirty="0">
                <a:hlinkClick r:id="rId6" tooltip="MIXMAX generator based on a state of N=17."/>
              </a:rPr>
              <a:t>TRandomMixMax17</a:t>
            </a:r>
            <a:r>
              <a:rPr lang="en-US" dirty="0"/>
              <a:t> 6 ns/call</a:t>
            </a:r>
          </a:p>
          <a:p>
            <a:pPr lvl="1"/>
            <a:r>
              <a:rPr lang="en-US" dirty="0">
                <a:hlinkClick r:id="rId7" tooltip="Generator based on a the Mersenne-Twister generator with 64 bits, using the implementation provided b..."/>
              </a:rPr>
              <a:t>TRandomMT64</a:t>
            </a:r>
            <a:r>
              <a:rPr lang="en-US" dirty="0"/>
              <a:t> 9 ns/call</a:t>
            </a:r>
          </a:p>
          <a:p>
            <a:pPr lvl="1"/>
            <a:r>
              <a:rPr lang="en-US" dirty="0">
                <a:hlinkClick r:id="rId8" tooltip="MIXMAX generator based on a state of N=256, based on the generator descrived in this paper:"/>
              </a:rPr>
              <a:t>TRandomMixMax256</a:t>
            </a:r>
            <a:r>
              <a:rPr lang="en-US" dirty="0"/>
              <a:t> 10 ns/call</a:t>
            </a:r>
          </a:p>
          <a:p>
            <a:pPr lvl="1"/>
            <a:r>
              <a:rPr lang="en-US" dirty="0">
                <a:hlinkClick r:id="rId9" tooltip="The Ranlux Random number generator class."/>
              </a:rPr>
              <a:t>TRandom1</a:t>
            </a:r>
            <a:r>
              <a:rPr lang="en-US" dirty="0"/>
              <a:t> 80 ns/call</a:t>
            </a:r>
          </a:p>
          <a:p>
            <a:pPr lvl="1"/>
            <a:r>
              <a:rPr lang="en-US" dirty="0">
                <a:hlinkClick r:id="rId10" tooltip="Generator based on a the RanLux generator with 48 bits, using the implementation provided by the stan..."/>
              </a:rPr>
              <a:t>TRandomRanlux48</a:t>
            </a:r>
            <a:r>
              <a:rPr lang="en-US" dirty="0"/>
              <a:t> 250 ns/call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314B21-5DC4-4E74-BD1D-25BFA565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F8CD-8286-4B1E-88CB-C6FB8043DF3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952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89340-E26D-4D68-8EF5-DFD53ACE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ROOT.TRandom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139EFB-FA60-4156-AE86-0D8693F4B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1727" cy="4351338"/>
          </a:xfrm>
        </p:spPr>
        <p:txBody>
          <a:bodyPr>
            <a:normAutofit/>
          </a:bodyPr>
          <a:lstStyle/>
          <a:p>
            <a:r>
              <a:rPr lang="ru-RU" dirty="0"/>
              <a:t> Методы</a:t>
            </a:r>
            <a:endParaRPr lang="en-US" dirty="0"/>
          </a:p>
          <a:p>
            <a:pPr lvl="1"/>
            <a:r>
              <a:rPr lang="en-US" dirty="0"/>
              <a:t>    ::Exp(tau)</a:t>
            </a:r>
          </a:p>
          <a:p>
            <a:pPr lvl="1"/>
            <a:r>
              <a:rPr lang="en-US" dirty="0"/>
              <a:t>    ::Integer(</a:t>
            </a:r>
            <a:r>
              <a:rPr lang="en-US" dirty="0" err="1"/>
              <a:t>imax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   ::</a:t>
            </a:r>
            <a:r>
              <a:rPr lang="en-US" dirty="0" err="1"/>
              <a:t>Gaus</a:t>
            </a:r>
            <a:r>
              <a:rPr lang="en-US" dirty="0"/>
              <a:t>(</a:t>
            </a:r>
            <a:r>
              <a:rPr lang="en-US" dirty="0" err="1"/>
              <a:t>mean,sigma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   ::</a:t>
            </a:r>
            <a:r>
              <a:rPr lang="en-US" dirty="0" err="1"/>
              <a:t>Rndm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    ::Uniform(x1)</a:t>
            </a:r>
          </a:p>
          <a:p>
            <a:pPr lvl="1"/>
            <a:r>
              <a:rPr lang="en-US" dirty="0"/>
              <a:t>    ::Landau(</a:t>
            </a:r>
            <a:r>
              <a:rPr lang="en-US" dirty="0" err="1"/>
              <a:t>mpv,sigma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   ::Poisson(mean)</a:t>
            </a:r>
          </a:p>
          <a:p>
            <a:pPr lvl="1"/>
            <a:r>
              <a:rPr lang="en-US" dirty="0"/>
              <a:t>    ::Binomial(</a:t>
            </a:r>
            <a:r>
              <a:rPr lang="en-US" dirty="0" err="1"/>
              <a:t>ntot,prob</a:t>
            </a:r>
            <a:r>
              <a:rPr lang="en-US" dirty="0"/>
              <a:t>)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2A5EA2-BB25-4372-92F1-595191230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21" y="1825625"/>
            <a:ext cx="6330668" cy="386715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B3C6A9-FEAD-4DBD-AEAE-464E2884D563}"/>
              </a:ext>
            </a:extLst>
          </p:cNvPr>
          <p:cNvSpPr/>
          <p:nvPr/>
        </p:nvSpPr>
        <p:spPr>
          <a:xfrm>
            <a:off x="5382055" y="11118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Intel Xeon Quad-core </a:t>
            </a:r>
            <a:r>
              <a:rPr lang="en-US" dirty="0" err="1"/>
              <a:t>Harpertown</a:t>
            </a:r>
            <a:r>
              <a:rPr lang="en-US" dirty="0"/>
              <a:t> (E5410) 2.33 GHz running Linux SLC4 64 bit and compiled with </a:t>
            </a:r>
            <a:r>
              <a:rPr lang="en-US" dirty="0" err="1"/>
              <a:t>gcc</a:t>
            </a:r>
            <a:r>
              <a:rPr lang="en-US" dirty="0"/>
              <a:t> 3.4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8FA2D5-5C5C-4DBF-8176-BA0766E6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F8CD-8286-4B1E-88CB-C6FB8043DF3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658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B379A-CC48-404D-897D-A4B1A043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TF1, TF2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3916A8-BC89-4A47-A756-1CAF68F11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327" y="1825624"/>
            <a:ext cx="11416146" cy="36607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TF1 *f1 = 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TF1(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"f1"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"abs(sin(x)/x)*sqrt(x)"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,0,10);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 = f1-&gt;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GetRandom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TF2::GetRandom2 	( 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Double_t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 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xrandom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Double_t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 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yrandom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TRandom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4F90A4-94DF-41BB-9B65-69EC5C3E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F8CD-8286-4B1E-88CB-C6FB8043DF3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952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1DFF44-611F-46E1-8F60-6BEF17B8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19E6CE-00BB-42FC-B8BF-5DB969D9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random module </a:t>
            </a:r>
          </a:p>
          <a:p>
            <a:pPr lvl="1"/>
            <a:r>
              <a:rPr lang="en-US" dirty="0">
                <a:hlinkClick r:id="rId2"/>
              </a:rPr>
              <a:t>https://docs.python.org/3/library/random.html</a:t>
            </a:r>
            <a:r>
              <a:rPr lang="en-US" dirty="0"/>
              <a:t> </a:t>
            </a:r>
          </a:p>
          <a:p>
            <a:r>
              <a:rPr lang="en-US" dirty="0"/>
              <a:t>NumPy </a:t>
            </a:r>
          </a:p>
          <a:p>
            <a:pPr lvl="1"/>
            <a:r>
              <a:rPr lang="en-US" dirty="0">
                <a:hlinkClick r:id="rId3"/>
              </a:rPr>
              <a:t>https://numpy.org/doc/1.16/reference/routines.random.html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https://numpy.org/doc/stable/reference/random/index.</a:t>
            </a:r>
            <a:r>
              <a:rPr lang="en-US">
                <a:hlinkClick r:id="rId4"/>
              </a:rPr>
              <a:t>html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232A30-FE3D-4C18-9CD8-E23882FE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F8CD-8286-4B1E-88CB-C6FB8043DF3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44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662F4-1773-434B-8226-5C4A54D8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псевдослучайных чисел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E04937-9DAF-4A05-A9DE-82007FC3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Представление чисел в компьютерной памяти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ru-RU" dirty="0">
                <a:sym typeface="Wingdings" panose="05000000000000000000" pitchFamily="2" charset="2"/>
              </a:rPr>
              <a:t>вещественное число от 0 до 1 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float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2</a:t>
            </a:r>
            <a:r>
              <a:rPr lang="en-US" baseline="30000" dirty="0"/>
              <a:t>18</a:t>
            </a:r>
            <a:r>
              <a:rPr lang="en-US" dirty="0"/>
              <a:t>, </a:t>
            </a:r>
            <a:r>
              <a:rPr lang="ru-RU" dirty="0"/>
              <a:t>т.е. примерно 8</a:t>
            </a:r>
            <a:r>
              <a:rPr lang="en-US" dirty="0"/>
              <a:t>M </a:t>
            </a:r>
            <a:r>
              <a:rPr lang="ru-RU" dirty="0"/>
              <a:t>значений!</a:t>
            </a:r>
          </a:p>
          <a:p>
            <a:r>
              <a:rPr lang="ru-RU" dirty="0"/>
              <a:t>Главное, чтобы они появлялись в случайной </a:t>
            </a:r>
            <a:r>
              <a:rPr lang="ru-RU" dirty="0" err="1"/>
              <a:t>последоваательности</a:t>
            </a:r>
            <a:endParaRPr lang="ru-RU" dirty="0"/>
          </a:p>
          <a:p>
            <a:r>
              <a:rPr lang="ru-RU" dirty="0"/>
              <a:t>1997, </a:t>
            </a:r>
            <a:r>
              <a:rPr lang="en-US" dirty="0"/>
              <a:t>Matsumoto, Nishimura: </a:t>
            </a:r>
            <a:endParaRPr lang="ru-RU" dirty="0"/>
          </a:p>
          <a:p>
            <a:pPr lvl="1"/>
            <a:r>
              <a:rPr lang="ru-RU" b="1" dirty="0">
                <a:solidFill>
                  <a:srgbClr val="FF0000"/>
                </a:solidFill>
              </a:rPr>
              <a:t>период</a:t>
            </a:r>
            <a:r>
              <a:rPr lang="en-US" dirty="0"/>
              <a:t> 2</a:t>
            </a:r>
            <a:r>
              <a:rPr lang="en-US" baseline="30000" dirty="0"/>
              <a:t>19937</a:t>
            </a:r>
            <a:endParaRPr lang="ru-RU" baseline="30000" dirty="0"/>
          </a:p>
          <a:p>
            <a:pPr lvl="1"/>
            <a:r>
              <a:rPr lang="ru-RU" b="1" dirty="0">
                <a:solidFill>
                  <a:srgbClr val="FF0000"/>
                </a:solidFill>
              </a:rPr>
              <a:t>Равномерное распределение в</a:t>
            </a:r>
            <a:r>
              <a:rPr lang="ru-RU" dirty="0"/>
              <a:t> 623 </a:t>
            </a:r>
            <a:r>
              <a:rPr lang="ru-RU" b="1" dirty="0">
                <a:solidFill>
                  <a:srgbClr val="FF0000"/>
                </a:solidFill>
              </a:rPr>
              <a:t>измерениях</a:t>
            </a:r>
          </a:p>
          <a:p>
            <a:r>
              <a:rPr lang="ru-RU" dirty="0"/>
              <a:t>Генераторы требуют задания некоторого стартового значения (</a:t>
            </a:r>
            <a:r>
              <a:rPr lang="en-US" b="1" dirty="0"/>
              <a:t>seed</a:t>
            </a:r>
            <a:r>
              <a:rPr lang="ru-RU" dirty="0"/>
              <a:t>)</a:t>
            </a:r>
            <a:r>
              <a:rPr lang="en-US" dirty="0"/>
              <a:t>,</a:t>
            </a:r>
            <a:r>
              <a:rPr lang="ru-RU" dirty="0"/>
              <a:t> для которого сгенерированная последовательность </a:t>
            </a:r>
            <a:r>
              <a:rPr lang="ru-RU" b="1" dirty="0">
                <a:solidFill>
                  <a:srgbClr val="FF0000"/>
                </a:solidFill>
              </a:rPr>
              <a:t>псевдослучайных чисел </a:t>
            </a:r>
            <a:r>
              <a:rPr lang="ru-RU" dirty="0"/>
              <a:t>будет всегда одинакова</a:t>
            </a:r>
          </a:p>
          <a:p>
            <a:r>
              <a:rPr lang="ru-RU" dirty="0"/>
              <a:t>Далее будем для краткости называть псевдослучайные числа случайными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3485F5-E591-4421-A39B-CE985B55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F8CD-8286-4B1E-88CB-C6FB8043DF3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22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F8129-09D2-43B9-92B7-336478E1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Простейший генератор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9CD8FB-7965-45E4-B01B-F948C3A90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x</a:t>
            </a:r>
            <a:r>
              <a:rPr lang="en-US" b="1" i="1" baseline="-25000" dirty="0"/>
              <a:t>i+1</a:t>
            </a:r>
            <a:r>
              <a:rPr lang="en-US" dirty="0"/>
              <a:t> = </a:t>
            </a:r>
            <a:r>
              <a:rPr lang="en-US" b="1" i="1" dirty="0"/>
              <a:t>n</a:t>
            </a:r>
            <a:r>
              <a:rPr lang="en-US" baseline="30000" dirty="0"/>
              <a:t>–1</a:t>
            </a:r>
            <a:r>
              <a:rPr lang="en-US" dirty="0"/>
              <a:t> </a:t>
            </a:r>
            <a:r>
              <a:rPr lang="en-US" b="1" dirty="0"/>
              <a:t>mod</a:t>
            </a:r>
            <a:r>
              <a:rPr lang="en-US" dirty="0"/>
              <a:t>(</a:t>
            </a:r>
            <a:r>
              <a:rPr lang="en-US" b="1" i="1" dirty="0" err="1"/>
              <a:t>bx</a:t>
            </a:r>
            <a:r>
              <a:rPr lang="en-US" b="1" i="1" baseline="-25000" dirty="0" err="1"/>
              <a:t>i</a:t>
            </a:r>
            <a:r>
              <a:rPr lang="en-US" dirty="0"/>
              <a:t>, </a:t>
            </a:r>
            <a:r>
              <a:rPr lang="en-US" b="1" i="1" dirty="0"/>
              <a:t>n</a:t>
            </a:r>
            <a:r>
              <a:rPr lang="en-US" dirty="0"/>
              <a:t>), </a:t>
            </a:r>
            <a:r>
              <a:rPr lang="ru-RU" dirty="0"/>
              <a:t>при </a:t>
            </a:r>
            <a:r>
              <a:rPr lang="en-US" b="1" i="1" dirty="0"/>
              <a:t>b</a:t>
            </a:r>
            <a:r>
              <a:rPr lang="en-US" dirty="0"/>
              <a:t> &gt;&gt; </a:t>
            </a:r>
            <a:r>
              <a:rPr lang="en-US" b="1" i="1" dirty="0"/>
              <a:t>n</a:t>
            </a:r>
          </a:p>
          <a:p>
            <a:r>
              <a:rPr lang="en-US" b="1" dirty="0"/>
              <a:t>mod</a:t>
            </a:r>
            <a:r>
              <a:rPr lang="ru-RU" dirty="0"/>
              <a:t>()</a:t>
            </a:r>
            <a:r>
              <a:rPr lang="en-US" dirty="0"/>
              <a:t> – </a:t>
            </a:r>
            <a:r>
              <a:rPr lang="ru-RU" dirty="0"/>
              <a:t>остаток от деления</a:t>
            </a:r>
          </a:p>
          <a:p>
            <a:r>
              <a:rPr lang="ru-RU" dirty="0"/>
              <a:t>«Случайность» появляется из-за «обрезания» значимых разрядов </a:t>
            </a:r>
            <a:r>
              <a:rPr lang="ru-RU" dirty="0" err="1"/>
              <a:t>опреацией</a:t>
            </a:r>
            <a:r>
              <a:rPr lang="ru-RU" dirty="0"/>
              <a:t> </a:t>
            </a:r>
            <a:r>
              <a:rPr lang="en-US" b="1" dirty="0"/>
              <a:t>mod</a:t>
            </a:r>
            <a:r>
              <a:rPr lang="en-US" dirty="0"/>
              <a:t>()</a:t>
            </a:r>
          </a:p>
          <a:p>
            <a:r>
              <a:rPr lang="ru-RU" dirty="0"/>
              <a:t>На практике используйте библиотечные (хорошие) функции</a:t>
            </a:r>
          </a:p>
          <a:p>
            <a:r>
              <a:rPr lang="ru-RU" dirty="0"/>
              <a:t>Перед важными вычислениями неплохо бы проверить, что они действительно хорошие</a:t>
            </a:r>
          </a:p>
          <a:p>
            <a:r>
              <a:rPr lang="ru-RU" dirty="0"/>
              <a:t>Не забывайте менять и по возможности запоминать </a:t>
            </a:r>
            <a:r>
              <a:rPr lang="en-US" b="1" dirty="0"/>
              <a:t>seed</a:t>
            </a:r>
            <a:endParaRPr lang="ru-RU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A2AE6A-C8BD-496C-B279-3CD6BD5F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F8CD-8286-4B1E-88CB-C6FB8043DF3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81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AB761-51F3-491E-A988-C48E59D8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обратного преобразования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521FEB-7141-430B-BB87-13257680E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825625"/>
            <a:ext cx="7481454" cy="4667250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Метод обратного преобразования </a:t>
            </a:r>
            <a:r>
              <a:rPr lang="ru-RU" dirty="0"/>
              <a:t>(преобразование Н. В. Смирнова) — способ генерации случайных величин с заданной функцией распределения, путём модификации работы генератора равномерно распределённых чисел.</a:t>
            </a:r>
          </a:p>
          <a:p>
            <a:r>
              <a:rPr lang="ru-RU" dirty="0"/>
              <a:t>Если вещественная функция</a:t>
            </a:r>
            <a:r>
              <a:rPr lang="en-US" dirty="0"/>
              <a:t>,</a:t>
            </a:r>
            <a:r>
              <a:rPr lang="ru-RU" dirty="0"/>
              <a:t> определенная на отрезке </a:t>
            </a:r>
            <a:r>
              <a:rPr lang="en-US" dirty="0"/>
              <a:t>[0,1],</a:t>
            </a:r>
            <a:r>
              <a:rPr lang="ru-RU" dirty="0"/>
              <a:t> строго возрастает на всей области определения, то она </a:t>
            </a:r>
            <a:r>
              <a:rPr lang="ru-RU" b="1" i="1" dirty="0" err="1"/>
              <a:t>биективна</a:t>
            </a:r>
            <a:r>
              <a:rPr lang="ru-RU" dirty="0"/>
              <a:t>, а следовательно имеет обратную функцию.</a:t>
            </a:r>
          </a:p>
          <a:p>
            <a:r>
              <a:rPr lang="ru-RU" dirty="0"/>
              <a:t>Даже если функция распределения строго возрастает, вычислить её обратную не всегда просто.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E56457-9E8E-412D-87CF-7E60188AB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036" y="1579418"/>
            <a:ext cx="4391891" cy="4391891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2B14FC-DCFD-495A-BA5E-CC4215CF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F8CD-8286-4B1E-88CB-C6FB8043DF3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85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39761-0DFA-48FF-B37A-BBAB06348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Бокса — Мюллера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A16478-89FE-4553-BA2A-3FF9492DE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291"/>
            <a:ext cx="10855036" cy="5223164"/>
          </a:xfrm>
        </p:spPr>
        <p:txBody>
          <a:bodyPr>
            <a:normAutofit lnSpcReduction="10000"/>
          </a:bodyPr>
          <a:lstStyle/>
          <a:p>
            <a:r>
              <a:rPr lang="ru-RU" b="1" i="1" dirty="0"/>
              <a:t>Преобразование Бокса — Мюллера </a:t>
            </a:r>
            <a:r>
              <a:rPr lang="ru-RU" dirty="0"/>
              <a:t>—  (точный, в отличие, например, от методов, основывающихся на ЦПТ) метод моделирования стандартных нормально распределённых случайных величин.</a:t>
            </a:r>
            <a:endParaRPr lang="en-US" dirty="0"/>
          </a:p>
          <a:p>
            <a:r>
              <a:rPr lang="ru-RU" dirty="0"/>
              <a:t>Второй вариант быстрее первого, отбросить быстрее чем вычислять синус и из него косинус</a:t>
            </a:r>
          </a:p>
          <a:p>
            <a:r>
              <a:rPr lang="ru-RU" i="1" u="sng" dirty="0"/>
              <a:t>Вариант 1</a:t>
            </a:r>
            <a:r>
              <a:rPr lang="ru-RU" dirty="0"/>
              <a:t>:</a:t>
            </a:r>
            <a:endParaRPr lang="en-US" dirty="0"/>
          </a:p>
          <a:p>
            <a:pPr lvl="1"/>
            <a:r>
              <a:rPr lang="ru-RU" dirty="0"/>
              <a:t> </a:t>
            </a:r>
            <a:r>
              <a:rPr lang="ru-RU" b="1" i="1" dirty="0">
                <a:solidFill>
                  <a:srgbClr val="FF0000"/>
                </a:solidFill>
              </a:rPr>
              <a:t>r</a:t>
            </a:r>
            <a:r>
              <a:rPr lang="ru-RU" dirty="0"/>
              <a:t> и </a:t>
            </a:r>
            <a:r>
              <a:rPr lang="ru-RU" b="1" i="1" dirty="0">
                <a:solidFill>
                  <a:srgbClr val="FF0000"/>
                </a:solidFill>
              </a:rPr>
              <a:t>φ</a:t>
            </a:r>
            <a:r>
              <a:rPr lang="ru-RU" dirty="0"/>
              <a:t>   — независимые случайные величины, равномерно распределённые на интервале</a:t>
            </a:r>
            <a:r>
              <a:rPr lang="en-US" dirty="0"/>
              <a:t> [0,1]</a:t>
            </a:r>
            <a:endParaRPr lang="ru-RU" dirty="0"/>
          </a:p>
          <a:p>
            <a:r>
              <a:rPr lang="ru-RU" dirty="0"/>
              <a:t>Вариант 2:</a:t>
            </a:r>
          </a:p>
          <a:p>
            <a:pPr lvl="1"/>
            <a:r>
              <a:rPr lang="en-US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x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i="1" dirty="0">
                <a:solidFill>
                  <a:srgbClr val="FF0000"/>
                </a:solidFill>
              </a:rPr>
              <a:t>y</a:t>
            </a:r>
            <a:r>
              <a:rPr lang="en-US" dirty="0"/>
              <a:t> — </a:t>
            </a:r>
            <a:r>
              <a:rPr lang="ru-RU" dirty="0"/>
              <a:t>независимые случайные величины, равномерно распределённые на отрезке [−1 , 1]</a:t>
            </a:r>
            <a:r>
              <a:rPr lang="en-US" dirty="0"/>
              <a:t>. </a:t>
            </a:r>
            <a:r>
              <a:rPr lang="ru-RU" dirty="0"/>
              <a:t>Вычислим </a:t>
            </a:r>
            <a:r>
              <a:rPr lang="en-US" b="1" i="1" dirty="0">
                <a:solidFill>
                  <a:srgbClr val="FF0000"/>
                </a:solidFill>
              </a:rPr>
              <a:t>s = x</a:t>
            </a:r>
            <a:r>
              <a:rPr lang="en-US" b="1" i="1" baseline="30000" dirty="0">
                <a:solidFill>
                  <a:srgbClr val="FF0000"/>
                </a:solidFill>
              </a:rPr>
              <a:t>2</a:t>
            </a:r>
            <a:r>
              <a:rPr lang="en-US" b="1" i="1" dirty="0">
                <a:solidFill>
                  <a:srgbClr val="FF0000"/>
                </a:solidFill>
              </a:rPr>
              <a:t> + y</a:t>
            </a:r>
            <a:r>
              <a:rPr lang="en-US" b="1" i="1" baseline="30000" dirty="0">
                <a:solidFill>
                  <a:srgbClr val="FF0000"/>
                </a:solidFill>
              </a:rPr>
              <a:t>2</a:t>
            </a:r>
            <a:endParaRPr lang="en-US" b="1" i="1" dirty="0">
              <a:solidFill>
                <a:srgbClr val="FF0000"/>
              </a:solidFill>
            </a:endParaRPr>
          </a:p>
          <a:p>
            <a:pPr lvl="1"/>
            <a:r>
              <a:rPr lang="ru-RU" dirty="0"/>
              <a:t>Если </a:t>
            </a:r>
            <a:r>
              <a:rPr lang="en-US" dirty="0"/>
              <a:t>s</a:t>
            </a:r>
            <a:r>
              <a:rPr lang="ru-RU" dirty="0"/>
              <a:t> на (0, 1</a:t>
            </a:r>
            <a:r>
              <a:rPr lang="en-US" dirty="0"/>
              <a:t>]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79BC67-6CE3-4E79-8D76-BBC22BBF6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874" y="3394665"/>
            <a:ext cx="2365664" cy="76884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D0128F-77BD-42B7-8965-C456593DA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913" y="5949373"/>
            <a:ext cx="2111087" cy="77008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8A25C1-4CE1-468F-9907-BB86D90B5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718" y="5946630"/>
            <a:ext cx="1966039" cy="716107"/>
          </a:xfrm>
          <a:prstGeom prst="rect">
            <a:avLst/>
          </a:prstGeom>
        </p:spPr>
      </p:pic>
      <p:sp>
        <p:nvSpPr>
          <p:cNvPr id="7" name="Стрелка: изогнутая вверх 6">
            <a:extLst>
              <a:ext uri="{FF2B5EF4-FFF2-40B4-BE49-F238E27FC236}">
                <a16:creationId xmlns:a16="http://schemas.microsoft.com/office/drawing/2014/main" id="{688818E9-CF2B-431B-9F5B-015EAB04AECD}"/>
              </a:ext>
            </a:extLst>
          </p:cNvPr>
          <p:cNvSpPr/>
          <p:nvPr/>
        </p:nvSpPr>
        <p:spPr>
          <a:xfrm>
            <a:off x="11125199" y="4502727"/>
            <a:ext cx="734291" cy="51261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Стрелка: изогнутая влево 7">
            <a:extLst>
              <a:ext uri="{FF2B5EF4-FFF2-40B4-BE49-F238E27FC236}">
                <a16:creationId xmlns:a16="http://schemas.microsoft.com/office/drawing/2014/main" id="{D8BC7373-1723-4633-ACC1-D41B23A0F91F}"/>
              </a:ext>
            </a:extLst>
          </p:cNvPr>
          <p:cNvSpPr/>
          <p:nvPr/>
        </p:nvSpPr>
        <p:spPr>
          <a:xfrm flipH="1">
            <a:off x="3680113" y="6078538"/>
            <a:ext cx="304800" cy="41433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C4D11B7-5E83-4A23-9057-1A561073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F8CD-8286-4B1E-88CB-C6FB8043DF3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824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6721C-7D47-475B-91EF-415DE4C83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Несколько примеров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A0B7213-1FFF-473E-81E5-E81B74C85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356" y="365125"/>
            <a:ext cx="2235367" cy="110316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3F66EF-130D-4751-B327-0521D997F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09" y="1468293"/>
            <a:ext cx="5410200" cy="18097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A03C892-9D0D-4563-9EA8-81A775B58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680" y="3141808"/>
            <a:ext cx="1895475" cy="8763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3118BA-C91D-4D29-AA7C-6CCA82FCE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209" y="4027632"/>
            <a:ext cx="5057775" cy="2724150"/>
          </a:xfrm>
          <a:prstGeom prst="rect">
            <a:avLst/>
          </a:prstGeom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EAB703A-4642-43E2-81E7-0FF5E316611A}"/>
              </a:ext>
            </a:extLst>
          </p:cNvPr>
          <p:cNvCxnSpPr/>
          <p:nvPr/>
        </p:nvCxnSpPr>
        <p:spPr>
          <a:xfrm>
            <a:off x="5999018" y="1468293"/>
            <a:ext cx="0" cy="50245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AD4451B-7F40-4A2E-B657-7571F5FAD6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4184" y="1690688"/>
            <a:ext cx="5613597" cy="283282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8FC5886-78D0-41E7-A7EF-6D89C84897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992109"/>
            <a:ext cx="5833747" cy="150076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B6E93DC-2E7C-4090-963F-54336995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F8CD-8286-4B1E-88CB-C6FB8043DF3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89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BDC44B-3146-4F34-8D00-D4EF37381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ru-RU" dirty="0" err="1"/>
              <a:t>режекции</a:t>
            </a:r>
            <a:r>
              <a:rPr lang="ru-RU" dirty="0"/>
              <a:t> (фон Неймана)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37CC72-D2DA-42C7-A4E0-40E0EFA7B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895" y="1453338"/>
            <a:ext cx="7461105" cy="4903012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81BCC59-FBF8-4DB5-9A36-3363C1ECA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F8CD-8286-4B1E-88CB-C6FB8043DF32}" type="slidenum">
              <a:rPr lang="ru-RU" smtClean="0"/>
              <a:t>7</a:t>
            </a:fld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3949519-B710-4A02-8665-AC7476B16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2" y="1847850"/>
            <a:ext cx="50222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Генерируем два случайных числа: одно по х</a:t>
            </a:r>
            <a:r>
              <a:rPr lang="en-US" dirty="0"/>
              <a:t> </a:t>
            </a:r>
            <a:r>
              <a:rPr lang="ru-RU" dirty="0"/>
              <a:t>второе </a:t>
            </a:r>
            <a:r>
              <a:rPr lang="ru-RU" dirty="0" err="1"/>
              <a:t>межну</a:t>
            </a:r>
            <a:r>
              <a:rPr lang="ru-RU" dirty="0"/>
              <a:t> 0 и максимумом плотности вероятности на отрезке генерации.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Отбрасываем, если не под кривой </a:t>
            </a:r>
            <a:r>
              <a:rPr lang="en-US" dirty="0"/>
              <a:t>pdf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7452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691FF-844E-41C1-8A5A-2496DCE4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метода</a:t>
            </a:r>
            <a:r>
              <a:rPr lang="en-US" dirty="0"/>
              <a:t> (</a:t>
            </a:r>
            <a:r>
              <a:rPr lang="ru-RU" dirty="0" err="1"/>
              <a:t>майорант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346481-2EE2-4DEE-B0D0-3323265D3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853911"/>
            <a:ext cx="5781675" cy="39814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3B9111-6946-469E-A553-7DAF377DB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0" y="1853911"/>
            <a:ext cx="5505450" cy="3667125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9A68600-963E-4D7F-A42F-BF52818F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F8CD-8286-4B1E-88CB-C6FB8043DF32}" type="slidenum">
              <a:rPr lang="ru-RU" smtClean="0"/>
              <a:t>8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A6CD6-AB2E-4731-88E3-D4909D72937A}"/>
              </a:ext>
            </a:extLst>
          </p:cNvPr>
          <p:cNvSpPr txBox="1"/>
          <p:nvPr/>
        </p:nvSpPr>
        <p:spPr>
          <a:xfrm>
            <a:off x="789709" y="6054436"/>
            <a:ext cx="10030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Также можно выбрать несколько максимумов в нескольких областях по х</a:t>
            </a:r>
          </a:p>
        </p:txBody>
      </p:sp>
    </p:spTree>
    <p:extLst>
      <p:ext uri="{BB962C8B-B14F-4D97-AF65-F5344CB8AC3E}">
        <p14:creationId xmlns:p14="http://schemas.microsoft.com/office/powerpoint/2010/main" val="143946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02F73-1D6D-4C6C-97B6-7A6267014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Монте-Карло интегрирование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1C3641-FB55-4B1E-94E5-A8F99DF3B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0788"/>
            <a:ext cx="7067550" cy="493395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5A9EDE6-A366-4EFB-BF4F-8729EC59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F8CD-8286-4B1E-88CB-C6FB8043DF3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4610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786</Words>
  <Application>Microsoft Office PowerPoint</Application>
  <PresentationFormat>Широкоэкранный</PresentationFormat>
  <Paragraphs>112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Тема Office</vt:lpstr>
      <vt:lpstr>Генерация случайных чисел и распределений</vt:lpstr>
      <vt:lpstr>Генерация псевдослучайных чисел</vt:lpstr>
      <vt:lpstr>Простейший генератор</vt:lpstr>
      <vt:lpstr>Метод обратного преобразования</vt:lpstr>
      <vt:lpstr>Преобразование Бокса — Мюллера</vt:lpstr>
      <vt:lpstr>Несколько примеров</vt:lpstr>
      <vt:lpstr>Метод режекции (фон Неймана)</vt:lpstr>
      <vt:lpstr>Ускорение метода (майорант)</vt:lpstr>
      <vt:lpstr>Монте-Карло интегрирование</vt:lpstr>
      <vt:lpstr>Пример</vt:lpstr>
      <vt:lpstr>Улучшение методов</vt:lpstr>
      <vt:lpstr>Метод вычитания для Монте-Карло интегрирования</vt:lpstr>
      <vt:lpstr>Сумма двух распределений</vt:lpstr>
      <vt:lpstr>События с весами</vt:lpstr>
      <vt:lpstr>ROOT.TRandom</vt:lpstr>
      <vt:lpstr>ROOT.TRandom</vt:lpstr>
      <vt:lpstr>ROOT TF1, TF2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Генерация случайных чисел и распределений</dc:title>
  <dc:creator>Aleksei Dziuba</dc:creator>
  <cp:lastModifiedBy>Aleksei Dziuba</cp:lastModifiedBy>
  <cp:revision>23</cp:revision>
  <dcterms:created xsi:type="dcterms:W3CDTF">2020-09-26T09:22:17Z</dcterms:created>
  <dcterms:modified xsi:type="dcterms:W3CDTF">2020-09-27T06:49:44Z</dcterms:modified>
</cp:coreProperties>
</file>