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72" r:id="rId13"/>
    <p:sldId id="271" r:id="rId14"/>
    <p:sldId id="273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C7AD2-C974-4A80-8E0A-096B3AA25580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7F240-8097-496D-A2AE-27DE2512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2E60E-1767-4169-B528-594A51CA0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1B75E3-EC87-4307-AFE7-A66682E94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536A84-BA7C-43CC-B1A3-BBD8EAF3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F59A-C573-4F1C-AB3D-D43FA5D6AC43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0FEB77-BBAD-4964-8D65-2722D01D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9D8DF-EA32-4A24-B009-ECD63273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7A372-A573-4BF9-BA62-FCB5EA5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1533A8-8A7B-4E9C-89D8-6A68C6F4F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32A3D-56EC-49F1-BC97-030261BC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A20-0B02-4A99-92E8-600DEE40280F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A8181-F5F1-4F69-B032-067E12BA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BB307-2363-4785-B825-9C3FF1FF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C3F9E1-4E1B-4053-AAA8-A02A5D465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3A7511-7172-402A-A144-F0836D076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C8A02-353B-442A-BEF6-C0364E0E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16BE-6EB2-4A53-982B-BBA7BBA8754B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6A7E9-F58E-446E-BE7E-2908352F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C221A-EA9B-4AF9-B9CC-BC529A92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4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B9579-7FA2-426A-B279-8813C0B8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7A3C6-6DB8-47DB-9B37-0E82FCA0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3A3ED-1013-4E4A-B972-9C9680B1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C3E-BB44-42BC-85B5-B5E48F7A7673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040DD-A7EA-4CEF-84DB-4A9B5028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2AC8A-FFB2-457A-81C9-BB355EFC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F2510-78E0-42A2-963D-3AF6ECC9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C20CA2-8817-45C4-8E7B-37CB5424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05D52C-36B8-4276-8C0E-3CA39323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6690-5698-4BFD-82C1-7860D5E3AD2A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AEBC5-F33C-46A7-BA79-4558C367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1DDCCB-FDA4-4EC7-895B-F333CD53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A7476-1660-40C8-A1D7-B1B45596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206356-CEB8-4E90-864A-FDE2D6FC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BA2E2A-838E-46CE-BFB4-9801ADB65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40D6F-37D9-492B-8331-3F5E5BEA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0E98-A884-4C15-8B42-868FB170428F}" type="datetime1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86A2BD-D88E-4530-8AB4-08879EB7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B9F3B-6A14-4DA2-B085-618200F6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09589-1181-4D29-ABAA-9833AE6A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CFF23A-BCE8-4E17-9D36-AE859940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38B55E-896A-40E5-8FAC-93634804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737CF9-8B07-49C2-BC65-704BE2B2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1E3CC4-9BD1-4D65-8751-0718D7D1E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90B35B-A24B-491D-9ADC-87AC1EB7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563C-6DC1-4E26-818B-09278A41EB4A}" type="datetime1">
              <a:rPr lang="ru-RU" smtClean="0"/>
              <a:t>17.09.2020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486373-9F08-45CC-8585-832D3BE0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A86114-8261-446E-9FD2-D3C93DC6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7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2086-C7B3-4DC2-9EBE-F135E2A5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EF5561-D4E5-42E3-A1D2-96AE35B3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AE8-CA0C-4DF8-8732-CB8F40266E40}" type="datetime1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D577E1-493F-4C49-BFC3-179D6E4C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A0A5E8-5C11-4EB9-AA73-C1C79D0B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0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CBE51-7EF9-45D1-BA3F-2BF85C3D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29D-9FCB-4DA8-B01F-E2DCE79900B3}" type="datetime1">
              <a:rPr lang="ru-RU" smtClean="0"/>
              <a:t>17.09.2020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D4D62C-CB02-4459-B4DB-A7F724EA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ABBD7F-8608-410C-BD9D-B87B92F6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197DE-919F-4195-B390-D9D1B254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B05A-9DE2-4104-A852-1FF079A3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BCA2FE-EAA1-4472-A349-07BEBEF1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1B76A-D5B6-47C8-AB0C-93395535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0DC2-E883-4F8A-995D-5A65511C28C8}" type="datetime1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41603-74D5-418B-BA44-D8226F3D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7B8517-E25C-4A67-AFAA-52C9AAE1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2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6BE6B-6E0B-4760-AF3E-67D021A9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51170B-2A1E-481E-88EA-EE7405D4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35E8E-2074-45E2-A4EF-663BAD48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D32F4-F308-416A-B673-74F8FD0D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1F02-F12A-4106-9E22-407949A883B8}" type="datetime1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18A67-B0E9-409D-8191-7EFA4334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0F4615-1ADC-4945-A9D6-E1F64B41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2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355BB-228E-48D9-8B6D-4E654335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3E036-3D7C-4ECF-AA7B-2B57A70B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E7B84-CD8A-4B96-8ED7-91CCAB07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7967-BDB9-4D77-9CB1-F784672B3007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0D13CB-20DC-4246-891C-376FEC4A9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E2F40-0BD8-42E5-9F00-0EB027D04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0722-9343-49D8-892B-BD4B7271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4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wiki/index.php?title=%D0%9C%D0%B0%D1%88%D0%B8%D0%BD%D0%BD%D0%BE%D0%B5_%D0%BE%D0%B1%D1%83%D1%87%D0%B5%D0%BD%D0%B8%D0%B5_%28%D0%BA%D1%83%D1%80%D1%81_%D0%BB%D0%B5%D0%BA%D1%86%D0%B8%D0%B9%2C_%D0%9A.%D0%92.%D0%92%D0%BE%D1%80%D0%BE%D0%BD%D1%86%D0%BE%D0%B2%29" TargetMode="External"/><Relationship Id="rId7" Type="http://schemas.openxmlformats.org/officeDocument/2006/relationships/hyperlink" Target="https://thecode.media/boosting/" TargetMode="External"/><Relationship Id="rId2" Type="http://schemas.openxmlformats.org/officeDocument/2006/relationships/hyperlink" Target="http://www.machinelearning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s3k.ru/blog/machine_learning/" TargetMode="External"/><Relationship Id="rId5" Type="http://schemas.openxmlformats.org/officeDocument/2006/relationships/hyperlink" Target="https://root.cern.ch/doc/v610/group__tutorial__tmva.html" TargetMode="External"/><Relationship Id="rId4" Type="http://schemas.openxmlformats.org/officeDocument/2006/relationships/hyperlink" Target="https://www.google.com/url?sa=t&amp;rct=j&amp;q=&amp;esrc=s&amp;source=web&amp;cd=&amp;cad=rja&amp;uact=8&amp;ved=2ahUKEwicy-zg5qvrAhVltIsKHS5iCdAQFjAAegQIBBAB&amp;url=https%3A%2F%2Froot.cern.ch%2Fdownload%2Fdoc%2Ftmva%2FTMVAUsersGuide.pdf&amp;usg=AOvVaw2eWGLVRXBRvSGXPqjfYWj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F281C-A8A0-4C31-80B3-222AA1623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38616B-943F-4530-8B3A-A9ED29B07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Алексей Дзюба / НИЦ КИ – ПИЯФ</a:t>
            </a:r>
          </a:p>
          <a:p>
            <a:endParaRPr lang="ru-RU" dirty="0"/>
          </a:p>
          <a:p>
            <a:r>
              <a:rPr lang="ru-RU" dirty="0"/>
              <a:t>(учебник М.Б. Лагутин «Наглядная математическая статистика», БИНОМ, М., 2009, Глава 21)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D18CC9-5FEC-466D-AABC-2145F760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1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A7A7B-FE63-4AA9-B4E2-DF765BE4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 МНК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CA4DE-078C-4DE4-966B-D8FD3458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01" y="1555168"/>
            <a:ext cx="10515600" cy="4639569"/>
          </a:xfrm>
        </p:spPr>
        <p:txBody>
          <a:bodyPr>
            <a:normAutofit/>
          </a:bodyPr>
          <a:lstStyle/>
          <a:p>
            <a:r>
              <a:rPr lang="ru-RU" sz="3200" dirty="0"/>
              <a:t>Преимущества</a:t>
            </a:r>
          </a:p>
          <a:p>
            <a:pPr lvl="1"/>
            <a:r>
              <a:rPr lang="ru-RU" sz="2800" dirty="0"/>
              <a:t>Простота вывода формул</a:t>
            </a:r>
          </a:p>
          <a:p>
            <a:pPr lvl="1"/>
            <a:r>
              <a:rPr lang="ru-RU" sz="2800" dirty="0"/>
              <a:t>Если вектор ошибок распределен нормально, то МНК совпадает с методом максимального правдоподобия, </a:t>
            </a:r>
            <a:r>
              <a:rPr lang="ru-RU" sz="2800" dirty="0" err="1"/>
              <a:t>аследовательно</a:t>
            </a:r>
            <a:r>
              <a:rPr lang="ru-RU" sz="2800" dirty="0"/>
              <a:t> является </a:t>
            </a:r>
            <a:r>
              <a:rPr lang="ru-RU" sz="2800" b="1" i="1" dirty="0"/>
              <a:t>асимптотически эффективным</a:t>
            </a:r>
            <a:r>
              <a:rPr lang="ru-RU" sz="2800" dirty="0"/>
              <a:t> (наиболее точным для больших выборок)</a:t>
            </a:r>
          </a:p>
          <a:p>
            <a:r>
              <a:rPr lang="ru-RU" sz="3200" dirty="0"/>
              <a:t>Недостатки</a:t>
            </a:r>
          </a:p>
          <a:p>
            <a:pPr lvl="1"/>
            <a:r>
              <a:rPr lang="ru-RU" sz="2800" dirty="0"/>
              <a:t>Чувствительность к «выбросам» (зависимость от квадратов остаток) см. метода </a:t>
            </a:r>
            <a:r>
              <a:rPr lang="ru-RU" sz="2800" dirty="0" err="1"/>
              <a:t>Тейла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856E15-F59D-4083-B5B6-A8C7B558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23331F-12BE-47A6-AB88-28226C6A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54" y="41115"/>
            <a:ext cx="2074384" cy="23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3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0B456-4A41-4F78-8194-1E0BEC9E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Тейла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CFAC0B-2A12-4D9F-8294-76FE99EA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8DA24A-2188-4280-B0E5-F743C39B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7" y="1970468"/>
            <a:ext cx="10921145" cy="40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01971-4026-43C0-BB45-6E0D4F93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и предположения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82336-481E-44C8-95E5-2BEA362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12</a:t>
            </a:fld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6E7B4F-507C-491E-B443-BC02056842E5}"/>
              </a:ext>
            </a:extLst>
          </p:cNvPr>
          <p:cNvGrpSpPr/>
          <p:nvPr/>
        </p:nvGrpSpPr>
        <p:grpSpPr>
          <a:xfrm>
            <a:off x="441570" y="1497315"/>
            <a:ext cx="7000875" cy="4995560"/>
            <a:chOff x="80962" y="1543352"/>
            <a:chExt cx="7000875" cy="499556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825085F3-CE7D-4B1F-BEB6-1AE1A0B1A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51" y="1543352"/>
              <a:ext cx="6426557" cy="1095732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761FD236-1B32-427A-99FE-F9E6CCF02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273" y="2454077"/>
              <a:ext cx="3181350" cy="76200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AB26DFC-389B-4B4C-9D45-4FD42FB5C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851" y="2868915"/>
              <a:ext cx="6619741" cy="1581789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A9DC8AD-CB2B-4BBF-B9E3-48BEFE67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62" y="4680535"/>
              <a:ext cx="7000875" cy="94297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3757D28-CE65-434B-BA83-25534505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113" y="5691187"/>
              <a:ext cx="6886575" cy="847725"/>
            </a:xfrm>
            <a:prstGeom prst="rect">
              <a:avLst/>
            </a:prstGeom>
          </p:spPr>
        </p:pic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861AC1A-59F7-4DB6-8219-BEACAD0EFF6D}"/>
              </a:ext>
            </a:extLst>
          </p:cNvPr>
          <p:cNvCxnSpPr/>
          <p:nvPr/>
        </p:nvCxnSpPr>
        <p:spPr>
          <a:xfrm>
            <a:off x="7650051" y="509676"/>
            <a:ext cx="0" cy="6029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C85D2DA-9A75-4BD1-8C3B-6BC83F92F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650" y="1147763"/>
            <a:ext cx="3467100" cy="542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CE324-B327-4819-963F-EBEC87AA1F2E}"/>
              </a:ext>
            </a:extLst>
          </p:cNvPr>
          <p:cNvSpPr txBox="1"/>
          <p:nvPr/>
        </p:nvSpPr>
        <p:spPr>
          <a:xfrm>
            <a:off x="8778473" y="365125"/>
            <a:ext cx="2407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МНК оценка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D6F4A3-698E-474E-A455-A19A80E3C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9016" y="1769216"/>
            <a:ext cx="2513681" cy="69003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F3BFAB-0A32-4036-9F9D-C5654E03D0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0441" y="2901731"/>
            <a:ext cx="3086100" cy="7620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CE05E2F-BAD4-4EE0-A3B2-1504F555E3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3046" y="4253498"/>
            <a:ext cx="2027985" cy="542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1E7EC1-741D-45F0-B5F6-6D6CCCF8B1EE}"/>
              </a:ext>
            </a:extLst>
          </p:cNvPr>
          <p:cNvSpPr txBox="1"/>
          <p:nvPr/>
        </p:nvSpPr>
        <p:spPr>
          <a:xfrm>
            <a:off x="8127646" y="4991794"/>
            <a:ext cx="3565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Информационная матрица</a:t>
            </a:r>
          </a:p>
        </p:txBody>
      </p:sp>
    </p:spTree>
    <p:extLst>
      <p:ext uri="{BB962C8B-B14F-4D97-AF65-F5344CB8AC3E}">
        <p14:creationId xmlns:p14="http://schemas.microsoft.com/office/powerpoint/2010/main" val="227666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6D119-AFCB-45A9-BAB6-2CB8A99B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свойства МНК-оценок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B782F8-A017-450E-99AE-D34F4E53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13</a:t>
            </a:fld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2EBA5B8-3DAD-4E85-90E4-AA1F85EEC42E}"/>
              </a:ext>
            </a:extLst>
          </p:cNvPr>
          <p:cNvGrpSpPr/>
          <p:nvPr/>
        </p:nvGrpSpPr>
        <p:grpSpPr>
          <a:xfrm>
            <a:off x="1954869" y="1591204"/>
            <a:ext cx="9734205" cy="2529569"/>
            <a:chOff x="838200" y="1859074"/>
            <a:chExt cx="9734205" cy="2529569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FE01D1B-6C5E-43EA-A2D9-6F89A598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59074"/>
              <a:ext cx="9734205" cy="2529569"/>
            </a:xfrm>
            <a:prstGeom prst="rect">
              <a:avLst/>
            </a:prstGeom>
          </p:spPr>
        </p:pic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2D5BE7F-8300-404A-9EC1-EBA0C99B89B0}"/>
                </a:ext>
              </a:extLst>
            </p:cNvPr>
            <p:cNvCxnSpPr>
              <a:cxnSpLocks/>
            </p:cNvCxnSpPr>
            <p:nvPr/>
          </p:nvCxnSpPr>
          <p:spPr>
            <a:xfrm>
              <a:off x="8409904" y="2318197"/>
              <a:ext cx="197046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63C9205-589B-4099-9242-48FB6705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187262" y="3426853"/>
              <a:ext cx="104533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E668BBAC-B168-478A-8988-2E1BD1C8F922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47" y="3044438"/>
              <a:ext cx="7252953" cy="407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4B326B-D3F7-44C5-8D2F-F678B93E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1" y="1390141"/>
            <a:ext cx="2028691" cy="6010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BBFED44-9025-41C5-BA4E-3C465143A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178" y="4232208"/>
            <a:ext cx="8810491" cy="22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2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01971-4026-43C0-BB45-6E0D4F93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нормальных погрешностей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82336-481E-44C8-95E5-2BEA362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88F751-F61C-4815-B1E8-85A633EA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4" y="1690688"/>
            <a:ext cx="8179889" cy="6506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82D77D-3ADE-4C9A-BA44-9863C368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32" y="2721334"/>
            <a:ext cx="7764698" cy="35906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05891-CC8A-464E-B972-05CF956FA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674" y="428403"/>
            <a:ext cx="1266825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5CEF75-8960-44F6-8394-7EE8CECB9DBC}"/>
              </a:ext>
            </a:extLst>
          </p:cNvPr>
          <p:cNvSpPr txBox="1"/>
          <p:nvPr/>
        </p:nvSpPr>
        <p:spPr>
          <a:xfrm>
            <a:off x="8895520" y="1789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Остаточная сумма квадратов</a:t>
            </a:r>
          </a:p>
        </p:txBody>
      </p:sp>
    </p:spTree>
    <p:extLst>
      <p:ext uri="{BB962C8B-B14F-4D97-AF65-F5344CB8AC3E}">
        <p14:creationId xmlns:p14="http://schemas.microsoft.com/office/powerpoint/2010/main" val="144166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9FFD5-F451-4343-8B2E-7C3621F7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Парадоксы регрессии (1)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FF04C3-BFB7-4DF0-B4D4-4B46163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69E526-877A-457D-8027-83ABEEF8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5" y="1495992"/>
            <a:ext cx="10046021" cy="18055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14A516-5C40-4BEC-B087-70F3AEAF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99" y="3556439"/>
            <a:ext cx="5753393" cy="31588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F10950-4AAC-4450-9045-9044A8D2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5" y="3061617"/>
            <a:ext cx="2266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9FFD5-F451-4343-8B2E-7C3621F7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Парадоксы регрессии (2)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FF04C3-BFB7-4DF0-B4D4-4B46163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16</a:t>
            </a:fld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D96D43C-74D8-4E58-B02A-E855540778FF}"/>
              </a:ext>
            </a:extLst>
          </p:cNvPr>
          <p:cNvGrpSpPr/>
          <p:nvPr/>
        </p:nvGrpSpPr>
        <p:grpSpPr>
          <a:xfrm>
            <a:off x="857816" y="1375725"/>
            <a:ext cx="10476367" cy="2053275"/>
            <a:chOff x="857816" y="1375725"/>
            <a:chExt cx="10476367" cy="205327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2474913D-3BA3-48F3-9ECB-AFB3D4D93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816" y="1375725"/>
              <a:ext cx="10476367" cy="1765196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762BADC-ADD4-41D2-A2BD-47AA58949F8B}"/>
                </a:ext>
              </a:extLst>
            </p:cNvPr>
            <p:cNvSpPr/>
            <p:nvPr/>
          </p:nvSpPr>
          <p:spPr>
            <a:xfrm>
              <a:off x="1961322" y="2822713"/>
              <a:ext cx="6215269" cy="606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AB5ACF-DE71-45BC-83D1-D5A61EFF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0942"/>
            <a:ext cx="10841125" cy="1301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0AD03-A917-433E-9D21-608A409EFE71}"/>
              </a:ext>
            </a:extLst>
          </p:cNvPr>
          <p:cNvSpPr txBox="1"/>
          <p:nvPr/>
        </p:nvSpPr>
        <p:spPr>
          <a:xfrm>
            <a:off x="437321" y="3597810"/>
            <a:ext cx="1080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При линейной корреляции весовой коэффициент распределяется между слагаемыми случайным образом</a:t>
            </a:r>
          </a:p>
        </p:txBody>
      </p:sp>
    </p:spTree>
    <p:extLst>
      <p:ext uri="{BB962C8B-B14F-4D97-AF65-F5344CB8AC3E}">
        <p14:creationId xmlns:p14="http://schemas.microsoft.com/office/powerpoint/2010/main" val="241720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9FFD5-F451-4343-8B2E-7C3621F7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Парадоксы регрессии (3)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FF04C3-BFB7-4DF0-B4D4-4B46163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D744FA-2491-4982-8D61-2C0A31BD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7" y="1486082"/>
            <a:ext cx="5679593" cy="67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17C5A-88AA-4709-9770-31F768ECF167}"/>
              </a:ext>
            </a:extLst>
          </p:cNvPr>
          <p:cNvSpPr txBox="1"/>
          <p:nvPr/>
        </p:nvSpPr>
        <p:spPr>
          <a:xfrm>
            <a:off x="217624" y="2288425"/>
            <a:ext cx="1080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Модель должна учитывать содержательный смысл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1EC054-6BF0-428D-AFB2-CF8FFC5A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4" y="3101326"/>
            <a:ext cx="6428826" cy="8931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462EAD-7573-4DBE-B54A-C77F6774A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487" y="106647"/>
            <a:ext cx="2930574" cy="22249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7C34D4-967B-41C8-911D-B03D320C4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8" y="4229100"/>
            <a:ext cx="5476875" cy="2628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6B529F-8BC9-4F40-8AF6-A4EFC814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489" y="4325555"/>
            <a:ext cx="5025060" cy="20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4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9FFD5-F451-4343-8B2E-7C3621F7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Парадоксы регрессии (4)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FF04C3-BFB7-4DF0-B4D4-4B46163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18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BA0A20-0CA5-4815-AD46-011A7041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4" y="1346611"/>
            <a:ext cx="10751532" cy="9652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061F7C-DF5D-4FC0-9A48-478E738B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816" y="2634332"/>
            <a:ext cx="6915150" cy="1228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A859A2-E250-48FF-A90B-A1EFBA2F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091" y="3798436"/>
            <a:ext cx="7000875" cy="30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D61CB-1A3A-4568-8BCA-EE457D67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6752E-6B7C-441B-B229-F3C7E4D4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53407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М.Б. Лагутин «Наглядная математическая статистика», М., 2009, Глава 21</a:t>
            </a:r>
          </a:p>
          <a:p>
            <a:r>
              <a:rPr lang="ru-RU" dirty="0"/>
              <a:t>Профессиональный информационно-аналитический ресурс, посвященный машинному обучению, распознаванию образов и интеллектуальному анализу данных: </a:t>
            </a:r>
            <a:r>
              <a:rPr lang="en-US" dirty="0">
                <a:hlinkClick r:id="rId2"/>
              </a:rPr>
              <a:t>www.machinelearning.ru</a:t>
            </a:r>
            <a:r>
              <a:rPr lang="ru-RU" dirty="0"/>
              <a:t> </a:t>
            </a:r>
          </a:p>
          <a:p>
            <a:pPr lvl="1"/>
            <a:r>
              <a:rPr lang="ru-RU" dirty="0">
                <a:hlinkClick r:id="rId3"/>
              </a:rPr>
              <a:t>Курс лекций </a:t>
            </a:r>
            <a:r>
              <a:rPr lang="ru-RU" dirty="0" err="1">
                <a:hlinkClick r:id="rId3"/>
              </a:rPr>
              <a:t>К.В.Воронцова</a:t>
            </a:r>
            <a:endParaRPr lang="ru-RU" dirty="0"/>
          </a:p>
          <a:p>
            <a:r>
              <a:rPr lang="en-US" dirty="0">
                <a:hlinkClick r:id="rId4"/>
              </a:rPr>
              <a:t>TMVA User Guide</a:t>
            </a:r>
            <a:endParaRPr lang="en-US" dirty="0"/>
          </a:p>
          <a:p>
            <a:r>
              <a:rPr lang="en-US" dirty="0">
                <a:hlinkClick r:id="rId5"/>
              </a:rPr>
              <a:t>TMVA Tutorials </a:t>
            </a:r>
            <a:r>
              <a:rPr lang="en-US" dirty="0"/>
              <a:t>(C++)</a:t>
            </a:r>
            <a:endParaRPr lang="ru-RU" dirty="0"/>
          </a:p>
          <a:p>
            <a:r>
              <a:rPr lang="ru-RU" dirty="0"/>
              <a:t>Простыми словами (</a:t>
            </a:r>
            <a:r>
              <a:rPr lang="ru-RU" dirty="0">
                <a:hlinkClick r:id="rId6"/>
              </a:rPr>
              <a:t>1</a:t>
            </a:r>
            <a:r>
              <a:rPr lang="ru-RU" dirty="0"/>
              <a:t>, </a:t>
            </a:r>
            <a:r>
              <a:rPr lang="ru-RU" dirty="0">
                <a:hlinkClick r:id="rId7"/>
              </a:rPr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C4AD2E-22DD-44A4-AEB2-F791EB80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68C-836F-45F2-82EC-4D7AF9AA68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03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15D56-E34A-4BA2-9F49-C272412A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Вводные замечания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354C973-A6E5-4F81-924C-83B410F1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853"/>
            <a:ext cx="10515600" cy="4959497"/>
          </a:xfrm>
        </p:spPr>
        <p:txBody>
          <a:bodyPr>
            <a:normAutofit fontScale="92500"/>
          </a:bodyPr>
          <a:lstStyle/>
          <a:p>
            <a:r>
              <a:rPr lang="ru-RU" dirty="0"/>
              <a:t>В прошлый раз мы рассмотрели </a:t>
            </a:r>
            <a:r>
              <a:rPr lang="ru-RU" b="1" dirty="0"/>
              <a:t>задачу кластеризации</a:t>
            </a:r>
            <a:r>
              <a:rPr lang="ru-RU" dirty="0"/>
              <a:t>, то есть разбиение множества объектов на компактные группы </a:t>
            </a:r>
          </a:p>
          <a:p>
            <a:pPr lvl="1"/>
            <a:r>
              <a:rPr lang="ru-RU" dirty="0"/>
              <a:t>Метрика / масштаб / типы классов</a:t>
            </a:r>
          </a:p>
          <a:p>
            <a:pPr lvl="1"/>
            <a:r>
              <a:rPr lang="ru-RU" dirty="0"/>
              <a:t>Идеи основных методов</a:t>
            </a:r>
          </a:p>
          <a:p>
            <a:pPr lvl="1"/>
            <a:r>
              <a:rPr lang="ru-RU" dirty="0"/>
              <a:t>Функционалы качества разбиения</a:t>
            </a:r>
          </a:p>
          <a:p>
            <a:pPr lvl="1"/>
            <a:r>
              <a:rPr lang="ru-RU" dirty="0"/>
              <a:t>Дискриминантный анализ</a:t>
            </a:r>
          </a:p>
          <a:p>
            <a:r>
              <a:rPr lang="ru-RU" dirty="0"/>
              <a:t>В практической части курса мы будем рассматривать алгоритмы машинного обучения для </a:t>
            </a:r>
            <a:r>
              <a:rPr lang="ru-RU" b="1" dirty="0"/>
              <a:t>задачи классификации</a:t>
            </a:r>
          </a:p>
          <a:p>
            <a:pPr lvl="1"/>
            <a:r>
              <a:rPr lang="ru-RU" dirty="0"/>
              <a:t>Есть размеченная на классы выборка (кортеж по нескольким параметрам), на основе которой нужно построить алгоритм для определения класса объекта по параметрам</a:t>
            </a:r>
            <a:endParaRPr lang="en-US" dirty="0"/>
          </a:p>
          <a:p>
            <a:pPr lvl="1"/>
            <a:r>
              <a:rPr lang="ru-RU" dirty="0">
                <a:solidFill>
                  <a:srgbClr val="FF0000"/>
                </a:solidFill>
              </a:rPr>
              <a:t>Классификация – частный случай </a:t>
            </a:r>
            <a:r>
              <a:rPr lang="ru-RU" b="1" dirty="0">
                <a:solidFill>
                  <a:srgbClr val="FF0000"/>
                </a:solidFill>
              </a:rPr>
              <a:t>регрессии</a:t>
            </a:r>
            <a:r>
              <a:rPr lang="ru-RU" dirty="0"/>
              <a:t>. Бинарная, тернарная и т.п. функция </a:t>
            </a:r>
          </a:p>
          <a:p>
            <a:pPr lvl="1"/>
            <a:r>
              <a:rPr lang="ru-RU" dirty="0"/>
              <a:t>Нам интересен случай двух классов: </a:t>
            </a:r>
            <a:r>
              <a:rPr lang="ru-RU" b="1" i="1" dirty="0"/>
              <a:t>сигнал</a:t>
            </a:r>
            <a:r>
              <a:rPr lang="ru-RU" dirty="0"/>
              <a:t> и </a:t>
            </a:r>
            <a:r>
              <a:rPr lang="ru-RU" b="1" i="1" dirty="0"/>
              <a:t>фон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4991C6-C5F7-471A-8811-1600D0F5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68C-836F-45F2-82EC-4D7AF9AA68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56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7CF57-6AA0-44DB-B947-D3B0DD0A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регрессии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E6ABA0-343D-470B-90BB-A0D094A3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60" y="2009104"/>
            <a:ext cx="11093679" cy="365791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AF8B17-980E-49DB-9858-CE410355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67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A8E2E5-6498-4D04-B2D2-AD3F914D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3064163"/>
            <a:ext cx="2220532" cy="21395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C0740-6DFE-45C4-A1C3-771BEDCC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DE8CC-56B9-4D83-810A-83D4340D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849522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Ф.Гальтон</a:t>
            </a:r>
            <a:r>
              <a:rPr lang="ru-RU" dirty="0"/>
              <a:t> «Регрессия к среднему в наследовании роста» (1885)</a:t>
            </a:r>
          </a:p>
          <a:p>
            <a:r>
              <a:rPr lang="ru-RU" dirty="0"/>
              <a:t>928 взрослых детей и 205 их родителей</a:t>
            </a:r>
          </a:p>
          <a:p>
            <a:r>
              <a:rPr lang="ru-RU" dirty="0"/>
              <a:t>Рост детей у высоких (низких) родителей обычно также выше (ниже) среднего роста в популяции, но при этом отклонение от этого среднего  у детей меньше, чем у родителей.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Позднее регрессией начали называть любую функциональную зависимость между </a:t>
            </a:r>
            <a:r>
              <a:rPr lang="ru-RU" dirty="0" err="1"/>
              <a:t>с.в</a:t>
            </a:r>
            <a:r>
              <a:rPr lang="ru-RU" dirty="0"/>
              <a:t>. (даже </a:t>
            </a:r>
            <a:r>
              <a:rPr lang="ru-RU" dirty="0" err="1"/>
              <a:t>кодва</a:t>
            </a:r>
            <a:r>
              <a:rPr lang="ru-RU" dirty="0"/>
              <a:t> предиктивные переменные </a:t>
            </a:r>
            <a:r>
              <a:rPr lang="ru-RU" dirty="0" err="1"/>
              <a:t>неслучаные</a:t>
            </a:r>
            <a:r>
              <a:rPr lang="ru-RU" dirty="0"/>
              <a:t>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042C99-47FD-4008-8881-DB803841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D62CEE-7486-4CB7-8981-057D6A64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39" y="3734874"/>
            <a:ext cx="4801660" cy="9639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737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A8BCB-832F-4B82-9876-2EC69480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Предположения в основе подхода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CF714-ECE8-4AC3-BD34-CDA341E8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47" y="1636936"/>
            <a:ext cx="10515600" cy="4773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Регрессия – суть вычисления с использованием данных</a:t>
            </a:r>
            <a:r>
              <a:rPr lang="en-US" dirty="0"/>
              <a:t>.</a:t>
            </a:r>
            <a:r>
              <a:rPr lang="ru-RU" dirty="0"/>
              <a:t> Для интерпретации, что эти вычисления воспроизводят реальный мир необходимы некоторые предположения. </a:t>
            </a:r>
          </a:p>
          <a:p>
            <a:r>
              <a:rPr lang="ru-RU" dirty="0"/>
              <a:t>Репрезентативность (выборка воспроизводит генеральную совокупность)</a:t>
            </a:r>
            <a:endParaRPr lang="en-US" dirty="0"/>
          </a:p>
          <a:p>
            <a:r>
              <a:rPr lang="ru-RU" dirty="0"/>
              <a:t>Предиктивные переменные измеряются с исчезающе малыми погрешностями.</a:t>
            </a:r>
            <a:endParaRPr lang="en-US" dirty="0"/>
          </a:p>
          <a:p>
            <a:r>
              <a:rPr lang="ru-RU" dirty="0"/>
              <a:t>Математическое ожидание отклонения модели равно нулю</a:t>
            </a:r>
            <a:endParaRPr lang="en-US" dirty="0"/>
          </a:p>
          <a:p>
            <a:r>
              <a:rPr lang="ru-RU" dirty="0"/>
              <a:t>Дисперсия отклонений постоянна для всех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endParaRPr lang="ru-RU" b="1" i="1" baseline="-25000" dirty="0"/>
          </a:p>
          <a:p>
            <a:r>
              <a:rPr lang="ru-RU" dirty="0"/>
              <a:t>Отклонения статистически независимы (ковариантная матрица ошибок </a:t>
            </a:r>
            <a:r>
              <a:rPr lang="ru-RU" dirty="0" err="1"/>
              <a:t>диагональна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481C1-9E3E-4820-BB25-5A91E2DA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2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AD410-6687-438A-8383-7226750C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задача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DFDFAC-459B-4950-BE92-EB1D07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A0CFE8-B807-43D7-981A-96609F79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0" y="1690688"/>
            <a:ext cx="11117217" cy="395646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CF070A-8EB7-4071-BE3B-3C6D9815E6C4}"/>
              </a:ext>
            </a:extLst>
          </p:cNvPr>
          <p:cNvSpPr/>
          <p:nvPr/>
        </p:nvSpPr>
        <p:spPr>
          <a:xfrm>
            <a:off x="4932608" y="5125792"/>
            <a:ext cx="6967471" cy="862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0DA786A-2B6E-4C9F-9634-1FE4F31A34AB}"/>
              </a:ext>
            </a:extLst>
          </p:cNvPr>
          <p:cNvCxnSpPr>
            <a:cxnSpLocks/>
          </p:cNvCxnSpPr>
          <p:nvPr/>
        </p:nvCxnSpPr>
        <p:spPr>
          <a:xfrm>
            <a:off x="3889420" y="2524259"/>
            <a:ext cx="68386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918C5A8-21AF-4FF7-96F4-120FFAFFB40C}"/>
              </a:ext>
            </a:extLst>
          </p:cNvPr>
          <p:cNvCxnSpPr>
            <a:cxnSpLocks/>
          </p:cNvCxnSpPr>
          <p:nvPr/>
        </p:nvCxnSpPr>
        <p:spPr>
          <a:xfrm>
            <a:off x="796344" y="3616816"/>
            <a:ext cx="4818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D7CCEA4-2D07-4894-A87B-1C010DB61970}"/>
              </a:ext>
            </a:extLst>
          </p:cNvPr>
          <p:cNvCxnSpPr>
            <a:cxnSpLocks/>
          </p:cNvCxnSpPr>
          <p:nvPr/>
        </p:nvCxnSpPr>
        <p:spPr>
          <a:xfrm>
            <a:off x="5173015" y="2970726"/>
            <a:ext cx="11118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DEB26CB-DA99-4205-9BEE-663BD58A324B}"/>
              </a:ext>
            </a:extLst>
          </p:cNvPr>
          <p:cNvCxnSpPr>
            <a:cxnSpLocks/>
          </p:cNvCxnSpPr>
          <p:nvPr/>
        </p:nvCxnSpPr>
        <p:spPr>
          <a:xfrm>
            <a:off x="6806486" y="4230709"/>
            <a:ext cx="3715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7A3250F-596D-4949-87D2-5FA8638B6997}"/>
              </a:ext>
            </a:extLst>
          </p:cNvPr>
          <p:cNvCxnSpPr>
            <a:cxnSpLocks/>
          </p:cNvCxnSpPr>
          <p:nvPr/>
        </p:nvCxnSpPr>
        <p:spPr>
          <a:xfrm>
            <a:off x="3315238" y="4653565"/>
            <a:ext cx="3871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2D03C-B103-44E5-BC67-29178DCD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близости и МНК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54433-8124-4D4E-9793-9DAD5561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 точности подгонки прямой – близость к нулю «остатков»</a:t>
            </a:r>
          </a:p>
          <a:p>
            <a:endParaRPr lang="ru-RU" dirty="0"/>
          </a:p>
          <a:p>
            <a:r>
              <a:rPr lang="ru-RU" dirty="0"/>
              <a:t>Как выбрать:</a:t>
            </a:r>
          </a:p>
          <a:p>
            <a:pPr lvl="1"/>
            <a:r>
              <a:rPr lang="ru-RU" dirty="0"/>
              <a:t>Минимизировать максимальный остаток:</a:t>
            </a:r>
          </a:p>
          <a:p>
            <a:pPr lvl="1"/>
            <a:r>
              <a:rPr lang="ru-RU" dirty="0"/>
              <a:t>Минимизировать длину всех остатков:</a:t>
            </a:r>
          </a:p>
          <a:p>
            <a:pPr lvl="1"/>
            <a:r>
              <a:rPr lang="ru-RU" dirty="0"/>
              <a:t>Минимизировать сумму квадратов длин:</a:t>
            </a:r>
          </a:p>
          <a:p>
            <a:r>
              <a:rPr lang="ru-RU" dirty="0"/>
              <a:t>Метод наименьших квадратов (Лежандр, Гаусс) – наиболее простые формулы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5E1237-7B08-4994-953B-130125C8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C2E0E9-9439-4BAA-8263-BEB68F0D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71" y="2408349"/>
            <a:ext cx="2437790" cy="3555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C9EF9E-D7EB-4BCF-84B6-FAA33E2B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769" y="2380210"/>
            <a:ext cx="3919086" cy="4117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26B97C-EC09-45A1-9413-13A2B5D19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30" y="3140689"/>
            <a:ext cx="1182227" cy="4117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BD88D6-F740-4E71-AF85-CD93D3ABC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289" y="3589506"/>
            <a:ext cx="897110" cy="4117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06BD64-D8A8-462E-AC34-4A51DA76A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1821" y="4066003"/>
            <a:ext cx="3125273" cy="5046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C4D5DD-3B57-48FA-9B74-6D0AFBC93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7232" y="5624469"/>
            <a:ext cx="6283259" cy="90869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1465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ACAE0-CEBD-4F63-9B16-C5563752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МНК, </a:t>
            </a:r>
            <a:r>
              <a:rPr lang="en-US" dirty="0"/>
              <a:t>PCA</a:t>
            </a:r>
            <a:r>
              <a:rPr lang="ru-RU" dirty="0"/>
              <a:t>, корреляция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FD32A1-604B-47C7-A7F5-C479E649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0722-9343-49D8-892B-BD4B72719907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4A43E-900D-4327-9E5D-7DB86766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05" y="1480020"/>
            <a:ext cx="2909657" cy="30533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B7824E-ACC8-4E8E-905C-622B64A8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64" y="1690688"/>
            <a:ext cx="2808426" cy="2842675"/>
          </a:xfrm>
          <a:prstGeom prst="rect">
            <a:avLst/>
          </a:prstGeom>
        </p:spPr>
      </p:pic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B005EE14-C5F2-4E2F-B3D6-481BBD8E3820}"/>
              </a:ext>
            </a:extLst>
          </p:cNvPr>
          <p:cNvSpPr/>
          <p:nvPr/>
        </p:nvSpPr>
        <p:spPr>
          <a:xfrm>
            <a:off x="5254580" y="2820473"/>
            <a:ext cx="1043189" cy="6085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EEFD7-0EA1-4994-AE92-FE68987DB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04" y="5497758"/>
            <a:ext cx="6779990" cy="1024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EB8B66-CAB1-4A6E-93CC-1E16A763925E}"/>
              </a:ext>
            </a:extLst>
          </p:cNvPr>
          <p:cNvSpPr txBox="1"/>
          <p:nvPr/>
        </p:nvSpPr>
        <p:spPr>
          <a:xfrm>
            <a:off x="838200" y="4916315"/>
            <a:ext cx="553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Выборочный коэффициент корреляции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1899F-3228-4DBD-937E-9925D975AC59}"/>
              </a:ext>
            </a:extLst>
          </p:cNvPr>
          <p:cNvSpPr txBox="1"/>
          <p:nvPr/>
        </p:nvSpPr>
        <p:spPr>
          <a:xfrm>
            <a:off x="2899612" y="1646212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наименьших квадратов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5EDBB-7688-47CC-9489-F503604924AD}"/>
              </a:ext>
            </a:extLst>
          </p:cNvPr>
          <p:cNvSpPr txBox="1"/>
          <p:nvPr/>
        </p:nvSpPr>
        <p:spPr>
          <a:xfrm>
            <a:off x="7909607" y="1516648"/>
            <a:ext cx="27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главных компонент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16C50-5653-4425-9E8E-91591738329F}"/>
              </a:ext>
            </a:extLst>
          </p:cNvPr>
          <p:cNvSpPr txBox="1"/>
          <p:nvPr/>
        </p:nvSpPr>
        <p:spPr>
          <a:xfrm>
            <a:off x="7334771" y="4619370"/>
            <a:ext cx="4713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Наименьшей зависимости соответствует нулевое значение коэффициента корреляции, что сразу дает уравнение относительно </a:t>
            </a:r>
            <a:r>
              <a:rPr lang="en-US" sz="2800" dirty="0">
                <a:solidFill>
                  <a:srgbClr val="FF0000"/>
                </a:solidFill>
              </a:rPr>
              <a:t>beta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02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513</Words>
  <Application>Microsoft Office PowerPoint</Application>
  <PresentationFormat>Широкоэкранный</PresentationFormat>
  <Paragraphs>88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Регрессия</vt:lpstr>
      <vt:lpstr>Литература</vt:lpstr>
      <vt:lpstr>Вводные замечания</vt:lpstr>
      <vt:lpstr>Задача регрессии</vt:lpstr>
      <vt:lpstr>Термин</vt:lpstr>
      <vt:lpstr>Предположения в основе подхода</vt:lpstr>
      <vt:lpstr>Линейная задача</vt:lpstr>
      <vt:lpstr>Мера близости и МНК</vt:lpstr>
      <vt:lpstr>МНК, PCA, корреляция</vt:lpstr>
      <vt:lpstr>Преимущества и недостатки МНК</vt:lpstr>
      <vt:lpstr>Метод Тейла</vt:lpstr>
      <vt:lpstr>Задача и предположения</vt:lpstr>
      <vt:lpstr>Статистические свойства МНК-оценок</vt:lpstr>
      <vt:lpstr>Для нормальных погрешностей</vt:lpstr>
      <vt:lpstr>Парадоксы регрессии (1)</vt:lpstr>
      <vt:lpstr>Парадоксы регрессии (2)</vt:lpstr>
      <vt:lpstr>Парадоксы регрессии (3)</vt:lpstr>
      <vt:lpstr>Парадоксы регрессии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Регрессия</dc:title>
  <dc:creator>Aleksei Dziuba</dc:creator>
  <cp:lastModifiedBy>Aleksei Dziuba</cp:lastModifiedBy>
  <cp:revision>21</cp:revision>
  <dcterms:created xsi:type="dcterms:W3CDTF">2020-09-17T08:53:42Z</dcterms:created>
  <dcterms:modified xsi:type="dcterms:W3CDTF">2020-09-17T14:37:46Z</dcterms:modified>
</cp:coreProperties>
</file>