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84" r:id="rId13"/>
    <p:sldId id="285" r:id="rId14"/>
    <p:sldId id="267" r:id="rId15"/>
    <p:sldId id="268" r:id="rId16"/>
    <p:sldId id="269" r:id="rId17"/>
    <p:sldId id="271" r:id="rId18"/>
    <p:sldId id="272" r:id="rId19"/>
    <p:sldId id="270" r:id="rId20"/>
    <p:sldId id="273" r:id="rId21"/>
    <p:sldId id="279" r:id="rId22"/>
    <p:sldId id="280" r:id="rId23"/>
    <p:sldId id="282" r:id="rId24"/>
    <p:sldId id="283" r:id="rId25"/>
    <p:sldId id="281" r:id="rId26"/>
    <p:sldId id="274" r:id="rId27"/>
    <p:sldId id="275" r:id="rId28"/>
    <p:sldId id="276" r:id="rId29"/>
    <p:sldId id="278" r:id="rId30"/>
    <p:sldId id="277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C23D4-FB99-4DA1-9C74-F6A37DC799AD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07B36-C9B0-49F8-AB65-B8D405FAD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85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3B879-44EE-4E00-9D4F-0FB3AC74E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BE1AB9-B83D-4179-89EA-CC6E0788B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A59AA2-6CB1-4F43-9B49-DA9E4E48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A922-E6D4-4685-8263-6122EF5395C0}" type="datetime1">
              <a:rPr lang="ru-RU" smtClean="0"/>
              <a:t>26.09.2020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36FAB4-B2AC-46F8-BD07-E5190353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4EBCAE-0826-4F19-811C-0D815684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44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44BC0-2E16-41B3-8961-8618F49A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298034-06D1-4FB4-8F58-3DEB43EB9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AC04B3-507F-44CC-A031-2F495BD8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F247-5881-4316-BFD7-CD08FF145008}" type="datetime1">
              <a:rPr lang="ru-RU" smtClean="0"/>
              <a:t>26.09.2020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2A18CC-67DE-4176-8F62-FB7B73A5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FBFFE1-7504-4AE4-A113-767E8065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23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2E21E1B-CAC8-4B3C-A359-828FB3ED1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7FC8AF-856E-4B7E-805B-CF0999F30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76A238-6B26-48E8-9FD8-BDE8FA41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7F03-8BEB-4787-9B7C-C5EFD9852CED}" type="datetime1">
              <a:rPr lang="ru-RU" smtClean="0"/>
              <a:t>26.09.2020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88EC15-CB23-42DF-8F8A-82581012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7BA8B-BF66-43E9-AEFF-A8F565DD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80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7A4B3-B447-4185-BE11-21A9D86C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A9986F-1F41-4303-B2A1-6BC9D5F11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FFCD35-3507-4AAA-B3F9-749DA109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4E26-C418-4B57-AB6E-8F80CA490777}" type="datetime1">
              <a:rPr lang="ru-RU" smtClean="0"/>
              <a:t>26.09.2020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73964E-E66C-4EE3-8072-A330D75A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EC1BB2-4319-40C7-9D8A-9B61A183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58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3BDAB-0009-4D1C-BC16-A2344E342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6BFCFE-35C6-4652-BDD8-012E31F9B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E078D8-C271-44B5-865B-1EFCCCA5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7E31-380F-414B-9E48-FD05B9EEC1AC}" type="datetime1">
              <a:rPr lang="ru-RU" smtClean="0"/>
              <a:t>26.09.2020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F5881B-E97E-4733-A4FC-D9349696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240D6D-78B2-40FB-832C-31C42A6D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22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06C23-ED3A-40D4-89AB-67C86CCC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AA6545-71EE-4EEC-9368-FB7054546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8B4140-102E-4C68-A475-A2769EC41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56C367-597E-44F1-866B-23B85095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4BE4-F4B4-4604-97F8-F559CD0994C8}" type="datetime1">
              <a:rPr lang="ru-RU" smtClean="0"/>
              <a:t>26.09.2020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86831E-99AA-4971-BD80-842E96AC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43475C-94E7-407B-B7E6-38272749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03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526E6-2CAA-4420-AC0C-CB86DFC4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7BD374-73DD-4B45-9CFE-449813E0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FCEF2B-F0B1-4393-878E-400986B2A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504690-8D04-4CB9-9B84-07EAE37B9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39ECC9-6294-495A-98B9-D8562F68A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56EB9F-0144-49E3-8B19-150663FF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1E42-A8F9-48AC-ACF2-B70EDC4F9455}" type="datetime1">
              <a:rPr lang="ru-RU" smtClean="0"/>
              <a:t>26.09.2020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88173E-C891-490D-9738-FCAE1B25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BD68159-B7C1-4D8A-94FC-368D4F0A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91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6003B-32B3-4214-861A-C9E69AB9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084B75-367A-4EB9-AA85-825E4DDE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4F0E-E0AC-49E7-B806-D6BCC1435708}" type="datetime1">
              <a:rPr lang="ru-RU" smtClean="0"/>
              <a:t>26.09.2020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5A40A4-A3EC-4B53-BA8A-FF5F7220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FD530D-E5B4-4405-806C-4DCA1D14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25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153192-8CD2-482F-A8F4-E8EA3D9D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375A-5FAA-4FF8-B488-6A9BD1ABC2F8}" type="datetime1">
              <a:rPr lang="ru-RU" smtClean="0"/>
              <a:t>26.09.2020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6C2002B-2E91-4ACC-84AE-878E4384C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51DBF1-FDEB-4CCD-86CC-E1ED449B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19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DC1A4-0932-444C-B567-A2FA64FE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438C37-69EA-4F74-95AA-AEA06BB0D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4D7CB8-565C-4E20-8D75-70B130A45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AF2705-A20E-4531-BB6E-8BF21825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285B-D56C-45AD-B0F9-6A36B232FEAC}" type="datetime1">
              <a:rPr lang="ru-RU" smtClean="0"/>
              <a:t>26.09.2020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AF855C-D0FE-4238-8200-43389396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01403A-04AE-43C0-ABD3-8A4D31B0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89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E5A82-3145-4BB5-98AA-A1C0EE2B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AF90559-B088-4D71-884A-D73093C1B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B7525C-E6EA-40DF-90C4-6C331C63E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B0E701-D63F-45CC-BC47-09AD1673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3E5F-A2AA-41B5-994F-049824B22500}" type="datetime1">
              <a:rPr lang="ru-RU" smtClean="0"/>
              <a:t>26.09.2020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22A5A4-0CEA-4C92-A694-A5892F4E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0AF4ED-DC0A-420A-BC75-FF8667F0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62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887C5-9B31-4159-924F-2E14CA38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D40D1C-A61B-48A0-81C7-894768706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39A58-E165-4926-AC99-E860A727C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AEC64-CB81-4834-BD53-E2E3476253C2}" type="datetime1">
              <a:rPr lang="ru-RU" smtClean="0"/>
              <a:t>26.09.2020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DEBD38-19B0-4C96-81C6-A99A983E4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7D3296-7D30-4AEC-BDE4-FC16DCACD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60FA8-6ECF-4BCF-87AD-EB49F77325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79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ipy.org/doc/scipy/reference/generated/scipy.signal.cwt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5BD5A-D855-4AF9-940A-63339858A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Анализ Фурье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F6476C-C006-4700-9D30-388278039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Алексей Дзюба / ПИЯФ НИЦ 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04EB07-647B-4EF1-9981-F4BE306A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760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C4CD7-2861-4EFB-8539-E34C73A8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Ряды Фурье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95D4A1-2BC6-4368-91C2-5D8247340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4" y="1502144"/>
            <a:ext cx="10515600" cy="4854206"/>
          </a:xfrm>
        </p:spPr>
        <p:txBody>
          <a:bodyPr/>
          <a:lstStyle/>
          <a:p>
            <a:r>
              <a:rPr lang="ru-RU" dirty="0"/>
              <a:t>Непрерывное преобразование Фурье само фактически является обобщением более ранней идеи </a:t>
            </a:r>
            <a:r>
              <a:rPr lang="ru-RU" b="1" dirty="0"/>
              <a:t>рядов Фурье</a:t>
            </a:r>
            <a:r>
              <a:rPr lang="ru-RU" dirty="0"/>
              <a:t>, которые определены для 2π-периодических функций и представляют собой разложение таких функций в (бесконечную) линейную комбинацию гармонических колебаний с целыми частотами: 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Ряд Фурье является частным случаем преобразования Фурье, если последнее понимать в смысле обобщённых функций.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6BE327-BC3B-4952-B8F5-392AD55B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B15A06-565C-4F71-94FC-25DC80B92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56" y="3522653"/>
            <a:ext cx="2830288" cy="100173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4918E0-DB38-4E2B-BF69-AAC09049D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249" y="5570808"/>
            <a:ext cx="3777502" cy="92206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6941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821E3-E8F1-42F1-AFD7-FDE9F9D1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CF1A03-ADCA-4DC1-A1DE-7F04E3CC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D8EB62-5303-455D-88D6-641D9E4CF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43" y="1554163"/>
            <a:ext cx="11679393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58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9C5A7-92AC-48FE-B20D-95F951B1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Волновое уравнение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2AA460-CB6A-4694-B68B-494350240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0564" cy="4351338"/>
          </a:xfrm>
        </p:spPr>
        <p:txBody>
          <a:bodyPr/>
          <a:lstStyle/>
          <a:p>
            <a:r>
              <a:rPr lang="ru-RU" dirty="0"/>
              <a:t>Пусть есть некоторое распределение плотности вероятности и его </a:t>
            </a:r>
            <a:r>
              <a:rPr lang="ru-RU" dirty="0" err="1"/>
              <a:t>фурье</a:t>
            </a:r>
            <a:r>
              <a:rPr lang="ru-RU" dirty="0"/>
              <a:t>-образ, который из </a:t>
            </a:r>
            <a:r>
              <a:rPr lang="ru-RU" b="1" dirty="0">
                <a:solidFill>
                  <a:srgbClr val="0070C0"/>
                </a:solidFill>
              </a:rPr>
              <a:t>теоремы Парсеваля</a:t>
            </a:r>
            <a:r>
              <a:rPr lang="ru-RU" dirty="0"/>
              <a:t> можно тоже рассматривать как функцию плотности распределения вероятности</a:t>
            </a:r>
          </a:p>
          <a:p>
            <a:r>
              <a:rPr lang="ru-RU" dirty="0"/>
              <a:t>Рассмотрим такую </a:t>
            </a:r>
            <a:r>
              <a:rPr lang="ru-RU" dirty="0" err="1"/>
              <a:t>с.в</a:t>
            </a:r>
            <a:r>
              <a:rPr lang="ru-RU" dirty="0"/>
              <a:t>. как произведение </a:t>
            </a:r>
            <a:r>
              <a:rPr lang="ru-RU" dirty="0" err="1"/>
              <a:t>дисперисий</a:t>
            </a:r>
            <a:r>
              <a:rPr lang="ru-RU" dirty="0"/>
              <a:t> и применим к нему </a:t>
            </a:r>
            <a:r>
              <a:rPr lang="ru-RU" b="1" dirty="0">
                <a:solidFill>
                  <a:srgbClr val="7030A0"/>
                </a:solidFill>
              </a:rPr>
              <a:t>неравенство Шварца: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Тогда имеет место соотношение: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CC1CD1-7185-467C-8D3A-92C1F1DA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397858-2CB4-4556-BE80-989BBD11D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482" y="465137"/>
            <a:ext cx="5548235" cy="1125537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3F86B6-2B49-415E-8A83-46C48F081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3588348"/>
            <a:ext cx="4326082" cy="14999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7DC03D-666C-4D8E-9241-5633FF5A9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36" y="4165455"/>
            <a:ext cx="5448300" cy="838200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017651-1070-4F64-A846-93B09A8B8F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209" y="5503739"/>
            <a:ext cx="1724025" cy="12573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62F155E-7FA9-43E0-8114-BEA4E487CC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5894" y="5185299"/>
            <a:ext cx="4144674" cy="16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84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0B031-5A42-4B5D-A3B9-6CF69FE2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Волновое уравнение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AF4003-C972-4B56-8F65-4ACD1E64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среднее конечно (т.е. соответствующий интеграл не расходится), то интегрируя по частям получаем: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Уравнение Шредингера для свободной частицы и его решение в виде волнового пакета:</a:t>
            </a:r>
          </a:p>
          <a:p>
            <a:endParaRPr lang="ru-RU" dirty="0"/>
          </a:p>
          <a:p>
            <a:r>
              <a:rPr lang="ru-RU" dirty="0"/>
              <a:t>Получаем </a:t>
            </a:r>
            <a:r>
              <a:rPr lang="ru-RU" b="1" dirty="0">
                <a:solidFill>
                  <a:schemeClr val="accent6"/>
                </a:solidFill>
              </a:rPr>
              <a:t>соотношение неопределенностей Гейзенберга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381C1D-A496-4182-914F-98F4542B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13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050876-590D-496F-A8E8-7C69ED9E1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55" y="2814638"/>
            <a:ext cx="6895900" cy="614362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280FD51F-1FF2-4C23-ACEE-ADB9F595A88D}"/>
              </a:ext>
            </a:extLst>
          </p:cNvPr>
          <p:cNvCxnSpPr/>
          <p:nvPr/>
        </p:nvCxnSpPr>
        <p:spPr>
          <a:xfrm>
            <a:off x="3435926" y="2660073"/>
            <a:ext cx="1025236" cy="9836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54273E7-E986-4113-BA80-116FF1654B0C}"/>
              </a:ext>
            </a:extLst>
          </p:cNvPr>
          <p:cNvCxnSpPr/>
          <p:nvPr/>
        </p:nvCxnSpPr>
        <p:spPr>
          <a:xfrm>
            <a:off x="5545280" y="2694709"/>
            <a:ext cx="1025236" cy="9836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9AE07-AD3E-4C96-8371-0B5A1923450C}"/>
              </a:ext>
            </a:extLst>
          </p:cNvPr>
          <p:cNvSpPr txBox="1"/>
          <p:nvPr/>
        </p:nvSpPr>
        <p:spPr>
          <a:xfrm>
            <a:off x="6617972" y="3318492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=1</a:t>
            </a:r>
            <a:endParaRPr lang="ru-R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14AD95-91CE-4696-BA4A-EED360559C7E}"/>
              </a:ext>
            </a:extLst>
          </p:cNvPr>
          <p:cNvSpPr txBox="1"/>
          <p:nvPr/>
        </p:nvSpPr>
        <p:spPr>
          <a:xfrm>
            <a:off x="4468244" y="3321955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=0</a:t>
            </a:r>
            <a:endParaRPr lang="ru-RU" b="1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9F50467-5CC4-498A-8394-5BD5C3877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837" y="2318184"/>
            <a:ext cx="3185031" cy="1325562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8277893-5F0C-4BC1-9123-9C56D37F7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311" y="4514706"/>
            <a:ext cx="2710989" cy="6282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2C5120C-E7CE-45CB-A337-052BE239E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4868" y="4173698"/>
            <a:ext cx="5534990" cy="95011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77D5BF4-0F64-4C4A-B737-474DA12E8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589" y="5673004"/>
            <a:ext cx="2095500" cy="419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B2A4030-7B27-4853-BCBC-1BC1E910B1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6774" y="6309014"/>
            <a:ext cx="771525" cy="533400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E517566-9358-4475-B7E4-F65E87E39CAF}"/>
              </a:ext>
            </a:extLst>
          </p:cNvPr>
          <p:cNvGrpSpPr/>
          <p:nvPr/>
        </p:nvGrpSpPr>
        <p:grpSpPr>
          <a:xfrm>
            <a:off x="2443522" y="5533284"/>
            <a:ext cx="3791555" cy="758700"/>
            <a:chOff x="4155595" y="5798199"/>
            <a:chExt cx="3791555" cy="758700"/>
          </a:xfrm>
        </p:grpSpPr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ADBE9C8B-B511-4D04-B99E-BBA94DD9C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55595" y="5880624"/>
              <a:ext cx="1895475" cy="676275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7A3CEE87-F5BA-42C6-B7AC-CB4B8D3EF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94500" y="5798199"/>
              <a:ext cx="2152650" cy="752475"/>
            </a:xfrm>
            <a:prstGeom prst="rect">
              <a:avLst/>
            </a:prstGeom>
          </p:spPr>
        </p:pic>
      </p:grp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8FF8E2A-6440-4949-9DAB-50E490F1FA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1589" y="6166335"/>
            <a:ext cx="2143125" cy="58102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CBA0F9A-26E1-4E4A-B9B5-2DC98CDE76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53950" y="5716493"/>
            <a:ext cx="2307402" cy="1072454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795012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622DE-7E31-4FD7-AED8-F24AE8D8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Дискретное преобразование Фурье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99F61B-9731-4E33-A38F-8A64E8BC6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549"/>
            <a:ext cx="10515600" cy="4351338"/>
          </a:xfrm>
        </p:spPr>
        <p:txBody>
          <a:bodyPr/>
          <a:lstStyle/>
          <a:p>
            <a:r>
              <a:rPr lang="ru-RU" b="1" dirty="0"/>
              <a:t>Дискретное преобразование Фурье </a:t>
            </a:r>
            <a:r>
              <a:rPr lang="ru-RU" dirty="0"/>
              <a:t>— преобразование конечных последовательностей (в общем случае комплексных) чисел, которое, как и в непрерывном случае, превращает свёртку в поточечное умножение.</a:t>
            </a:r>
          </a:p>
          <a:p>
            <a:r>
              <a:rPr lang="ru-RU" dirty="0"/>
              <a:t>Прямое преобразование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Обратное преобразование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0C3651-8DE4-430A-A5DB-F4A99661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C32D1C-E70E-4048-A735-19E929C9E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54" y="3796218"/>
            <a:ext cx="9668696" cy="98280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B3BCB4-76A5-4D7A-9A24-C740B0AFE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517" y="5293195"/>
            <a:ext cx="10113117" cy="8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17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DD0B4-A36C-4624-BD8B-CFB6BF27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Дискретное преобразование Фурье</a:t>
            </a:r>
          </a:p>
        </p:txBody>
      </p:sp>
      <p:pic>
        <p:nvPicPr>
          <p:cNvPr id="6" name="Объект 5" descr="Изображение выглядит как гребень, объект&#10;&#10;Автоматически созданное описание">
            <a:extLst>
              <a:ext uri="{FF2B5EF4-FFF2-40B4-BE49-F238E27FC236}">
                <a16:creationId xmlns:a16="http://schemas.microsoft.com/office/drawing/2014/main" id="{F7BA160A-39F3-4D3A-92C2-05DC2FB88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018" y="2295741"/>
            <a:ext cx="3829604" cy="2920711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8DFBCA-A7D5-4AC0-9CB6-7BA38CA4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15</a:t>
            </a:fld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A3CC7FE-FBE1-4594-9B13-7AD2DA42ECA6}"/>
              </a:ext>
            </a:extLst>
          </p:cNvPr>
          <p:cNvSpPr txBox="1">
            <a:spLocks/>
          </p:cNvSpPr>
          <p:nvPr/>
        </p:nvSpPr>
        <p:spPr>
          <a:xfrm>
            <a:off x="268289" y="1690688"/>
            <a:ext cx="8016729" cy="46848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 </a:t>
            </a:r>
            <a:r>
              <a:rPr lang="ru-RU" b="1" i="1" dirty="0">
                <a:solidFill>
                  <a:srgbClr val="FF0000"/>
                </a:solidFill>
              </a:rPr>
              <a:t>k</a:t>
            </a:r>
            <a:r>
              <a:rPr lang="ru-RU" dirty="0"/>
              <a:t> — индекс частоты. Частота k-</a:t>
            </a:r>
            <a:r>
              <a:rPr lang="ru-RU" dirty="0" err="1"/>
              <a:t>го</a:t>
            </a:r>
            <a:r>
              <a:rPr lang="ru-RU" dirty="0"/>
              <a:t> сигнала равна </a:t>
            </a:r>
            <a:r>
              <a:rPr lang="ru-RU" b="1" i="1" dirty="0">
                <a:solidFill>
                  <a:srgbClr val="FF0000"/>
                </a:solidFill>
              </a:rPr>
              <a:t>k</a:t>
            </a:r>
            <a:r>
              <a:rPr lang="ru-RU" b="1" dirty="0">
                <a:solidFill>
                  <a:srgbClr val="FF0000"/>
                </a:solidFill>
              </a:rPr>
              <a:t>/</a:t>
            </a:r>
            <a:r>
              <a:rPr lang="ru-RU" b="1" i="1" dirty="0">
                <a:solidFill>
                  <a:srgbClr val="FF0000"/>
                </a:solidFill>
              </a:rPr>
              <a:t>T</a:t>
            </a:r>
            <a:r>
              <a:rPr lang="ru-RU" dirty="0"/>
              <a:t>, где </a:t>
            </a:r>
            <a:r>
              <a:rPr lang="ru-RU" b="1" i="1" dirty="0">
                <a:solidFill>
                  <a:srgbClr val="FF0000"/>
                </a:solidFill>
              </a:rPr>
              <a:t>T </a:t>
            </a:r>
            <a:r>
              <a:rPr lang="ru-RU" dirty="0"/>
              <a:t>— период времени, в течение которого брались входные данные.</a:t>
            </a:r>
          </a:p>
          <a:p>
            <a:r>
              <a:rPr lang="ru-RU" dirty="0"/>
              <a:t>Преобразование раскладывает сигнал на синусоидальные составляющие (которые называются гармониками) с частотами от </a:t>
            </a:r>
            <a:r>
              <a:rPr lang="ru-RU" b="1" i="1" dirty="0">
                <a:solidFill>
                  <a:srgbClr val="FF0000"/>
                </a:solidFill>
              </a:rPr>
              <a:t>N</a:t>
            </a:r>
            <a:r>
              <a:rPr lang="ru-RU" dirty="0"/>
              <a:t> колебаний за период до одного колебания за период. Поскольку частота дискретизации сама по себе равна </a:t>
            </a:r>
            <a:r>
              <a:rPr lang="ru-RU" b="1" i="1" dirty="0">
                <a:solidFill>
                  <a:srgbClr val="FF0000"/>
                </a:solidFill>
              </a:rPr>
              <a:t>N</a:t>
            </a:r>
            <a:r>
              <a:rPr lang="ru-RU" dirty="0"/>
              <a:t> отсчётов за период, то высокочастотные составляющие не могут быть корректно отображены — возникает </a:t>
            </a:r>
            <a:r>
              <a:rPr lang="ru-RU" b="1" dirty="0"/>
              <a:t>муаровый эффект</a:t>
            </a:r>
            <a:r>
              <a:rPr lang="ru-RU" dirty="0"/>
              <a:t>.</a:t>
            </a:r>
          </a:p>
          <a:p>
            <a:r>
              <a:rPr lang="ru-RU" dirty="0"/>
              <a:t>Это приводит к тому, что вторая половина из </a:t>
            </a:r>
            <a:r>
              <a:rPr lang="ru-RU" b="1" i="1" dirty="0">
                <a:solidFill>
                  <a:srgbClr val="FF0000"/>
                </a:solidFill>
              </a:rPr>
              <a:t>N</a:t>
            </a:r>
            <a:r>
              <a:rPr lang="ru-RU" dirty="0"/>
              <a:t> комплексных амплитуд, фактически, является зеркальным отображением первой и не несёт дополнительной информации. </a:t>
            </a:r>
          </a:p>
        </p:txBody>
      </p:sp>
    </p:spTree>
    <p:extLst>
      <p:ext uri="{BB962C8B-B14F-4D97-AF65-F5344CB8AC3E}">
        <p14:creationId xmlns:p14="http://schemas.microsoft.com/office/powerpoint/2010/main" val="1868967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E8930-FBCD-4E49-92AD-43E31A1C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Дискретное преобразование Фурье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6D3809-07B9-47EB-AC42-003D3C575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778"/>
            <a:ext cx="10515600" cy="4882572"/>
          </a:xfrm>
        </p:spPr>
        <p:txBody>
          <a:bodyPr>
            <a:normAutofit/>
          </a:bodyPr>
          <a:lstStyle/>
          <a:p>
            <a:r>
              <a:rPr lang="ru-RU" dirty="0"/>
              <a:t>Вычисление свёртки двух последовательностей длины</a:t>
            </a:r>
            <a:r>
              <a:rPr lang="ru-RU" b="1" i="1" dirty="0"/>
              <a:t> n </a:t>
            </a:r>
            <a:r>
              <a:rPr lang="ru-RU" dirty="0"/>
              <a:t>напрямую требует порядка </a:t>
            </a:r>
            <a:r>
              <a:rPr lang="ru-RU" b="1" i="1" dirty="0"/>
              <a:t>n</a:t>
            </a:r>
            <a:r>
              <a:rPr lang="ru-RU" b="1" i="1" baseline="30000" dirty="0"/>
              <a:t>2</a:t>
            </a:r>
            <a:r>
              <a:rPr lang="ru-RU" dirty="0"/>
              <a:t> операций</a:t>
            </a:r>
          </a:p>
          <a:p>
            <a:r>
              <a:rPr lang="ru-RU" dirty="0"/>
              <a:t>Переход к их преобразованию Фурье и обратно по быстрому алгоритму может быть выполнен за O(</a:t>
            </a:r>
            <a:r>
              <a:rPr lang="ru-RU" b="1" i="1" dirty="0"/>
              <a:t>n</a:t>
            </a:r>
            <a:r>
              <a:rPr lang="ru-RU" b="1" dirty="0"/>
              <a:t> </a:t>
            </a:r>
            <a:r>
              <a:rPr lang="ru-RU" b="1" dirty="0" err="1"/>
              <a:t>log</a:t>
            </a:r>
            <a:r>
              <a:rPr lang="ru-RU" b="1" i="1" dirty="0"/>
              <a:t>⁡ n</a:t>
            </a:r>
            <a:r>
              <a:rPr lang="ru-RU" dirty="0"/>
              <a:t>) операций. </a:t>
            </a:r>
          </a:p>
          <a:p>
            <a:r>
              <a:rPr lang="ru-RU" dirty="0"/>
              <a:t>Для преобразований Фурье свёртке соответствует покомпонентное умножение, которое требует лишь порядка </a:t>
            </a:r>
            <a:r>
              <a:rPr lang="ru-RU" b="1" i="1" dirty="0"/>
              <a:t>n </a:t>
            </a:r>
            <a:r>
              <a:rPr lang="ru-RU" dirty="0"/>
              <a:t>операций.</a:t>
            </a:r>
          </a:p>
          <a:p>
            <a:r>
              <a:rPr lang="ru-RU" dirty="0"/>
              <a:t>Т.е. в итоге получаем </a:t>
            </a:r>
            <a:r>
              <a:rPr lang="ru-RU" b="1" i="1" dirty="0"/>
              <a:t>n</a:t>
            </a:r>
            <a:r>
              <a:rPr lang="ru-RU" b="1" dirty="0"/>
              <a:t> </a:t>
            </a:r>
            <a:r>
              <a:rPr lang="ru-RU" b="1" dirty="0" err="1"/>
              <a:t>log</a:t>
            </a:r>
            <a:r>
              <a:rPr lang="ru-RU" b="1" i="1" dirty="0"/>
              <a:t>⁡ n </a:t>
            </a:r>
            <a:r>
              <a:rPr lang="ru-RU" dirty="0"/>
              <a:t>вместо </a:t>
            </a:r>
            <a:r>
              <a:rPr lang="ru-RU" b="1" i="1" dirty="0"/>
              <a:t>n</a:t>
            </a:r>
            <a:r>
              <a:rPr lang="ru-RU" b="1" i="1" baseline="30000" dirty="0"/>
              <a:t>2</a:t>
            </a:r>
            <a:r>
              <a:rPr lang="ru-RU" dirty="0"/>
              <a:t> операций</a:t>
            </a:r>
          </a:p>
          <a:p>
            <a:r>
              <a:rPr lang="ru-RU" dirty="0">
                <a:solidFill>
                  <a:srgbClr val="FF0000"/>
                </a:solidFill>
              </a:rPr>
              <a:t>Но как получить </a:t>
            </a:r>
            <a:r>
              <a:rPr lang="ru-RU" b="1" i="1" dirty="0">
                <a:solidFill>
                  <a:srgbClr val="FF0000"/>
                </a:solidFill>
              </a:rPr>
              <a:t>n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log</a:t>
            </a:r>
            <a:r>
              <a:rPr lang="ru-RU" b="1" i="1" dirty="0">
                <a:solidFill>
                  <a:srgbClr val="FF0000"/>
                </a:solidFill>
              </a:rPr>
              <a:t>⁡ n</a:t>
            </a:r>
            <a:r>
              <a:rPr lang="ru-RU" dirty="0">
                <a:solidFill>
                  <a:srgbClr val="FF0000"/>
                </a:solidFill>
              </a:rPr>
              <a:t>?</a:t>
            </a:r>
          </a:p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См., например,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бекап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-слайды Алгоритм Кули-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Тьюки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C01753-B7FF-430A-8E87-8169AEFE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36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2FC06-7083-44FF-A1A3-843D1F6C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Оконное преобразование Фурье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B80C28-A7EE-4658-ADB1-8F362034E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5" y="1468582"/>
            <a:ext cx="10882745" cy="4708381"/>
          </a:xfrm>
        </p:spPr>
        <p:txBody>
          <a:bodyPr>
            <a:normAutofit/>
          </a:bodyPr>
          <a:lstStyle/>
          <a:p>
            <a:r>
              <a:rPr lang="ru-RU" dirty="0"/>
              <a:t>Классическое преобразование Фурье имеет дело со спектром сигнала, взятым во всём диапазоне существования переменной. </a:t>
            </a:r>
          </a:p>
          <a:p>
            <a:r>
              <a:rPr lang="ru-RU" dirty="0"/>
              <a:t>Нередко интерес представляет только локальное распределение частот, в то время как требуется сохранить изначальную переменную (обычно время). </a:t>
            </a:r>
          </a:p>
          <a:p>
            <a:r>
              <a:rPr lang="ru-RU" dirty="0"/>
              <a:t>В этом случае используется обобщение преобразования Фурье, так называемое оконное преобразование Фурье. </a:t>
            </a:r>
          </a:p>
          <a:p>
            <a:r>
              <a:rPr lang="ru-RU" dirty="0"/>
              <a:t>Для начала необходимо выбрать некоторую оконную функцию </a:t>
            </a:r>
            <a:r>
              <a:rPr lang="ru-RU" b="1" i="1" dirty="0">
                <a:solidFill>
                  <a:srgbClr val="FF0000"/>
                </a:solidFill>
              </a:rPr>
              <a:t>W</a:t>
            </a:r>
            <a:r>
              <a:rPr lang="ru-RU" dirty="0"/>
              <a:t>, эта функция должна иметь хорошо локализованный спектр.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D9E023-5E0C-42D5-9DCF-ABE53248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A3C1C0-C216-44AB-8F8F-E2936C1F2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150" y="5430982"/>
            <a:ext cx="4388554" cy="110793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07751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C1C56B-B476-48D2-84B4-7FD6283DB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500" y="5253976"/>
            <a:ext cx="4934300" cy="133325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53B3D-F9E2-44E7-A4C2-EFDF6CD4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оконных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C6027-77D2-4C1D-BCC9-55AE1A4A6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Прямоугольная</a:t>
            </a:r>
            <a:r>
              <a:rPr lang="ru-RU" dirty="0"/>
              <a:t>. Получается автоматически при ограничении выборки N отсчетами. </a:t>
            </a:r>
            <a:r>
              <a:rPr lang="en-US" dirty="0"/>
              <a:t>N — </a:t>
            </a:r>
            <a:r>
              <a:rPr lang="ru-RU" dirty="0"/>
              <a:t>ширина окна. Максимальный уровень боковых лепестков частотной характеристики: -13 дБ</a:t>
            </a:r>
          </a:p>
          <a:p>
            <a:r>
              <a:rPr lang="ru-RU" b="1" dirty="0"/>
              <a:t>Окно Ханна (Хеннинга</a:t>
            </a:r>
            <a:r>
              <a:rPr lang="ru-RU" dirty="0"/>
              <a:t>): -31.5 дБ </a:t>
            </a:r>
          </a:p>
          <a:p>
            <a:endParaRPr lang="ru-RU" dirty="0"/>
          </a:p>
          <a:p>
            <a:r>
              <a:rPr lang="ru-RU" b="1" dirty="0"/>
              <a:t>Окно Хэмминга</a:t>
            </a:r>
            <a:r>
              <a:rPr lang="ru-RU" dirty="0"/>
              <a:t>: -42 дБ</a:t>
            </a:r>
          </a:p>
          <a:p>
            <a:endParaRPr lang="ru-RU" dirty="0"/>
          </a:p>
          <a:p>
            <a:r>
              <a:rPr lang="ru-RU" b="1" dirty="0"/>
              <a:t>Окно </a:t>
            </a:r>
            <a:r>
              <a:rPr lang="ru-RU" b="1" dirty="0" err="1"/>
              <a:t>Блэкмана</a:t>
            </a:r>
            <a:r>
              <a:rPr lang="ru-RU" dirty="0"/>
              <a:t>: -58 дБ </a:t>
            </a:r>
            <a:r>
              <a:rPr lang="el-GR" dirty="0"/>
              <a:t>(α=0.16)</a:t>
            </a:r>
            <a:r>
              <a:rPr lang="ru-RU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8917C8-E5DD-45D9-915D-6FAE643D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727C36-B7CC-41C3-BC93-A331E7599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909" y="3318164"/>
            <a:ext cx="4288938" cy="8199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90BB89-57F2-4592-B927-60E0205DC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547" y="4317495"/>
            <a:ext cx="4934300" cy="81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17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49C7B-122B-44F6-A794-4175DC0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8657"/>
          </a:xfrm>
        </p:spPr>
        <p:txBody>
          <a:bodyPr/>
          <a:lstStyle/>
          <a:p>
            <a:r>
              <a:rPr lang="ru-RU" dirty="0"/>
              <a:t>Быстрое преобразование Фурье (</a:t>
            </a:r>
            <a:r>
              <a:rPr lang="en-US" dirty="0" err="1"/>
              <a:t>scipy</a:t>
            </a:r>
            <a:r>
              <a:rPr lang="ru-RU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181BAD-7E69-4071-8973-10EAA72E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19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B01A64F-E206-4A4E-93B9-9607FB639A7B}"/>
              </a:ext>
            </a:extLst>
          </p:cNvPr>
          <p:cNvGrpSpPr/>
          <p:nvPr/>
        </p:nvGrpSpPr>
        <p:grpSpPr>
          <a:xfrm>
            <a:off x="195262" y="1039092"/>
            <a:ext cx="7667192" cy="5842722"/>
            <a:chOff x="195262" y="1039092"/>
            <a:chExt cx="7667192" cy="5842722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CD571108-F836-437C-852B-4DA01BE8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262" y="1039092"/>
              <a:ext cx="7622341" cy="5842722"/>
            </a:xfrm>
            <a:prstGeom prst="rect">
              <a:avLst/>
            </a:prstGeom>
          </p:spPr>
        </p:pic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054C8C66-8F25-448F-A769-9D44105E621B}"/>
                </a:ext>
              </a:extLst>
            </p:cNvPr>
            <p:cNvSpPr/>
            <p:nvPr/>
          </p:nvSpPr>
          <p:spPr>
            <a:xfrm>
              <a:off x="7017327" y="1039092"/>
              <a:ext cx="845127" cy="595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E129647-5776-494C-8A8F-D10F82AC3522}"/>
              </a:ext>
            </a:extLst>
          </p:cNvPr>
          <p:cNvCxnSpPr/>
          <p:nvPr/>
        </p:nvCxnSpPr>
        <p:spPr>
          <a:xfrm>
            <a:off x="8188036" y="935182"/>
            <a:ext cx="0" cy="57862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52855A-D8AD-4948-8683-6AC6AEDB9648}"/>
              </a:ext>
            </a:extLst>
          </p:cNvPr>
          <p:cNvSpPr txBox="1"/>
          <p:nvPr/>
        </p:nvSpPr>
        <p:spPr>
          <a:xfrm>
            <a:off x="8513619" y="1039092"/>
            <a:ext cx="33861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Note:</a:t>
            </a:r>
            <a:r>
              <a:rPr lang="en-US" dirty="0"/>
              <a:t> that if </a:t>
            </a:r>
            <a:r>
              <a:rPr lang="en-US" b="1" dirty="0"/>
              <a:t>x</a:t>
            </a:r>
            <a:r>
              <a:rPr lang="en-US" dirty="0"/>
              <a:t> is real-valued, then </a:t>
            </a:r>
            <a:r>
              <a:rPr lang="en-US" b="1" dirty="0"/>
              <a:t>A[j] == A[n-j].conjugate()</a:t>
            </a:r>
            <a:r>
              <a:rPr lang="en-US" dirty="0"/>
              <a:t>. If </a:t>
            </a:r>
            <a:r>
              <a:rPr lang="en-US" b="1" dirty="0"/>
              <a:t>x</a:t>
            </a:r>
            <a:r>
              <a:rPr lang="en-US" dirty="0"/>
              <a:t> is real-valued and n is even, then </a:t>
            </a:r>
            <a:r>
              <a:rPr lang="en-US" b="1" dirty="0"/>
              <a:t>A[n/2] </a:t>
            </a:r>
            <a:r>
              <a:rPr lang="en-US" dirty="0"/>
              <a:t>is real.</a:t>
            </a:r>
          </a:p>
          <a:p>
            <a:endParaRPr lang="en-US" dirty="0"/>
          </a:p>
          <a:p>
            <a:r>
              <a:rPr lang="en-US" dirty="0"/>
              <a:t>If the data type of </a:t>
            </a:r>
            <a:r>
              <a:rPr lang="en-US" b="1" dirty="0"/>
              <a:t>x</a:t>
            </a:r>
            <a:r>
              <a:rPr lang="en-US" dirty="0"/>
              <a:t> is real, a “real FFT” algorithm is automatically used, which roughly halves the computation time. To increase efficiency a little further, use </a:t>
            </a:r>
            <a:r>
              <a:rPr lang="en-US" b="1" dirty="0" err="1"/>
              <a:t>rfft</a:t>
            </a:r>
            <a:r>
              <a:rPr lang="en-US" dirty="0"/>
              <a:t>, which does the same calculation, but only outputs half of the symmetrical spectrum.</a:t>
            </a:r>
          </a:p>
          <a:p>
            <a:endParaRPr lang="en-US" dirty="0"/>
          </a:p>
          <a:p>
            <a:r>
              <a:rPr lang="en-US" dirty="0"/>
              <a:t>If the data is both real and symmetrical, the </a:t>
            </a:r>
            <a:r>
              <a:rPr lang="en-US" b="1" dirty="0" err="1"/>
              <a:t>dct</a:t>
            </a:r>
            <a:r>
              <a:rPr lang="en-US" dirty="0"/>
              <a:t> can again double the efficiency by generating half of the spectrum from half of the signal.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021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B3AE99-CC34-43DB-8A97-C39EEBE5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Фурье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C977B0-DD3F-45F9-9CDC-22A31B8D6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Фурье-анализ.</a:t>
            </a:r>
          </a:p>
          <a:p>
            <a:r>
              <a:rPr lang="ru-RU" dirty="0"/>
              <a:t>Преобразование Фурье</a:t>
            </a:r>
          </a:p>
          <a:p>
            <a:pPr lvl="1"/>
            <a:r>
              <a:rPr lang="ru-RU" dirty="0"/>
              <a:t>Прямое / обратное</a:t>
            </a:r>
          </a:p>
          <a:p>
            <a:pPr lvl="1"/>
            <a:r>
              <a:rPr lang="ru-RU" dirty="0"/>
              <a:t>Свертка</a:t>
            </a:r>
          </a:p>
          <a:p>
            <a:pPr lvl="1"/>
            <a:r>
              <a:rPr lang="ru-RU" dirty="0"/>
              <a:t>Свойства</a:t>
            </a:r>
          </a:p>
          <a:p>
            <a:r>
              <a:rPr lang="ru-RU" dirty="0"/>
              <a:t>Дискретное преобразование Фурье.</a:t>
            </a:r>
          </a:p>
          <a:p>
            <a:r>
              <a:rPr lang="ru-RU" dirty="0"/>
              <a:t>Быстрое преобразование Фурье.</a:t>
            </a:r>
          </a:p>
          <a:p>
            <a:r>
              <a:rPr lang="ru-RU" dirty="0"/>
              <a:t>Оконное преобразование Фурье</a:t>
            </a:r>
          </a:p>
          <a:p>
            <a:r>
              <a:rPr lang="ru-RU" dirty="0" err="1"/>
              <a:t>Вэйвлетный</a:t>
            </a:r>
            <a:r>
              <a:rPr lang="ru-RU" dirty="0"/>
              <a:t> анализ.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27AB07-9E65-41B1-AABA-2858A267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144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7421E-A185-4B4A-A9F8-C6E52642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нужно </a:t>
            </a:r>
            <a:r>
              <a:rPr lang="ru-RU" dirty="0" err="1"/>
              <a:t>вейвлетное</a:t>
            </a:r>
            <a:r>
              <a:rPr lang="ru-RU" dirty="0"/>
              <a:t> преобразование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823A53-4287-4C4E-8E46-D83340E47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419" y="1573357"/>
            <a:ext cx="10515600" cy="4782993"/>
          </a:xfrm>
        </p:spPr>
        <p:txBody>
          <a:bodyPr>
            <a:normAutofit/>
          </a:bodyPr>
          <a:lstStyle/>
          <a:p>
            <a:r>
              <a:rPr lang="ru-RU" dirty="0"/>
              <a:t>При использовании оконного преобразования Фурье невозможно одновременно обеспечить хорошее разрешение по времени и по частоте. Чем уже окно, тем выше разрешение по времени и ниже разрешение по частоте.</a:t>
            </a:r>
          </a:p>
          <a:p>
            <a:r>
              <a:rPr lang="ru-RU" dirty="0"/>
              <a:t>Разрешение по осям является постоянным. Это нежелательно для ряда задач, в которых информация по частотам распределена неравномерно.</a:t>
            </a:r>
          </a:p>
          <a:p>
            <a:r>
              <a:rPr lang="ru-RU" dirty="0"/>
              <a:t>В таких задачах в качестве альтернативы оконному преобразованию Фурье может использоваться </a:t>
            </a:r>
            <a:r>
              <a:rPr lang="ru-RU" b="1" dirty="0"/>
              <a:t>вейвлет-преобразование</a:t>
            </a:r>
            <a:r>
              <a:rPr lang="ru-RU" dirty="0"/>
              <a:t>, временное разрешение которого увеличивается с частотой (частотное снижается).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9499BA-CEF6-4AC9-9ADC-2A3857CB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164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6520D-5D97-432B-ACAE-BAC0DDFB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Вейвлет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4A11E3-E9D8-40A8-AC48-0A46D0337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709" y="1597457"/>
            <a:ext cx="10515600" cy="5124018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Вейвлет</a:t>
            </a:r>
            <a:r>
              <a:rPr lang="ru-RU" dirty="0"/>
              <a:t> (англ. </a:t>
            </a:r>
            <a:r>
              <a:rPr lang="ru-RU" dirty="0" err="1"/>
              <a:t>wavelet</a:t>
            </a:r>
            <a:r>
              <a:rPr lang="ru-RU" dirty="0"/>
              <a:t> — небольшая волна, рябь; также всплеск, реже — </a:t>
            </a:r>
            <a:r>
              <a:rPr lang="ru-RU" dirty="0" err="1"/>
              <a:t>вэйвлет</a:t>
            </a:r>
            <a:r>
              <a:rPr lang="ru-RU" dirty="0"/>
              <a:t>) — математическая функция, позволяющая анализировать различные частотные компоненты данных. </a:t>
            </a:r>
          </a:p>
          <a:p>
            <a:r>
              <a:rPr lang="ru-RU" dirty="0"/>
              <a:t>График функции выглядит как волнообразные колебания с амплитудой, уменьшающейся до нуля вдали от начала координат. Однако это частное определение — в общем случае анализ сигналов производится в плоскости вейвлет-коэффициентов (масштаб — время — уровень) (</a:t>
            </a:r>
            <a:r>
              <a:rPr lang="ru-RU" dirty="0" err="1"/>
              <a:t>Scale-Time-Amplitude</a:t>
            </a:r>
            <a:r>
              <a:rPr lang="ru-RU" dirty="0"/>
              <a:t>). </a:t>
            </a:r>
          </a:p>
          <a:p>
            <a:r>
              <a:rPr lang="ru-RU" dirty="0"/>
              <a:t>Вейвлет-коэффициенты определяются интегральным преобразованием сигнала. </a:t>
            </a:r>
          </a:p>
          <a:p>
            <a:r>
              <a:rPr lang="ru-RU" dirty="0"/>
              <a:t>Полученные вейвлет-спектрограммы принципиально отличаются от обычных спектров Фурье тем, что дают чёткую привязку спектра различных особенностей сигналов ко времени.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282320-6AA0-433B-951A-0C507747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63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9F10F-7E3B-4BED-9B6D-D4FD5226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Вейвлет (всплеск Мейера)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C53151-C782-4E31-BFBD-5A904288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22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CCADF0-C1AA-4DD1-9AA7-1419C270C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36" y="1907453"/>
            <a:ext cx="9920595" cy="452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20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ED4B8-7DC9-47EB-84BC-DCC2AAFE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384"/>
          </a:xfrm>
        </p:spPr>
        <p:txBody>
          <a:bodyPr/>
          <a:lstStyle/>
          <a:p>
            <a:r>
              <a:rPr lang="ru-RU" dirty="0"/>
              <a:t>Вейвлет преобразование </a:t>
            </a:r>
            <a:r>
              <a:rPr lang="en-US" dirty="0"/>
              <a:t>(</a:t>
            </a:r>
            <a:r>
              <a:rPr lang="en-US" dirty="0" err="1"/>
              <a:t>scipy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614E72-6D8F-4BD7-9BE2-740A1715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23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C4A83D7-BF1F-4EB5-940A-004441B9A340}"/>
              </a:ext>
            </a:extLst>
          </p:cNvPr>
          <p:cNvGrpSpPr/>
          <p:nvPr/>
        </p:nvGrpSpPr>
        <p:grpSpPr>
          <a:xfrm>
            <a:off x="259773" y="1213353"/>
            <a:ext cx="7692736" cy="5644647"/>
            <a:chOff x="259773" y="1213353"/>
            <a:chExt cx="7692736" cy="5644647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A622F1E0-7B4A-4575-884D-F84FFB4D3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773" y="1213353"/>
              <a:ext cx="7595754" cy="5644647"/>
            </a:xfrm>
            <a:prstGeom prst="rect">
              <a:avLst/>
            </a:prstGeom>
          </p:spPr>
        </p:pic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096D3563-8BD0-468F-A843-0A9BAB6842E5}"/>
                </a:ext>
              </a:extLst>
            </p:cNvPr>
            <p:cNvSpPr/>
            <p:nvPr/>
          </p:nvSpPr>
          <p:spPr>
            <a:xfrm>
              <a:off x="7065818" y="1213353"/>
              <a:ext cx="886691" cy="379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6B8CC80-6C41-49D7-B31E-B7CE0595027C}"/>
              </a:ext>
            </a:extLst>
          </p:cNvPr>
          <p:cNvCxnSpPr>
            <a:cxnSpLocks/>
          </p:cNvCxnSpPr>
          <p:nvPr/>
        </p:nvCxnSpPr>
        <p:spPr>
          <a:xfrm>
            <a:off x="8354291" y="1213353"/>
            <a:ext cx="0" cy="55566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564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ED4B8-7DC9-47EB-84BC-DCC2AAFE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384"/>
          </a:xfrm>
        </p:spPr>
        <p:txBody>
          <a:bodyPr/>
          <a:lstStyle/>
          <a:p>
            <a:r>
              <a:rPr lang="ru-RU" dirty="0"/>
              <a:t>Вейвлет преобразование </a:t>
            </a:r>
            <a:r>
              <a:rPr lang="en-US" dirty="0"/>
              <a:t>(</a:t>
            </a:r>
            <a:r>
              <a:rPr lang="en-US" dirty="0" err="1"/>
              <a:t>scipy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614E72-6D8F-4BD7-9BE2-740A1715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24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194663-1140-4105-8F85-A3362D399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0525"/>
            <a:ext cx="6810375" cy="46958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5B7BBF7-F9D9-4DD6-8725-43379A5CE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275" y="4187825"/>
            <a:ext cx="6562725" cy="2019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777ACA-E579-4E15-937D-37E6512C4D48}"/>
              </a:ext>
            </a:extLst>
          </p:cNvPr>
          <p:cNvSpPr txBox="1"/>
          <p:nvPr/>
        </p:nvSpPr>
        <p:spPr>
          <a:xfrm>
            <a:off x="7481455" y="1660525"/>
            <a:ext cx="405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https://docs.scipy.org/doc/scipy/reference/generated/scipy.signal.cwt.html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9006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38E33-2257-4E8C-9E67-94492011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A2F80B-28D8-4362-BA9D-470241E49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Вейвлет-преобразование широко используется для анализа сигналов. Помимо этого, оно находит большое применение в области сжатия данных. В дискретном вейвлет-преобразовании наиболее значимая информация в сигнале содержится при высоких амплитудах, а менее полезная — при низких.</a:t>
            </a:r>
          </a:p>
          <a:p>
            <a:r>
              <a:rPr lang="ru-RU" dirty="0"/>
              <a:t>Сжатие данных может быть получено за счет отбрасывания низких амплитуд. </a:t>
            </a:r>
          </a:p>
          <a:p>
            <a:r>
              <a:rPr lang="ru-RU" dirty="0"/>
              <a:t>Вейвлет-преобразование позволяет получить высокое соотношение сжатия в сочетании с хорошим качеством восстановленного сигнала. </a:t>
            </a:r>
          </a:p>
          <a:p>
            <a:r>
              <a:rPr lang="ru-RU" dirty="0"/>
              <a:t>При малых сжатиях вейвлет-преобразование уступает по качеству в сравнении с оконным Фурье-преобразованием.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64A32F-4F0C-4647-8144-8F772A1C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347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ED04C-0AAF-41CD-8108-9E7DE71E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7" y="2766218"/>
            <a:ext cx="10515600" cy="1325563"/>
          </a:xfrm>
        </p:spPr>
        <p:txBody>
          <a:bodyPr/>
          <a:lstStyle/>
          <a:p>
            <a:pPr algn="ctr"/>
            <a:r>
              <a:rPr lang="ru-RU"/>
              <a:t>Дополнительные слайды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D40607-65BE-4D4C-B4D1-5F2F9627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089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E6474-D67D-4AB4-BA8B-AA022BE3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Матричное представление ДПФ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DB3EA6-45BE-405D-A423-B79E99CF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FAAFB0-A00E-4105-AD34-F68E9E67C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87" y="1442893"/>
            <a:ext cx="11313152" cy="491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8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AB0FD-9CEA-4A95-A447-1B9A42D9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Кули-</a:t>
            </a:r>
            <a:r>
              <a:rPr lang="ru-RU" dirty="0" err="1"/>
              <a:t>Тьюки</a:t>
            </a:r>
            <a:r>
              <a:rPr lang="ru-RU" dirty="0"/>
              <a:t> (</a:t>
            </a:r>
            <a:r>
              <a:rPr lang="en-US" dirty="0"/>
              <a:t>Cooley–Tukey FFT </a:t>
            </a:r>
            <a:r>
              <a:rPr lang="ru-RU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CF3CAB-8424-4262-AF0D-30F1254F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2826F8-3944-4DDE-83F3-6F8103BAF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2578"/>
            <a:ext cx="10093036" cy="525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14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ACC8C-3EA5-4FC9-88C1-63C6EC84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Кули-</a:t>
            </a:r>
            <a:r>
              <a:rPr lang="ru-RU" dirty="0" err="1"/>
              <a:t>Тьюки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8732B2-BFBC-49BE-AA9B-2C0D2906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29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4A33A4-F977-4021-ACA1-B5C365DD6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50" y="1413164"/>
            <a:ext cx="11542099" cy="494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0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457E5-236C-491B-AC0A-D8E5E38C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000000"/>
                </a:solidFill>
              </a:rPr>
              <a:t>Анализ Фурье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FB2591-7E4E-4B14-B344-FA1B64785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 lnSpcReduction="10000"/>
          </a:bodyPr>
          <a:lstStyle/>
          <a:p>
            <a:r>
              <a:rPr lang="ru-RU" sz="2000" b="1" dirty="0">
                <a:solidFill>
                  <a:srgbClr val="000000"/>
                </a:solidFill>
              </a:rPr>
              <a:t>Анализ Фурье </a:t>
            </a:r>
            <a:r>
              <a:rPr lang="ru-RU" sz="2000" dirty="0">
                <a:solidFill>
                  <a:srgbClr val="000000"/>
                </a:solidFill>
              </a:rPr>
              <a:t>— направление в анализе, изучающее каким образом общие математические функции могут быть представлены либо приближены через сумму более простых тригонометрических функций</a:t>
            </a:r>
          </a:p>
          <a:p>
            <a:r>
              <a:rPr lang="ru-RU" sz="2000" dirty="0">
                <a:solidFill>
                  <a:srgbClr val="000000"/>
                </a:solidFill>
              </a:rPr>
              <a:t>Возник при изучении свойств рядов Фурье</a:t>
            </a:r>
          </a:p>
          <a:p>
            <a:r>
              <a:rPr lang="ru-RU" sz="2000" dirty="0">
                <a:solidFill>
                  <a:srgbClr val="000000"/>
                </a:solidFill>
              </a:rPr>
              <a:t>Назван в честь Жозефа Фурье, который показал, что представление функции в виде суммы тригонометрических функций значительно упрощает изучение процесса теплообмена. </a:t>
            </a:r>
          </a:p>
        </p:txBody>
      </p:sp>
      <p:sp>
        <p:nvSpPr>
          <p:cNvPr id="16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человек, одежда, мужчина, носит&#10;&#10;Автоматически созданное описание">
            <a:extLst>
              <a:ext uri="{FF2B5EF4-FFF2-40B4-BE49-F238E27FC236}">
                <a16:creationId xmlns:a16="http://schemas.microsoft.com/office/drawing/2014/main" id="{DC06C5B1-43FC-406F-952E-8F27BDD072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C23B227-B157-4F4D-806B-B4DADF43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155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ACC8C-3EA5-4FC9-88C1-63C6EC84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Кули-</a:t>
            </a:r>
            <a:r>
              <a:rPr lang="ru-RU" dirty="0" err="1"/>
              <a:t>Тьюки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8732B2-BFBC-49BE-AA9B-2C0D2906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59853D-152E-4726-B89A-F6AD673A9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95" y="1939637"/>
            <a:ext cx="11893505" cy="34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3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3F905-8CE5-457E-A187-1166AD0D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Интегральные преобразования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90483A-98E5-4EE8-AAAE-9C844EA9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Интегральные преобразования задаются формулой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Большинство интегральных преобразований являются обратимыми, то есть по известному изображению можно восстановить оригинал, зачастую также интегральным преобразованием: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FA51DE-19CE-4ECB-9DCF-6E84733D2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331" y="2426002"/>
            <a:ext cx="4142942" cy="12593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99F155-832D-45AA-B9E8-3120DFD1059B}"/>
              </a:ext>
            </a:extLst>
          </p:cNvPr>
          <p:cNvSpPr txBox="1"/>
          <p:nvPr/>
        </p:nvSpPr>
        <p:spPr>
          <a:xfrm>
            <a:off x="7689273" y="223735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Оригинал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8A7DF-6A25-4E61-B394-E9118E5CEC4A}"/>
              </a:ext>
            </a:extLst>
          </p:cNvPr>
          <p:cNvSpPr txBox="1"/>
          <p:nvPr/>
        </p:nvSpPr>
        <p:spPr>
          <a:xfrm>
            <a:off x="1194694" y="2426002"/>
            <a:ext cx="156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Изображение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0005A4-08CD-45FC-A548-80FCF803D40B}"/>
              </a:ext>
            </a:extLst>
          </p:cNvPr>
          <p:cNvSpPr txBox="1"/>
          <p:nvPr/>
        </p:nvSpPr>
        <p:spPr>
          <a:xfrm>
            <a:off x="7062498" y="3450915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Ядро преобразования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2FB484E-0562-441A-BF01-EF267723CE49}"/>
              </a:ext>
            </a:extLst>
          </p:cNvPr>
          <p:cNvCxnSpPr>
            <a:cxnSpLocks/>
          </p:cNvCxnSpPr>
          <p:nvPr/>
        </p:nvCxnSpPr>
        <p:spPr>
          <a:xfrm flipH="1" flipV="1">
            <a:off x="6150946" y="3251242"/>
            <a:ext cx="790181" cy="284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9F9729D-DE20-444F-8AEE-6F6CCB1C1C06}"/>
              </a:ext>
            </a:extLst>
          </p:cNvPr>
          <p:cNvCxnSpPr>
            <a:cxnSpLocks/>
          </p:cNvCxnSpPr>
          <p:nvPr/>
        </p:nvCxnSpPr>
        <p:spPr>
          <a:xfrm flipH="1">
            <a:off x="6819320" y="2422024"/>
            <a:ext cx="807516" cy="3433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F9BB141-DA41-4139-9B05-AC138AB63BD5}"/>
              </a:ext>
            </a:extLst>
          </p:cNvPr>
          <p:cNvCxnSpPr>
            <a:cxnSpLocks/>
          </p:cNvCxnSpPr>
          <p:nvPr/>
        </p:nvCxnSpPr>
        <p:spPr>
          <a:xfrm>
            <a:off x="2724839" y="2669949"/>
            <a:ext cx="789709" cy="260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DB6B21C-1ADB-4428-985D-7B2588FC2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210" y="5234109"/>
            <a:ext cx="4311164" cy="1077791"/>
          </a:xfrm>
          <a:prstGeom prst="rect">
            <a:avLst/>
          </a:prstGeom>
        </p:spPr>
      </p:pic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EE1ECA8-09A6-4C07-9805-3D36ADA3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34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51410-7F28-4785-A679-1010843E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Фурье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F5E54C-DE78-482D-8183-79D49EB8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133"/>
            <a:ext cx="10515600" cy="4969741"/>
          </a:xfrm>
        </p:spPr>
        <p:txBody>
          <a:bodyPr/>
          <a:lstStyle/>
          <a:p>
            <a:r>
              <a:rPr lang="ru-RU" b="1" dirty="0"/>
              <a:t>Преобразование Фурье </a:t>
            </a:r>
            <a:r>
              <a:rPr lang="ru-RU" dirty="0"/>
              <a:t>— операция, сопоставляющая одной функции вещественной переменной другую функцию вещественной переменной. Эта новая функция описывает коэффициенты («амплитуды») при разложении исходной функции на элементарные составляющие — гармонические колебания с разными частотами.</a:t>
            </a:r>
          </a:p>
          <a:p>
            <a:r>
              <a:rPr lang="ru-RU" dirty="0"/>
              <a:t>Преобразования обратимы, </a:t>
            </a:r>
          </a:p>
          <a:p>
            <a:r>
              <a:rPr lang="ru-RU" dirty="0"/>
              <a:t>Обратное преобразование имеет 						практически такую же форму, как и прямое преобразование</a:t>
            </a:r>
          </a:p>
          <a:p>
            <a:r>
              <a:rPr lang="ru-RU" dirty="0"/>
              <a:t>Преобразованием Фурье </a:t>
            </a:r>
            <a:r>
              <a:rPr lang="el-GR" dirty="0"/>
              <a:t>δ</a:t>
            </a:r>
            <a:r>
              <a:rPr lang="ru-RU" dirty="0"/>
              <a:t>-функции 				является константа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A3AFF8-1FDE-4126-8898-1925BDC83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112" y="3476947"/>
            <a:ext cx="3803392" cy="122966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C44E98-0862-4126-AD53-11DDE9688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520" y="5348722"/>
            <a:ext cx="4121983" cy="122966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D94942-1A72-4410-988A-F5CFA114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65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26699-9970-49B0-AB35-B3392F70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D0A5F4-6A22-43DE-90BB-C59343E89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обработке сигналов и связанных областях преобразование Фурье обычно рассматривается как декомпозиция сигнала на частоты и амплитуды, то есть обратимый переход от временного пространства (</a:t>
            </a:r>
            <a:r>
              <a:rPr lang="ru-RU" dirty="0" err="1"/>
              <a:t>time</a:t>
            </a:r>
            <a:r>
              <a:rPr lang="ru-RU" dirty="0"/>
              <a:t> </a:t>
            </a:r>
            <a:r>
              <a:rPr lang="ru-RU" dirty="0" err="1"/>
              <a:t>domain</a:t>
            </a:r>
            <a:r>
              <a:rPr lang="ru-RU" dirty="0"/>
              <a:t>) в частотное пространство (</a:t>
            </a:r>
            <a:r>
              <a:rPr lang="ru-RU" dirty="0" err="1"/>
              <a:t>frequency</a:t>
            </a:r>
            <a:r>
              <a:rPr lang="ru-RU" dirty="0"/>
              <a:t> </a:t>
            </a:r>
            <a:r>
              <a:rPr lang="ru-RU" dirty="0" err="1"/>
              <a:t>domain</a:t>
            </a:r>
            <a:r>
              <a:rPr lang="ru-RU" dirty="0"/>
              <a:t>).</a:t>
            </a:r>
          </a:p>
          <a:p>
            <a:r>
              <a:rPr lang="ru-RU" dirty="0"/>
              <a:t>Комплексные экспоненты являются собственными функциями дифференцирования, что означает, что данное представление превращает линейные дифференциальные уравнения с постоянными коэффициентами в обычные алгебраические. (Например, в линейной стационарной системе частота — консервативная величина, поэтому поведение на каждой частоте может решаться независимо).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B5BF9E-0889-4E3C-BF72-0CB7F19B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9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C12DA-7CBB-4B92-A648-E7A89E92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Свертка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796682-9720-48F8-AE20-B8C5D762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981"/>
            <a:ext cx="10515600" cy="4924894"/>
          </a:xfrm>
        </p:spPr>
        <p:txBody>
          <a:bodyPr>
            <a:normAutofit/>
          </a:bodyPr>
          <a:lstStyle/>
          <a:p>
            <a:r>
              <a:rPr lang="ru-RU" b="1" i="1" dirty="0"/>
              <a:t>Свёртка</a:t>
            </a:r>
            <a:r>
              <a:rPr lang="ru-RU" dirty="0"/>
              <a:t> — операция в функциональном анализе, которая при применении к двум функциям </a:t>
            </a:r>
            <a:r>
              <a:rPr lang="en-US" b="1" i="1" dirty="0">
                <a:solidFill>
                  <a:srgbClr val="FF0000"/>
                </a:solidFill>
              </a:rPr>
              <a:t>f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i="1" dirty="0">
                <a:solidFill>
                  <a:srgbClr val="FF0000"/>
                </a:solidFill>
              </a:rPr>
              <a:t>g</a:t>
            </a:r>
            <a:r>
              <a:rPr lang="en-US" dirty="0"/>
              <a:t> </a:t>
            </a:r>
            <a:r>
              <a:rPr lang="ru-RU" dirty="0"/>
              <a:t>возвращает третью функцию, соответствующую </a:t>
            </a:r>
            <a:r>
              <a:rPr lang="ru-RU" dirty="0" err="1"/>
              <a:t>взаимнокорреляционной</a:t>
            </a:r>
            <a:r>
              <a:rPr lang="ru-RU" dirty="0"/>
              <a:t> функции</a:t>
            </a:r>
            <a:r>
              <a:rPr lang="ru-RU" b="1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f(x) </a:t>
            </a:r>
            <a:r>
              <a:rPr lang="ru-RU" dirty="0"/>
              <a:t>и </a:t>
            </a:r>
            <a:r>
              <a:rPr lang="en-US" b="1" i="1" dirty="0">
                <a:solidFill>
                  <a:srgbClr val="FF0000"/>
                </a:solidFill>
              </a:rPr>
              <a:t>g(−x)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 </a:t>
            </a:r>
            <a:r>
              <a:rPr lang="ru-RU" b="1" dirty="0"/>
              <a:t>теореме о свёртке</a:t>
            </a:r>
            <a:r>
              <a:rPr lang="ru-RU" dirty="0"/>
              <a:t>, преобразование Фурье превращает сложную операцию свёртки в простое умножение, что означает, что они обеспечивают эффективный способ вычисления основанных на свёртке операций, таких как умножение многочленов и умножение больших чисел.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0DDAD2-1C3C-4E82-8ED6-8768A0E32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336" y="3139352"/>
            <a:ext cx="5539373" cy="87593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735D02-4CDC-47DC-A9FB-739A3B3DD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640" y="6088856"/>
            <a:ext cx="2936001" cy="63261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F78F9E-3E8E-4FF5-87D8-309C4C77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88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DCF2A2-0770-4959-AC32-61EDFBDE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Многомерные преобразования Фурье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FAFF8D-2D4A-4505-A194-0B3482743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40" y="2180577"/>
            <a:ext cx="3895320" cy="99579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8BD445-B828-4A8D-8A16-630E7EE61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455" y="2130140"/>
            <a:ext cx="4171373" cy="106636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E9EB204A-02E4-4736-992B-4AED81A0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958"/>
            <a:ext cx="10515600" cy="2747963"/>
          </a:xfrm>
        </p:spPr>
        <p:txBody>
          <a:bodyPr>
            <a:normAutofit/>
          </a:bodyPr>
          <a:lstStyle/>
          <a:p>
            <a:r>
              <a:rPr lang="ru-RU" dirty="0"/>
              <a:t>Эта формула может быть интерпретирована как разложение функции </a:t>
            </a:r>
            <a:r>
              <a:rPr lang="en-US" b="1" i="1" dirty="0">
                <a:solidFill>
                  <a:srgbClr val="FF0000"/>
                </a:solidFill>
              </a:rPr>
              <a:t>f</a:t>
            </a:r>
            <a:r>
              <a:rPr lang="en-US" dirty="0"/>
              <a:t>  </a:t>
            </a:r>
            <a:r>
              <a:rPr lang="ru-RU" dirty="0"/>
              <a:t>в линейную комбинацию (суперпозицию) «плоских волн» вида </a:t>
            </a:r>
            <a:r>
              <a:rPr lang="en-US" b="1" i="1" dirty="0" err="1">
                <a:solidFill>
                  <a:srgbClr val="FF0000"/>
                </a:solidFill>
              </a:rPr>
              <a:t>e</a:t>
            </a:r>
            <a:r>
              <a:rPr lang="en-US" b="1" i="1" baseline="30000" dirty="0" err="1">
                <a:solidFill>
                  <a:srgbClr val="FF0000"/>
                </a:solidFill>
              </a:rPr>
              <a:t>i</a:t>
            </a:r>
            <a:r>
              <a:rPr lang="en-US" b="1" i="1" baseline="30000" dirty="0">
                <a:solidFill>
                  <a:srgbClr val="FF0000"/>
                </a:solidFill>
              </a:rPr>
              <a:t> x ⋅ </a:t>
            </a:r>
            <a:r>
              <a:rPr lang="el-GR" b="1" i="1" baseline="30000" dirty="0">
                <a:solidFill>
                  <a:srgbClr val="FF0000"/>
                </a:solidFill>
              </a:rPr>
              <a:t>ω</a:t>
            </a:r>
            <a:r>
              <a:rPr lang="el-GR" dirty="0"/>
              <a:t> </a:t>
            </a:r>
            <a:r>
              <a:rPr lang="ru-RU" dirty="0"/>
              <a:t>с амплитудами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b="1" i="1" dirty="0">
                <a:solidFill>
                  <a:srgbClr val="FF0000"/>
                </a:solidFill>
              </a:rPr>
              <a:t>f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l-GR" b="1" i="1" dirty="0">
                <a:solidFill>
                  <a:srgbClr val="FF0000"/>
                </a:solidFill>
              </a:rPr>
              <a:t>ω</a:t>
            </a:r>
            <a:r>
              <a:rPr lang="el-GR" b="1" dirty="0">
                <a:solidFill>
                  <a:srgbClr val="FF0000"/>
                </a:solidFill>
              </a:rPr>
              <a:t>)|</a:t>
            </a:r>
            <a:r>
              <a:rPr lang="ru-RU" b="1" dirty="0">
                <a:solidFill>
                  <a:srgbClr val="FF0000"/>
                </a:solidFill>
              </a:rPr>
              <a:t>/ (2</a:t>
            </a:r>
            <a:r>
              <a:rPr lang="el-GR" b="1" dirty="0">
                <a:solidFill>
                  <a:srgbClr val="FF0000"/>
                </a:solidFill>
              </a:rPr>
              <a:t>π)</a:t>
            </a:r>
            <a:r>
              <a:rPr lang="en-US" b="1" baseline="30000" dirty="0">
                <a:solidFill>
                  <a:srgbClr val="FF0000"/>
                </a:solidFill>
              </a:rPr>
              <a:t>n/2</a:t>
            </a:r>
            <a:r>
              <a:rPr lang="en-US" dirty="0"/>
              <a:t>, </a:t>
            </a:r>
            <a:r>
              <a:rPr lang="ru-RU" dirty="0"/>
              <a:t>частотами </a:t>
            </a:r>
            <a:r>
              <a:rPr lang="el-GR" b="1" i="1" dirty="0"/>
              <a:t>ω</a:t>
            </a:r>
            <a:r>
              <a:rPr lang="ru-RU" dirty="0"/>
              <a:t> и фазовыми сдвигами </a:t>
            </a:r>
            <a:r>
              <a:rPr lang="en-US" b="1" dirty="0" err="1">
                <a:solidFill>
                  <a:srgbClr val="FF0000"/>
                </a:solidFill>
              </a:rPr>
              <a:t>arg</a:t>
            </a:r>
            <a:r>
              <a:rPr lang="en-US" dirty="0">
                <a:solidFill>
                  <a:srgbClr val="FF0000"/>
                </a:solidFill>
              </a:rPr>
              <a:t> ⁡</a:t>
            </a:r>
            <a:r>
              <a:rPr lang="en-US" b="1" i="1" dirty="0">
                <a:solidFill>
                  <a:srgbClr val="FF0000"/>
                </a:solidFill>
              </a:rPr>
              <a:t>f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l-GR" b="1" i="1" dirty="0">
                <a:solidFill>
                  <a:srgbClr val="FF0000"/>
                </a:solidFill>
              </a:rPr>
              <a:t>ω</a:t>
            </a:r>
            <a:r>
              <a:rPr lang="el-GR" b="1" dirty="0">
                <a:solidFill>
                  <a:srgbClr val="FF0000"/>
                </a:solidFill>
              </a:rPr>
              <a:t>)</a:t>
            </a:r>
            <a:r>
              <a:rPr lang="el-GR" dirty="0"/>
              <a:t> </a:t>
            </a:r>
            <a:r>
              <a:rPr lang="ru-RU" dirty="0"/>
              <a:t>соответственно.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30923B-BD36-432A-BD74-A3F89736CDBF}"/>
              </a:ext>
            </a:extLst>
          </p:cNvPr>
          <p:cNvSpPr txBox="1"/>
          <p:nvPr/>
        </p:nvSpPr>
        <p:spPr>
          <a:xfrm>
            <a:off x="4239491" y="1356416"/>
            <a:ext cx="299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Скалярное произведение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5B1956D-F3D1-4283-A00A-B11666072993}"/>
              </a:ext>
            </a:extLst>
          </p:cNvPr>
          <p:cNvCxnSpPr>
            <a:cxnSpLocks/>
          </p:cNvCxnSpPr>
          <p:nvPr/>
        </p:nvCxnSpPr>
        <p:spPr>
          <a:xfrm>
            <a:off x="7005894" y="1682993"/>
            <a:ext cx="2027270" cy="624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D97AC89-0B49-4343-B9F7-7D888D4B96B4}"/>
              </a:ext>
            </a:extLst>
          </p:cNvPr>
          <p:cNvCxnSpPr>
            <a:cxnSpLocks/>
          </p:cNvCxnSpPr>
          <p:nvPr/>
        </p:nvCxnSpPr>
        <p:spPr>
          <a:xfrm flipH="1">
            <a:off x="4685258" y="1808378"/>
            <a:ext cx="331728" cy="6761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3C4C082D-3455-4D2A-B6E7-A3ECE8EA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8</a:t>
            </a:fld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271BC69-EC91-47A9-BFE7-7AC18768D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91186"/>
            <a:ext cx="3009900" cy="84772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D3F0588-A840-43BB-987F-4FCB6CB43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627" y="5635625"/>
            <a:ext cx="3762375" cy="857250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1600BB8-3926-4EFD-8987-AF59C49415AD}"/>
              </a:ext>
            </a:extLst>
          </p:cNvPr>
          <p:cNvCxnSpPr>
            <a:cxnSpLocks/>
          </p:cNvCxnSpPr>
          <p:nvPr/>
        </p:nvCxnSpPr>
        <p:spPr>
          <a:xfrm>
            <a:off x="2885673" y="6115048"/>
            <a:ext cx="5037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0D312E8-485A-488F-9A9D-4225925C68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8952" y="5632741"/>
            <a:ext cx="3838575" cy="8286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78C552B-D992-42CB-9E7A-AEC1FB06825B}"/>
              </a:ext>
            </a:extLst>
          </p:cNvPr>
          <p:cNvSpPr txBox="1"/>
          <p:nvPr/>
        </p:nvSpPr>
        <p:spPr>
          <a:xfrm>
            <a:off x="3394015" y="5221167"/>
            <a:ext cx="400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0070C0"/>
                </a:solidFill>
              </a:rPr>
              <a:t>Случай сферической симметрии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657CF7B-FB43-40C6-AEB0-E41B0CC1593C}"/>
              </a:ext>
            </a:extLst>
          </p:cNvPr>
          <p:cNvCxnSpPr>
            <a:cxnSpLocks/>
          </p:cNvCxnSpPr>
          <p:nvPr/>
        </p:nvCxnSpPr>
        <p:spPr>
          <a:xfrm>
            <a:off x="7515225" y="6115048"/>
            <a:ext cx="50372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1A64D52-A4D9-4828-9713-E94AAF1A656F}"/>
              </a:ext>
            </a:extLst>
          </p:cNvPr>
          <p:cNvSpPr txBox="1"/>
          <p:nvPr/>
        </p:nvSpPr>
        <p:spPr>
          <a:xfrm>
            <a:off x="7723677" y="5306264"/>
            <a:ext cx="400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6"/>
                </a:solidFill>
              </a:rPr>
              <a:t>Распределение заряда</a:t>
            </a:r>
          </a:p>
        </p:txBody>
      </p:sp>
    </p:spTree>
    <p:extLst>
      <p:ext uri="{BB962C8B-B14F-4D97-AF65-F5344CB8AC3E}">
        <p14:creationId xmlns:p14="http://schemas.microsoft.com/office/powerpoint/2010/main" val="16349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78AEB-ADD3-42E4-A314-5F7F3E56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из физики (формфакторы)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95481B-A6E8-4F2F-A0AE-4272CE6A6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" y="4249656"/>
            <a:ext cx="6079982" cy="210669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D7E4B9-AB91-4582-B73E-2337869A1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141" y="1435966"/>
            <a:ext cx="4871203" cy="5056909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42C6BB-0409-4688-A989-2E0D6007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0FA8-6ECF-4BCF-87AD-EB49F7732580}" type="slidenum">
              <a:rPr lang="ru-RU" smtClean="0"/>
              <a:t>9</a:t>
            </a:fld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8F182AC-E9E2-46DB-8B71-BC6140AAE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8" y="1981635"/>
            <a:ext cx="6359238" cy="2558968"/>
          </a:xfrm>
        </p:spPr>
        <p:txBody>
          <a:bodyPr>
            <a:normAutofit/>
          </a:bodyPr>
          <a:lstStyle/>
          <a:p>
            <a:r>
              <a:rPr lang="ru-RU" dirty="0"/>
              <a:t>Связь между распределением заряда и форм-факторами для некоторых сферически симметричных распределений заряда в </a:t>
            </a:r>
            <a:r>
              <a:rPr lang="ru-RU" i="1" dirty="0" err="1"/>
              <a:t>борновсом</a:t>
            </a:r>
            <a:r>
              <a:rPr lang="ru-RU" i="1" dirty="0"/>
              <a:t> приближении</a:t>
            </a:r>
          </a:p>
        </p:txBody>
      </p:sp>
    </p:spTree>
    <p:extLst>
      <p:ext uri="{BB962C8B-B14F-4D97-AF65-F5344CB8AC3E}">
        <p14:creationId xmlns:p14="http://schemas.microsoft.com/office/powerpoint/2010/main" val="38088024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1375</Words>
  <Application>Microsoft Office PowerPoint</Application>
  <PresentationFormat>Широкоэкранный</PresentationFormat>
  <Paragraphs>155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Тема Office</vt:lpstr>
      <vt:lpstr>Анализ Фурье</vt:lpstr>
      <vt:lpstr>Анализ Фурье</vt:lpstr>
      <vt:lpstr>Анализ Фурье</vt:lpstr>
      <vt:lpstr>Интегральные преобразования</vt:lpstr>
      <vt:lpstr>Преобразование Фурье</vt:lpstr>
      <vt:lpstr>Применение</vt:lpstr>
      <vt:lpstr>Свертка</vt:lpstr>
      <vt:lpstr>Многомерные преобразования Фурье</vt:lpstr>
      <vt:lpstr>Пример из физики (формфакторы)</vt:lpstr>
      <vt:lpstr>Ряды Фурье</vt:lpstr>
      <vt:lpstr>Свойства</vt:lpstr>
      <vt:lpstr>Волновое уравнение</vt:lpstr>
      <vt:lpstr>Волновое уравнение</vt:lpstr>
      <vt:lpstr>Дискретное преобразование Фурье</vt:lpstr>
      <vt:lpstr>Дискретное преобразование Фурье</vt:lpstr>
      <vt:lpstr>Дискретное преобразование Фурье</vt:lpstr>
      <vt:lpstr>Оконное преобразование Фурье</vt:lpstr>
      <vt:lpstr>Типы оконных функций</vt:lpstr>
      <vt:lpstr>Быстрое преобразование Фурье (scipy)</vt:lpstr>
      <vt:lpstr>Зачем нужно вейвлетное преобразование</vt:lpstr>
      <vt:lpstr>Вейвлет</vt:lpstr>
      <vt:lpstr>Вейвлет (всплеск Мейера)</vt:lpstr>
      <vt:lpstr>Вейвлет преобразование (scipy)</vt:lpstr>
      <vt:lpstr>Вейвлет преобразование (scipy)</vt:lpstr>
      <vt:lpstr>Применение </vt:lpstr>
      <vt:lpstr>Дополнительные слайды</vt:lpstr>
      <vt:lpstr>Матричное представление ДПФ</vt:lpstr>
      <vt:lpstr>Алгоритм Кули-Тьюки (Cooley–Tukey FFT )</vt:lpstr>
      <vt:lpstr>Алгоритм Кули-Тьюки</vt:lpstr>
      <vt:lpstr>Алгоритм Кули-Тьюки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Фурье</dc:title>
  <dc:creator>Aleksei Dziuba</dc:creator>
  <cp:lastModifiedBy>Aleksei Dziuba</cp:lastModifiedBy>
  <cp:revision>37</cp:revision>
  <dcterms:created xsi:type="dcterms:W3CDTF">2020-09-25T10:58:48Z</dcterms:created>
  <dcterms:modified xsi:type="dcterms:W3CDTF">2020-09-26T07:51:53Z</dcterms:modified>
</cp:coreProperties>
</file>