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28B4D1-D08C-4EF6-8BD3-B140BFD48D0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54A1458-1347-4154-83CE-CE6242B948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A5EE484-8D28-4146-AA5D-A29FA0B44B95}"/>
              </a:ext>
            </a:extLst>
          </p:cNvPr>
          <p:cNvSpPr>
            <a:spLocks noGrp="1"/>
          </p:cNvSpPr>
          <p:nvPr>
            <p:ph type="dt" sz="half" idx="10"/>
          </p:nvPr>
        </p:nvSpPr>
        <p:spPr/>
        <p:txBody>
          <a:bodyPr/>
          <a:lstStyle/>
          <a:p>
            <a:fld id="{45195535-9EE9-4F39-BF67-D92029754A44}" type="datetimeFigureOut">
              <a:rPr lang="es-ES" smtClean="0"/>
              <a:t>14/01/2020</a:t>
            </a:fld>
            <a:endParaRPr lang="es-ES"/>
          </a:p>
        </p:txBody>
      </p:sp>
      <p:sp>
        <p:nvSpPr>
          <p:cNvPr id="5" name="Marcador de pie de página 4">
            <a:extLst>
              <a:ext uri="{FF2B5EF4-FFF2-40B4-BE49-F238E27FC236}">
                <a16:creationId xmlns:a16="http://schemas.microsoft.com/office/drawing/2014/main" id="{6CE83F15-800B-438C-916F-414AAD8F0DA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EC088FF-FDAB-4DC5-B18E-4F51EBC11EF3}"/>
              </a:ext>
            </a:extLst>
          </p:cNvPr>
          <p:cNvSpPr>
            <a:spLocks noGrp="1"/>
          </p:cNvSpPr>
          <p:nvPr>
            <p:ph type="sldNum" sz="quarter" idx="12"/>
          </p:nvPr>
        </p:nvSpPr>
        <p:spPr/>
        <p:txBody>
          <a:bodyPr/>
          <a:lstStyle/>
          <a:p>
            <a:fld id="{0CC5D3A3-6B18-4833-BF0E-69126B51772B}" type="slidenum">
              <a:rPr lang="es-ES" smtClean="0"/>
              <a:t>‹Nº›</a:t>
            </a:fld>
            <a:endParaRPr lang="es-ES"/>
          </a:p>
        </p:txBody>
      </p:sp>
    </p:spTree>
    <p:extLst>
      <p:ext uri="{BB962C8B-B14F-4D97-AF65-F5344CB8AC3E}">
        <p14:creationId xmlns:p14="http://schemas.microsoft.com/office/powerpoint/2010/main" val="421745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23EB30-B628-4DE5-AD5D-AD82D4389AB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86ABBBB-D4C0-4182-A14F-FDA867ABECB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FBB111F-089F-46D4-B05F-FC12EAABCF5A}"/>
              </a:ext>
            </a:extLst>
          </p:cNvPr>
          <p:cNvSpPr>
            <a:spLocks noGrp="1"/>
          </p:cNvSpPr>
          <p:nvPr>
            <p:ph type="dt" sz="half" idx="10"/>
          </p:nvPr>
        </p:nvSpPr>
        <p:spPr/>
        <p:txBody>
          <a:bodyPr/>
          <a:lstStyle/>
          <a:p>
            <a:fld id="{45195535-9EE9-4F39-BF67-D92029754A44}" type="datetimeFigureOut">
              <a:rPr lang="es-ES" smtClean="0"/>
              <a:t>14/01/2020</a:t>
            </a:fld>
            <a:endParaRPr lang="es-ES"/>
          </a:p>
        </p:txBody>
      </p:sp>
      <p:sp>
        <p:nvSpPr>
          <p:cNvPr id="5" name="Marcador de pie de página 4">
            <a:extLst>
              <a:ext uri="{FF2B5EF4-FFF2-40B4-BE49-F238E27FC236}">
                <a16:creationId xmlns:a16="http://schemas.microsoft.com/office/drawing/2014/main" id="{30797A1B-EF85-4068-BE51-5838937CA25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8800940-33A5-4212-8132-C9960A64F6FD}"/>
              </a:ext>
            </a:extLst>
          </p:cNvPr>
          <p:cNvSpPr>
            <a:spLocks noGrp="1"/>
          </p:cNvSpPr>
          <p:nvPr>
            <p:ph type="sldNum" sz="quarter" idx="12"/>
          </p:nvPr>
        </p:nvSpPr>
        <p:spPr/>
        <p:txBody>
          <a:bodyPr/>
          <a:lstStyle/>
          <a:p>
            <a:fld id="{0CC5D3A3-6B18-4833-BF0E-69126B51772B}" type="slidenum">
              <a:rPr lang="es-ES" smtClean="0"/>
              <a:t>‹Nº›</a:t>
            </a:fld>
            <a:endParaRPr lang="es-ES"/>
          </a:p>
        </p:txBody>
      </p:sp>
    </p:spTree>
    <p:extLst>
      <p:ext uri="{BB962C8B-B14F-4D97-AF65-F5344CB8AC3E}">
        <p14:creationId xmlns:p14="http://schemas.microsoft.com/office/powerpoint/2010/main" val="395295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782DA43-BD7B-490D-A677-8B54E6CD668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38876A7-7262-4365-8AC7-DFF210C9104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7463F68-EE42-473B-92BE-8062C28B3A95}"/>
              </a:ext>
            </a:extLst>
          </p:cNvPr>
          <p:cNvSpPr>
            <a:spLocks noGrp="1"/>
          </p:cNvSpPr>
          <p:nvPr>
            <p:ph type="dt" sz="half" idx="10"/>
          </p:nvPr>
        </p:nvSpPr>
        <p:spPr/>
        <p:txBody>
          <a:bodyPr/>
          <a:lstStyle/>
          <a:p>
            <a:fld id="{45195535-9EE9-4F39-BF67-D92029754A44}" type="datetimeFigureOut">
              <a:rPr lang="es-ES" smtClean="0"/>
              <a:t>14/01/2020</a:t>
            </a:fld>
            <a:endParaRPr lang="es-ES"/>
          </a:p>
        </p:txBody>
      </p:sp>
      <p:sp>
        <p:nvSpPr>
          <p:cNvPr id="5" name="Marcador de pie de página 4">
            <a:extLst>
              <a:ext uri="{FF2B5EF4-FFF2-40B4-BE49-F238E27FC236}">
                <a16:creationId xmlns:a16="http://schemas.microsoft.com/office/drawing/2014/main" id="{74AF26E4-2302-4D74-9D7C-073ACC765EB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14B677D-5D45-49AB-9A21-11330333B637}"/>
              </a:ext>
            </a:extLst>
          </p:cNvPr>
          <p:cNvSpPr>
            <a:spLocks noGrp="1"/>
          </p:cNvSpPr>
          <p:nvPr>
            <p:ph type="sldNum" sz="quarter" idx="12"/>
          </p:nvPr>
        </p:nvSpPr>
        <p:spPr/>
        <p:txBody>
          <a:bodyPr/>
          <a:lstStyle/>
          <a:p>
            <a:fld id="{0CC5D3A3-6B18-4833-BF0E-69126B51772B}" type="slidenum">
              <a:rPr lang="es-ES" smtClean="0"/>
              <a:t>‹Nº›</a:t>
            </a:fld>
            <a:endParaRPr lang="es-ES"/>
          </a:p>
        </p:txBody>
      </p:sp>
    </p:spTree>
    <p:extLst>
      <p:ext uri="{BB962C8B-B14F-4D97-AF65-F5344CB8AC3E}">
        <p14:creationId xmlns:p14="http://schemas.microsoft.com/office/powerpoint/2010/main" val="281888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915E20-8858-43D4-B395-1E516B9E32E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02B33CA9-3D58-4BAE-BE31-CA21E531F4F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E4D26C7-1A5E-4D10-A5B7-95CA4F85C0F9}"/>
              </a:ext>
            </a:extLst>
          </p:cNvPr>
          <p:cNvSpPr>
            <a:spLocks noGrp="1"/>
          </p:cNvSpPr>
          <p:nvPr>
            <p:ph type="dt" sz="half" idx="10"/>
          </p:nvPr>
        </p:nvSpPr>
        <p:spPr/>
        <p:txBody>
          <a:bodyPr/>
          <a:lstStyle/>
          <a:p>
            <a:fld id="{45195535-9EE9-4F39-BF67-D92029754A44}" type="datetimeFigureOut">
              <a:rPr lang="es-ES" smtClean="0"/>
              <a:t>14/01/2020</a:t>
            </a:fld>
            <a:endParaRPr lang="es-ES"/>
          </a:p>
        </p:txBody>
      </p:sp>
      <p:sp>
        <p:nvSpPr>
          <p:cNvPr id="5" name="Marcador de pie de página 4">
            <a:extLst>
              <a:ext uri="{FF2B5EF4-FFF2-40B4-BE49-F238E27FC236}">
                <a16:creationId xmlns:a16="http://schemas.microsoft.com/office/drawing/2014/main" id="{8A7E70D5-94EB-4B9B-B235-91A1EBF1A34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0BB4A1E-1D93-4374-808B-AE098ED86669}"/>
              </a:ext>
            </a:extLst>
          </p:cNvPr>
          <p:cNvSpPr>
            <a:spLocks noGrp="1"/>
          </p:cNvSpPr>
          <p:nvPr>
            <p:ph type="sldNum" sz="quarter" idx="12"/>
          </p:nvPr>
        </p:nvSpPr>
        <p:spPr/>
        <p:txBody>
          <a:bodyPr/>
          <a:lstStyle/>
          <a:p>
            <a:fld id="{0CC5D3A3-6B18-4833-BF0E-69126B51772B}" type="slidenum">
              <a:rPr lang="es-ES" smtClean="0"/>
              <a:t>‹Nº›</a:t>
            </a:fld>
            <a:endParaRPr lang="es-ES"/>
          </a:p>
        </p:txBody>
      </p:sp>
    </p:spTree>
    <p:extLst>
      <p:ext uri="{BB962C8B-B14F-4D97-AF65-F5344CB8AC3E}">
        <p14:creationId xmlns:p14="http://schemas.microsoft.com/office/powerpoint/2010/main" val="1755455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4639B7-EF13-4314-B26C-6C9A4D205E9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A086274-EBF7-43B1-9712-82512C0E18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3F91E25-7F88-4F07-9A23-63BA3E9A698B}"/>
              </a:ext>
            </a:extLst>
          </p:cNvPr>
          <p:cNvSpPr>
            <a:spLocks noGrp="1"/>
          </p:cNvSpPr>
          <p:nvPr>
            <p:ph type="dt" sz="half" idx="10"/>
          </p:nvPr>
        </p:nvSpPr>
        <p:spPr/>
        <p:txBody>
          <a:bodyPr/>
          <a:lstStyle/>
          <a:p>
            <a:fld id="{45195535-9EE9-4F39-BF67-D92029754A44}" type="datetimeFigureOut">
              <a:rPr lang="es-ES" smtClean="0"/>
              <a:t>14/01/2020</a:t>
            </a:fld>
            <a:endParaRPr lang="es-ES"/>
          </a:p>
        </p:txBody>
      </p:sp>
      <p:sp>
        <p:nvSpPr>
          <p:cNvPr id="5" name="Marcador de pie de página 4">
            <a:extLst>
              <a:ext uri="{FF2B5EF4-FFF2-40B4-BE49-F238E27FC236}">
                <a16:creationId xmlns:a16="http://schemas.microsoft.com/office/drawing/2014/main" id="{05CDA203-A928-4BBA-B093-E30B04CAC29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AA9A8A2-CC39-4C77-9250-EE05B7A8A334}"/>
              </a:ext>
            </a:extLst>
          </p:cNvPr>
          <p:cNvSpPr>
            <a:spLocks noGrp="1"/>
          </p:cNvSpPr>
          <p:nvPr>
            <p:ph type="sldNum" sz="quarter" idx="12"/>
          </p:nvPr>
        </p:nvSpPr>
        <p:spPr/>
        <p:txBody>
          <a:bodyPr/>
          <a:lstStyle/>
          <a:p>
            <a:fld id="{0CC5D3A3-6B18-4833-BF0E-69126B51772B}" type="slidenum">
              <a:rPr lang="es-ES" smtClean="0"/>
              <a:t>‹Nº›</a:t>
            </a:fld>
            <a:endParaRPr lang="es-ES"/>
          </a:p>
        </p:txBody>
      </p:sp>
    </p:spTree>
    <p:extLst>
      <p:ext uri="{BB962C8B-B14F-4D97-AF65-F5344CB8AC3E}">
        <p14:creationId xmlns:p14="http://schemas.microsoft.com/office/powerpoint/2010/main" val="288230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97EA7-6EB0-4168-B3E2-A11922F6BA7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BE3548B-963F-446F-B202-C6C7F80B8ED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43B9F6B6-7D09-464A-AD79-317397E8FCE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2A01A36-D18B-4975-B499-24BEF79DFDEB}"/>
              </a:ext>
            </a:extLst>
          </p:cNvPr>
          <p:cNvSpPr>
            <a:spLocks noGrp="1"/>
          </p:cNvSpPr>
          <p:nvPr>
            <p:ph type="dt" sz="half" idx="10"/>
          </p:nvPr>
        </p:nvSpPr>
        <p:spPr/>
        <p:txBody>
          <a:bodyPr/>
          <a:lstStyle/>
          <a:p>
            <a:fld id="{45195535-9EE9-4F39-BF67-D92029754A44}" type="datetimeFigureOut">
              <a:rPr lang="es-ES" smtClean="0"/>
              <a:t>14/01/2020</a:t>
            </a:fld>
            <a:endParaRPr lang="es-ES"/>
          </a:p>
        </p:txBody>
      </p:sp>
      <p:sp>
        <p:nvSpPr>
          <p:cNvPr id="6" name="Marcador de pie de página 5">
            <a:extLst>
              <a:ext uri="{FF2B5EF4-FFF2-40B4-BE49-F238E27FC236}">
                <a16:creationId xmlns:a16="http://schemas.microsoft.com/office/drawing/2014/main" id="{15BED1A4-F59D-4250-A005-F024529FF7B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682BB81-3932-4F2F-B4B3-9B2EF477C4B1}"/>
              </a:ext>
            </a:extLst>
          </p:cNvPr>
          <p:cNvSpPr>
            <a:spLocks noGrp="1"/>
          </p:cNvSpPr>
          <p:nvPr>
            <p:ph type="sldNum" sz="quarter" idx="12"/>
          </p:nvPr>
        </p:nvSpPr>
        <p:spPr/>
        <p:txBody>
          <a:bodyPr/>
          <a:lstStyle/>
          <a:p>
            <a:fld id="{0CC5D3A3-6B18-4833-BF0E-69126B51772B}" type="slidenum">
              <a:rPr lang="es-ES" smtClean="0"/>
              <a:t>‹Nº›</a:t>
            </a:fld>
            <a:endParaRPr lang="es-ES"/>
          </a:p>
        </p:txBody>
      </p:sp>
    </p:spTree>
    <p:extLst>
      <p:ext uri="{BB962C8B-B14F-4D97-AF65-F5344CB8AC3E}">
        <p14:creationId xmlns:p14="http://schemas.microsoft.com/office/powerpoint/2010/main" val="325669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9311B8-91BE-485C-8BB5-E31FBF2BEEA1}"/>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099F0C9-6CE1-4DDB-B7A0-D4462FC9AE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DBF8379-F90E-41B6-A045-ED416659453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3ECA607-F5CA-43B7-B61C-B4EB4E6FF3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840655D-5C17-4775-9606-8F63C377985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C2DA1748-FD75-4422-880F-5E908AE64F12}"/>
              </a:ext>
            </a:extLst>
          </p:cNvPr>
          <p:cNvSpPr>
            <a:spLocks noGrp="1"/>
          </p:cNvSpPr>
          <p:nvPr>
            <p:ph type="dt" sz="half" idx="10"/>
          </p:nvPr>
        </p:nvSpPr>
        <p:spPr/>
        <p:txBody>
          <a:bodyPr/>
          <a:lstStyle/>
          <a:p>
            <a:fld id="{45195535-9EE9-4F39-BF67-D92029754A44}" type="datetimeFigureOut">
              <a:rPr lang="es-ES" smtClean="0"/>
              <a:t>14/01/2020</a:t>
            </a:fld>
            <a:endParaRPr lang="es-ES"/>
          </a:p>
        </p:txBody>
      </p:sp>
      <p:sp>
        <p:nvSpPr>
          <p:cNvPr id="8" name="Marcador de pie de página 7">
            <a:extLst>
              <a:ext uri="{FF2B5EF4-FFF2-40B4-BE49-F238E27FC236}">
                <a16:creationId xmlns:a16="http://schemas.microsoft.com/office/drawing/2014/main" id="{7D8600B4-9D98-450B-9FCA-42421AC3011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9B42BE1-6F43-460A-ADFD-38E9EDBC82D4}"/>
              </a:ext>
            </a:extLst>
          </p:cNvPr>
          <p:cNvSpPr>
            <a:spLocks noGrp="1"/>
          </p:cNvSpPr>
          <p:nvPr>
            <p:ph type="sldNum" sz="quarter" idx="12"/>
          </p:nvPr>
        </p:nvSpPr>
        <p:spPr/>
        <p:txBody>
          <a:bodyPr/>
          <a:lstStyle/>
          <a:p>
            <a:fld id="{0CC5D3A3-6B18-4833-BF0E-69126B51772B}" type="slidenum">
              <a:rPr lang="es-ES" smtClean="0"/>
              <a:t>‹Nº›</a:t>
            </a:fld>
            <a:endParaRPr lang="es-ES"/>
          </a:p>
        </p:txBody>
      </p:sp>
    </p:spTree>
    <p:extLst>
      <p:ext uri="{BB962C8B-B14F-4D97-AF65-F5344CB8AC3E}">
        <p14:creationId xmlns:p14="http://schemas.microsoft.com/office/powerpoint/2010/main" val="2573686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50CBCA-F548-4374-81CE-9F6278913C1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252BFF8-B037-4CBF-95F5-B1BF404A4888}"/>
              </a:ext>
            </a:extLst>
          </p:cNvPr>
          <p:cNvSpPr>
            <a:spLocks noGrp="1"/>
          </p:cNvSpPr>
          <p:nvPr>
            <p:ph type="dt" sz="half" idx="10"/>
          </p:nvPr>
        </p:nvSpPr>
        <p:spPr/>
        <p:txBody>
          <a:bodyPr/>
          <a:lstStyle/>
          <a:p>
            <a:fld id="{45195535-9EE9-4F39-BF67-D92029754A44}" type="datetimeFigureOut">
              <a:rPr lang="es-ES" smtClean="0"/>
              <a:t>14/01/2020</a:t>
            </a:fld>
            <a:endParaRPr lang="es-ES"/>
          </a:p>
        </p:txBody>
      </p:sp>
      <p:sp>
        <p:nvSpPr>
          <p:cNvPr id="4" name="Marcador de pie de página 3">
            <a:extLst>
              <a:ext uri="{FF2B5EF4-FFF2-40B4-BE49-F238E27FC236}">
                <a16:creationId xmlns:a16="http://schemas.microsoft.com/office/drawing/2014/main" id="{EFF918E7-76A2-48BA-A6E3-FD1331CB25EC}"/>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AD6ECC0-063F-4C59-A6CB-CCB9462B50B7}"/>
              </a:ext>
            </a:extLst>
          </p:cNvPr>
          <p:cNvSpPr>
            <a:spLocks noGrp="1"/>
          </p:cNvSpPr>
          <p:nvPr>
            <p:ph type="sldNum" sz="quarter" idx="12"/>
          </p:nvPr>
        </p:nvSpPr>
        <p:spPr/>
        <p:txBody>
          <a:bodyPr/>
          <a:lstStyle/>
          <a:p>
            <a:fld id="{0CC5D3A3-6B18-4833-BF0E-69126B51772B}" type="slidenum">
              <a:rPr lang="es-ES" smtClean="0"/>
              <a:t>‹Nº›</a:t>
            </a:fld>
            <a:endParaRPr lang="es-ES"/>
          </a:p>
        </p:txBody>
      </p:sp>
    </p:spTree>
    <p:extLst>
      <p:ext uri="{BB962C8B-B14F-4D97-AF65-F5344CB8AC3E}">
        <p14:creationId xmlns:p14="http://schemas.microsoft.com/office/powerpoint/2010/main" val="339867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D6D4C00-9571-4452-9786-7694A8309B8A}"/>
              </a:ext>
            </a:extLst>
          </p:cNvPr>
          <p:cNvSpPr>
            <a:spLocks noGrp="1"/>
          </p:cNvSpPr>
          <p:nvPr>
            <p:ph type="dt" sz="half" idx="10"/>
          </p:nvPr>
        </p:nvSpPr>
        <p:spPr/>
        <p:txBody>
          <a:bodyPr/>
          <a:lstStyle/>
          <a:p>
            <a:fld id="{45195535-9EE9-4F39-BF67-D92029754A44}" type="datetimeFigureOut">
              <a:rPr lang="es-ES" smtClean="0"/>
              <a:t>14/01/2020</a:t>
            </a:fld>
            <a:endParaRPr lang="es-ES"/>
          </a:p>
        </p:txBody>
      </p:sp>
      <p:sp>
        <p:nvSpPr>
          <p:cNvPr id="3" name="Marcador de pie de página 2">
            <a:extLst>
              <a:ext uri="{FF2B5EF4-FFF2-40B4-BE49-F238E27FC236}">
                <a16:creationId xmlns:a16="http://schemas.microsoft.com/office/drawing/2014/main" id="{C9AC84F4-56D6-41A0-9F1E-8697091D87E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34899902-7953-4E7C-AA32-B0A8F7A2BA70}"/>
              </a:ext>
            </a:extLst>
          </p:cNvPr>
          <p:cNvSpPr>
            <a:spLocks noGrp="1"/>
          </p:cNvSpPr>
          <p:nvPr>
            <p:ph type="sldNum" sz="quarter" idx="12"/>
          </p:nvPr>
        </p:nvSpPr>
        <p:spPr/>
        <p:txBody>
          <a:bodyPr/>
          <a:lstStyle/>
          <a:p>
            <a:fld id="{0CC5D3A3-6B18-4833-BF0E-69126B51772B}" type="slidenum">
              <a:rPr lang="es-ES" smtClean="0"/>
              <a:t>‹Nº›</a:t>
            </a:fld>
            <a:endParaRPr lang="es-ES"/>
          </a:p>
        </p:txBody>
      </p:sp>
    </p:spTree>
    <p:extLst>
      <p:ext uri="{BB962C8B-B14F-4D97-AF65-F5344CB8AC3E}">
        <p14:creationId xmlns:p14="http://schemas.microsoft.com/office/powerpoint/2010/main" val="2699144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409C5-B2B6-42BD-BCE4-E72AC3B8EF9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4ECF892-4CF5-4835-B565-563A608F37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46558CA-AC1E-4F08-8181-11E2F1D5E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8B9D960-AA77-4D46-B741-FE3B44327BE8}"/>
              </a:ext>
            </a:extLst>
          </p:cNvPr>
          <p:cNvSpPr>
            <a:spLocks noGrp="1"/>
          </p:cNvSpPr>
          <p:nvPr>
            <p:ph type="dt" sz="half" idx="10"/>
          </p:nvPr>
        </p:nvSpPr>
        <p:spPr/>
        <p:txBody>
          <a:bodyPr/>
          <a:lstStyle/>
          <a:p>
            <a:fld id="{45195535-9EE9-4F39-BF67-D92029754A44}" type="datetimeFigureOut">
              <a:rPr lang="es-ES" smtClean="0"/>
              <a:t>14/01/2020</a:t>
            </a:fld>
            <a:endParaRPr lang="es-ES"/>
          </a:p>
        </p:txBody>
      </p:sp>
      <p:sp>
        <p:nvSpPr>
          <p:cNvPr id="6" name="Marcador de pie de página 5">
            <a:extLst>
              <a:ext uri="{FF2B5EF4-FFF2-40B4-BE49-F238E27FC236}">
                <a16:creationId xmlns:a16="http://schemas.microsoft.com/office/drawing/2014/main" id="{22E7F73A-03D8-4752-9C6F-7758140146E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EBF141C-40F0-4F2A-914C-4BF00FFB6748}"/>
              </a:ext>
            </a:extLst>
          </p:cNvPr>
          <p:cNvSpPr>
            <a:spLocks noGrp="1"/>
          </p:cNvSpPr>
          <p:nvPr>
            <p:ph type="sldNum" sz="quarter" idx="12"/>
          </p:nvPr>
        </p:nvSpPr>
        <p:spPr/>
        <p:txBody>
          <a:bodyPr/>
          <a:lstStyle/>
          <a:p>
            <a:fld id="{0CC5D3A3-6B18-4833-BF0E-69126B51772B}" type="slidenum">
              <a:rPr lang="es-ES" smtClean="0"/>
              <a:t>‹Nº›</a:t>
            </a:fld>
            <a:endParaRPr lang="es-ES"/>
          </a:p>
        </p:txBody>
      </p:sp>
    </p:spTree>
    <p:extLst>
      <p:ext uri="{BB962C8B-B14F-4D97-AF65-F5344CB8AC3E}">
        <p14:creationId xmlns:p14="http://schemas.microsoft.com/office/powerpoint/2010/main" val="1989853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40DBEC-2096-4BF4-8A7E-33E089094F9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CB28EA53-9844-4B90-A6B2-C6F2EC4F06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63A36543-FF39-4E1B-9083-3849063DA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5DC919F-E111-4F5E-9AFE-69D4608AD361}"/>
              </a:ext>
            </a:extLst>
          </p:cNvPr>
          <p:cNvSpPr>
            <a:spLocks noGrp="1"/>
          </p:cNvSpPr>
          <p:nvPr>
            <p:ph type="dt" sz="half" idx="10"/>
          </p:nvPr>
        </p:nvSpPr>
        <p:spPr/>
        <p:txBody>
          <a:bodyPr/>
          <a:lstStyle/>
          <a:p>
            <a:fld id="{45195535-9EE9-4F39-BF67-D92029754A44}" type="datetimeFigureOut">
              <a:rPr lang="es-ES" smtClean="0"/>
              <a:t>14/01/2020</a:t>
            </a:fld>
            <a:endParaRPr lang="es-ES"/>
          </a:p>
        </p:txBody>
      </p:sp>
      <p:sp>
        <p:nvSpPr>
          <p:cNvPr id="6" name="Marcador de pie de página 5">
            <a:extLst>
              <a:ext uri="{FF2B5EF4-FFF2-40B4-BE49-F238E27FC236}">
                <a16:creationId xmlns:a16="http://schemas.microsoft.com/office/drawing/2014/main" id="{E668E77D-B049-4890-AED5-0690AE116BA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04DCDE3-5A88-434D-BD65-54FFAA95B0B5}"/>
              </a:ext>
            </a:extLst>
          </p:cNvPr>
          <p:cNvSpPr>
            <a:spLocks noGrp="1"/>
          </p:cNvSpPr>
          <p:nvPr>
            <p:ph type="sldNum" sz="quarter" idx="12"/>
          </p:nvPr>
        </p:nvSpPr>
        <p:spPr/>
        <p:txBody>
          <a:bodyPr/>
          <a:lstStyle/>
          <a:p>
            <a:fld id="{0CC5D3A3-6B18-4833-BF0E-69126B51772B}" type="slidenum">
              <a:rPr lang="es-ES" smtClean="0"/>
              <a:t>‹Nº›</a:t>
            </a:fld>
            <a:endParaRPr lang="es-ES"/>
          </a:p>
        </p:txBody>
      </p:sp>
    </p:spTree>
    <p:extLst>
      <p:ext uri="{BB962C8B-B14F-4D97-AF65-F5344CB8AC3E}">
        <p14:creationId xmlns:p14="http://schemas.microsoft.com/office/powerpoint/2010/main" val="217905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368CCFA-DE82-4180-873B-166B1ED26B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E225392-5A44-42BA-B296-F8477FBA27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5806E4D-49D9-4908-BBCC-FE8A1409DC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95535-9EE9-4F39-BF67-D92029754A44}" type="datetimeFigureOut">
              <a:rPr lang="es-ES" smtClean="0"/>
              <a:t>14/01/2020</a:t>
            </a:fld>
            <a:endParaRPr lang="es-ES"/>
          </a:p>
        </p:txBody>
      </p:sp>
      <p:sp>
        <p:nvSpPr>
          <p:cNvPr id="5" name="Marcador de pie de página 4">
            <a:extLst>
              <a:ext uri="{FF2B5EF4-FFF2-40B4-BE49-F238E27FC236}">
                <a16:creationId xmlns:a16="http://schemas.microsoft.com/office/drawing/2014/main" id="{6C7C37C4-6837-4EAA-BB20-C579D3793D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D31C0D8E-471E-4CD2-B883-3A6C2C15EA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5D3A3-6B18-4833-BF0E-69126B51772B}" type="slidenum">
              <a:rPr lang="es-ES" smtClean="0"/>
              <a:t>‹Nº›</a:t>
            </a:fld>
            <a:endParaRPr lang="es-ES"/>
          </a:p>
        </p:txBody>
      </p:sp>
    </p:spTree>
    <p:extLst>
      <p:ext uri="{BB962C8B-B14F-4D97-AF65-F5344CB8AC3E}">
        <p14:creationId xmlns:p14="http://schemas.microsoft.com/office/powerpoint/2010/main" val="2135944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309798B-0502-4030-BB0D-18B491927316}"/>
              </a:ext>
            </a:extLst>
          </p:cNvPr>
          <p:cNvPicPr/>
          <p:nvPr/>
        </p:nvPicPr>
        <p:blipFill rotWithShape="1">
          <a:blip r:embed="rId2">
            <a:extLst>
              <a:ext uri="{28A0092B-C50C-407E-A947-70E740481C1C}">
                <a14:useLocalDpi xmlns:a14="http://schemas.microsoft.com/office/drawing/2010/main" val="0"/>
              </a:ext>
            </a:extLst>
          </a:blip>
          <a:srcRect r="19675"/>
          <a:stretch/>
        </p:blipFill>
        <p:spPr bwMode="auto">
          <a:xfrm>
            <a:off x="332546" y="233610"/>
            <a:ext cx="5789958" cy="959086"/>
          </a:xfrm>
          <a:prstGeom prst="rect">
            <a:avLst/>
          </a:prstGeom>
          <a:ln>
            <a:noFill/>
          </a:ln>
          <a:extLst>
            <a:ext uri="{53640926-AAD7-44D8-BBD7-CCE9431645EC}">
              <a14:shadowObscured xmlns:a14="http://schemas.microsoft.com/office/drawing/2010/main"/>
            </a:ext>
          </a:extLst>
        </p:spPr>
      </p:pic>
      <p:pic>
        <p:nvPicPr>
          <p:cNvPr id="5" name="Picture 2" descr="http://www.utc.edu.ec/Portals/0/Images/2018/pregrado/LOGO-Informatica%20copia.png?ver=2018-04-12-153018-700">
            <a:extLst>
              <a:ext uri="{FF2B5EF4-FFF2-40B4-BE49-F238E27FC236}">
                <a16:creationId xmlns:a16="http://schemas.microsoft.com/office/drawing/2014/main" id="{833D42B3-C719-4D10-B088-3C36784223C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143999" y="233778"/>
            <a:ext cx="2701787" cy="879406"/>
          </a:xfrm>
          <a:prstGeom prst="rect">
            <a:avLst/>
          </a:prstGeom>
          <a:noFill/>
        </p:spPr>
      </p:pic>
      <p:pic>
        <p:nvPicPr>
          <p:cNvPr id="7" name="Imagen 6">
            <a:extLst>
              <a:ext uri="{FF2B5EF4-FFF2-40B4-BE49-F238E27FC236}">
                <a16:creationId xmlns:a16="http://schemas.microsoft.com/office/drawing/2014/main" id="{8CD15515-4241-4D36-B0AB-A51B5551FE93}"/>
              </a:ext>
            </a:extLst>
          </p:cNvPr>
          <p:cNvPicPr/>
          <p:nvPr/>
        </p:nvPicPr>
        <p:blipFill>
          <a:blip r:embed="rId4">
            <a:extLst>
              <a:ext uri="{28A0092B-C50C-407E-A947-70E740481C1C}">
                <a14:useLocalDpi xmlns:a14="http://schemas.microsoft.com/office/drawing/2010/main" val="0"/>
              </a:ext>
            </a:extLst>
          </a:blip>
          <a:stretch>
            <a:fillRect/>
          </a:stretch>
        </p:blipFill>
        <p:spPr>
          <a:xfrm>
            <a:off x="318052" y="6294783"/>
            <a:ext cx="11608904" cy="536713"/>
          </a:xfrm>
          <a:prstGeom prst="rect">
            <a:avLst/>
          </a:prstGeom>
        </p:spPr>
      </p:pic>
      <p:sp>
        <p:nvSpPr>
          <p:cNvPr id="6" name="Rectángulo 5">
            <a:extLst>
              <a:ext uri="{FF2B5EF4-FFF2-40B4-BE49-F238E27FC236}">
                <a16:creationId xmlns:a16="http://schemas.microsoft.com/office/drawing/2014/main" id="{86807074-78E7-47EB-A8BA-DC50B07CB2B6}"/>
              </a:ext>
            </a:extLst>
          </p:cNvPr>
          <p:cNvSpPr/>
          <p:nvPr/>
        </p:nvSpPr>
        <p:spPr>
          <a:xfrm>
            <a:off x="5578071" y="1056025"/>
            <a:ext cx="1293944" cy="461665"/>
          </a:xfrm>
          <a:prstGeom prst="rect">
            <a:avLst/>
          </a:prstGeom>
        </p:spPr>
        <p:txBody>
          <a:bodyPr wrap="none">
            <a:spAutoFit/>
          </a:bodyPr>
          <a:lstStyle/>
          <a:p>
            <a:r>
              <a:rPr lang="es-ES" sz="2400" b="1" dirty="0">
                <a:latin typeface="Arial" panose="020B0604020202020204" pitchFamily="34" charset="0"/>
                <a:ea typeface="Calibri" panose="020F0502020204030204" pitchFamily="34" charset="0"/>
              </a:rPr>
              <a:t>TITULO</a:t>
            </a:r>
            <a:endParaRPr lang="es-ES" sz="2400" dirty="0"/>
          </a:p>
        </p:txBody>
      </p:sp>
      <p:sp>
        <p:nvSpPr>
          <p:cNvPr id="8" name="Rectángulo 7">
            <a:extLst>
              <a:ext uri="{FF2B5EF4-FFF2-40B4-BE49-F238E27FC236}">
                <a16:creationId xmlns:a16="http://schemas.microsoft.com/office/drawing/2014/main" id="{599A0342-3E12-4465-8AE3-C469FE7F220A}"/>
              </a:ext>
            </a:extLst>
          </p:cNvPr>
          <p:cNvSpPr/>
          <p:nvPr/>
        </p:nvSpPr>
        <p:spPr>
          <a:xfrm>
            <a:off x="2411896" y="1606622"/>
            <a:ext cx="7871789" cy="871534"/>
          </a:xfrm>
          <a:prstGeom prst="rect">
            <a:avLst/>
          </a:prstGeom>
          <a:ln w="285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s-ES" sz="2000" b="1" dirty="0"/>
              <a:t>APLICACIÓN WEB Y MÓVIL PARA LA ADMINISTRACIÓN DEL SERVICIO DE AGUA DE REGADÍO EN LA JUNTA DE RIEGO Y/O DRENAJE POR ASPERSIÓN DEL BARRIO ZUMBALICA SUR - CENTRO </a:t>
            </a:r>
          </a:p>
        </p:txBody>
      </p:sp>
      <p:sp>
        <p:nvSpPr>
          <p:cNvPr id="14" name="Rectángulo 13">
            <a:extLst>
              <a:ext uri="{FF2B5EF4-FFF2-40B4-BE49-F238E27FC236}">
                <a16:creationId xmlns:a16="http://schemas.microsoft.com/office/drawing/2014/main" id="{CE33DFF2-71F2-46FA-8E21-B25F7298CCE3}"/>
              </a:ext>
            </a:extLst>
          </p:cNvPr>
          <p:cNvSpPr/>
          <p:nvPr/>
        </p:nvSpPr>
        <p:spPr>
          <a:xfrm>
            <a:off x="5319984" y="2590295"/>
            <a:ext cx="1684307" cy="461665"/>
          </a:xfrm>
          <a:prstGeom prst="rect">
            <a:avLst/>
          </a:prstGeom>
        </p:spPr>
        <p:txBody>
          <a:bodyPr wrap="none">
            <a:spAutoFit/>
          </a:bodyPr>
          <a:lstStyle/>
          <a:p>
            <a:r>
              <a:rPr lang="es-ES" sz="2400" b="1" dirty="0">
                <a:latin typeface="Arial" panose="020B0604020202020204" pitchFamily="34" charset="0"/>
              </a:rPr>
              <a:t>AUTORES</a:t>
            </a:r>
            <a:endParaRPr lang="es-ES" sz="2400" dirty="0"/>
          </a:p>
        </p:txBody>
      </p:sp>
      <p:sp>
        <p:nvSpPr>
          <p:cNvPr id="15" name="Rectángulo 14">
            <a:extLst>
              <a:ext uri="{FF2B5EF4-FFF2-40B4-BE49-F238E27FC236}">
                <a16:creationId xmlns:a16="http://schemas.microsoft.com/office/drawing/2014/main" id="{5366F5DD-63B6-43C3-B337-E9864CAD1C0C}"/>
              </a:ext>
            </a:extLst>
          </p:cNvPr>
          <p:cNvSpPr/>
          <p:nvPr/>
        </p:nvSpPr>
        <p:spPr>
          <a:xfrm>
            <a:off x="5015184" y="3131315"/>
            <a:ext cx="2509020" cy="830997"/>
          </a:xfrm>
          <a:prstGeom prst="rect">
            <a:avLst/>
          </a:prstGeom>
        </p:spPr>
        <p:txBody>
          <a:bodyPr wrap="none">
            <a:spAutoFit/>
          </a:bodyPr>
          <a:lstStyle/>
          <a:p>
            <a:r>
              <a:rPr lang="es-ES" sz="2400" b="1" dirty="0">
                <a:latin typeface="Arial" panose="020B0604020202020204" pitchFamily="34" charset="0"/>
              </a:rPr>
              <a:t>Cóndor Cristian</a:t>
            </a:r>
          </a:p>
          <a:p>
            <a:r>
              <a:rPr lang="es-ES" sz="2400" b="1" dirty="0">
                <a:latin typeface="Arial" panose="020B0604020202020204" pitchFamily="34" charset="0"/>
              </a:rPr>
              <a:t>Ullco Anderson </a:t>
            </a:r>
            <a:endParaRPr lang="es-ES" sz="2400" dirty="0"/>
          </a:p>
        </p:txBody>
      </p:sp>
      <p:sp>
        <p:nvSpPr>
          <p:cNvPr id="16" name="Rectángulo 15">
            <a:extLst>
              <a:ext uri="{FF2B5EF4-FFF2-40B4-BE49-F238E27FC236}">
                <a16:creationId xmlns:a16="http://schemas.microsoft.com/office/drawing/2014/main" id="{EE18625B-B6F4-43EC-AF42-BDC591B6DE6E}"/>
              </a:ext>
            </a:extLst>
          </p:cNvPr>
          <p:cNvSpPr/>
          <p:nvPr/>
        </p:nvSpPr>
        <p:spPr>
          <a:xfrm>
            <a:off x="3834677" y="4043732"/>
            <a:ext cx="4572000" cy="1131848"/>
          </a:xfrm>
          <a:prstGeom prst="rect">
            <a:avLst/>
          </a:prstGeom>
        </p:spPr>
        <p:txBody>
          <a:bodyPr>
            <a:spAutoFit/>
          </a:bodyPr>
          <a:lstStyle/>
          <a:p>
            <a:pPr algn="ctr">
              <a:lnSpc>
                <a:spcPct val="150000"/>
              </a:lnSpc>
              <a:spcAft>
                <a:spcPts val="0"/>
              </a:spcAft>
            </a:pPr>
            <a:r>
              <a:rPr lang="es-ES" sz="2400" b="1" dirty="0">
                <a:latin typeface="Arial" panose="020B0604020202020204" pitchFamily="34" charset="0"/>
                <a:ea typeface="Calibri" panose="020F0502020204030204" pitchFamily="34" charset="0"/>
                <a:cs typeface="Arial" panose="020B0604020202020204" pitchFamily="34" charset="0"/>
              </a:rPr>
              <a:t>FECHA</a:t>
            </a:r>
            <a:endParaRPr lang="es-ES" sz="2400" dirty="0">
              <a:latin typeface="Arial" panose="020B0604020202020204" pitchFamily="34" charset="0"/>
              <a:ea typeface="Calibri" panose="020F0502020204030204" pitchFamily="34" charset="0"/>
              <a:cs typeface="Arial" panose="020B0604020202020204" pitchFamily="34" charset="0"/>
            </a:endParaRPr>
          </a:p>
          <a:p>
            <a:pPr algn="ctr">
              <a:lnSpc>
                <a:spcPct val="150000"/>
              </a:lnSpc>
              <a:spcAft>
                <a:spcPts val="0"/>
              </a:spcAft>
            </a:pPr>
            <a:r>
              <a:rPr lang="es-ES" sz="2400" b="1" dirty="0">
                <a:latin typeface="Arial" panose="020B0604020202020204" pitchFamily="34" charset="0"/>
                <a:ea typeface="Calibri" panose="020F0502020204030204" pitchFamily="34" charset="0"/>
                <a:cs typeface="Arial" panose="020B0604020202020204" pitchFamily="34" charset="0"/>
              </a:rPr>
              <a:t>15 de Enero del 2020</a:t>
            </a:r>
          </a:p>
        </p:txBody>
      </p:sp>
      <p:sp>
        <p:nvSpPr>
          <p:cNvPr id="17" name="Rectángulo 16">
            <a:extLst>
              <a:ext uri="{FF2B5EF4-FFF2-40B4-BE49-F238E27FC236}">
                <a16:creationId xmlns:a16="http://schemas.microsoft.com/office/drawing/2014/main" id="{3F2E98A9-904D-44B0-BA70-6D62C6D85FFF}"/>
              </a:ext>
            </a:extLst>
          </p:cNvPr>
          <p:cNvSpPr/>
          <p:nvPr/>
        </p:nvSpPr>
        <p:spPr>
          <a:xfrm>
            <a:off x="4150271" y="5339561"/>
            <a:ext cx="3750579" cy="586699"/>
          </a:xfrm>
          <a:prstGeom prst="rect">
            <a:avLst/>
          </a:prstGeom>
        </p:spPr>
        <p:txBody>
          <a:bodyPr wrap="none">
            <a:spAutoFit/>
          </a:bodyPr>
          <a:lstStyle/>
          <a:p>
            <a:pPr algn="ctr">
              <a:lnSpc>
                <a:spcPct val="150000"/>
              </a:lnSpc>
              <a:spcAft>
                <a:spcPts val="0"/>
              </a:spcAft>
            </a:pPr>
            <a:r>
              <a:rPr lang="es-ES" sz="2400" b="1" dirty="0">
                <a:latin typeface="Arial" panose="020B0604020202020204" pitchFamily="34" charset="0"/>
                <a:ea typeface="Calibri" panose="020F0502020204030204" pitchFamily="34" charset="0"/>
                <a:cs typeface="Times New Roman" panose="02020603050405020304" pitchFamily="18" charset="0"/>
              </a:rPr>
              <a:t>LATACUNGA-ECUADOR</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4168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E255954-F2AD-4257-B336-635C914F8696}"/>
              </a:ext>
            </a:extLst>
          </p:cNvPr>
          <p:cNvPicPr/>
          <p:nvPr/>
        </p:nvPicPr>
        <p:blipFill rotWithShape="1">
          <a:blip r:embed="rId2">
            <a:extLst>
              <a:ext uri="{28A0092B-C50C-407E-A947-70E740481C1C}">
                <a14:useLocalDpi xmlns:a14="http://schemas.microsoft.com/office/drawing/2010/main" val="0"/>
              </a:ext>
            </a:extLst>
          </a:blip>
          <a:srcRect r="59019"/>
          <a:stretch/>
        </p:blipFill>
        <p:spPr bwMode="auto">
          <a:xfrm>
            <a:off x="332546" y="233610"/>
            <a:ext cx="2953993" cy="959086"/>
          </a:xfrm>
          <a:prstGeom prst="rect">
            <a:avLst/>
          </a:prstGeom>
          <a:ln>
            <a:noFill/>
          </a:ln>
          <a:extLst>
            <a:ext uri="{53640926-AAD7-44D8-BBD7-CCE9431645EC}">
              <a14:shadowObscured xmlns:a14="http://schemas.microsoft.com/office/drawing/2010/main"/>
            </a:ext>
          </a:extLst>
        </p:spPr>
      </p:pic>
      <p:sp>
        <p:nvSpPr>
          <p:cNvPr id="15" name="Rectángulo 14">
            <a:extLst>
              <a:ext uri="{FF2B5EF4-FFF2-40B4-BE49-F238E27FC236}">
                <a16:creationId xmlns:a16="http://schemas.microsoft.com/office/drawing/2014/main" id="{609C84F5-94DE-4A6E-B622-A71E6DC6C19C}"/>
              </a:ext>
            </a:extLst>
          </p:cNvPr>
          <p:cNvSpPr/>
          <p:nvPr/>
        </p:nvSpPr>
        <p:spPr>
          <a:xfrm>
            <a:off x="1368222" y="1013749"/>
            <a:ext cx="10054997" cy="461665"/>
          </a:xfrm>
          <a:prstGeom prst="rect">
            <a:avLst/>
          </a:prstGeom>
        </p:spPr>
        <p:txBody>
          <a:bodyPr wrap="none">
            <a:spAutoFit/>
          </a:bodyPr>
          <a:lstStyle/>
          <a:p>
            <a:pPr algn="ctr"/>
            <a:r>
              <a:rPr lang="es-ES" sz="2400" b="1" dirty="0"/>
              <a:t>DESARROLLO DE LA PROPUESTA (ANÁLISIS Y DISCUSIÓN DE LOS RESULTADOS)</a:t>
            </a:r>
          </a:p>
        </p:txBody>
      </p:sp>
      <p:sp>
        <p:nvSpPr>
          <p:cNvPr id="30" name="Rectángulo: esquinas redondeadas 29">
            <a:extLst>
              <a:ext uri="{FF2B5EF4-FFF2-40B4-BE49-F238E27FC236}">
                <a16:creationId xmlns:a16="http://schemas.microsoft.com/office/drawing/2014/main" id="{F6AAC62C-C966-434F-AF40-7826DF39CB27}"/>
              </a:ext>
            </a:extLst>
          </p:cNvPr>
          <p:cNvSpPr/>
          <p:nvPr/>
        </p:nvSpPr>
        <p:spPr>
          <a:xfrm>
            <a:off x="1306426" y="1649884"/>
            <a:ext cx="3080045" cy="111982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s-ES" b="1" dirty="0"/>
              <a:t>Análisis de la observación, entrevista y encuesta</a:t>
            </a:r>
          </a:p>
        </p:txBody>
      </p:sp>
      <p:sp>
        <p:nvSpPr>
          <p:cNvPr id="31" name="Rectángulo: esquinas redondeadas 30">
            <a:extLst>
              <a:ext uri="{FF2B5EF4-FFF2-40B4-BE49-F238E27FC236}">
                <a16:creationId xmlns:a16="http://schemas.microsoft.com/office/drawing/2014/main" id="{D262825C-703E-4DB9-8E6F-2AE5AFF798F1}"/>
              </a:ext>
            </a:extLst>
          </p:cNvPr>
          <p:cNvSpPr/>
          <p:nvPr/>
        </p:nvSpPr>
        <p:spPr>
          <a:xfrm>
            <a:off x="7342792" y="1563745"/>
            <a:ext cx="3080045" cy="111982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s-ES" b="1" dirty="0"/>
              <a:t>Especificación de requerimientos de software IEEE 830</a:t>
            </a:r>
          </a:p>
        </p:txBody>
      </p:sp>
      <p:sp>
        <p:nvSpPr>
          <p:cNvPr id="32" name="Rectángulo: esquinas redondeadas 31">
            <a:extLst>
              <a:ext uri="{FF2B5EF4-FFF2-40B4-BE49-F238E27FC236}">
                <a16:creationId xmlns:a16="http://schemas.microsoft.com/office/drawing/2014/main" id="{3C5F45F8-663C-49FA-BA56-D8E4737861E2}"/>
              </a:ext>
            </a:extLst>
          </p:cNvPr>
          <p:cNvSpPr/>
          <p:nvPr/>
        </p:nvSpPr>
        <p:spPr>
          <a:xfrm>
            <a:off x="305886" y="3498562"/>
            <a:ext cx="3080045" cy="1119820"/>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s-ES" b="1" dirty="0"/>
              <a:t>Resultados de la metodología SCRUM</a:t>
            </a:r>
          </a:p>
        </p:txBody>
      </p:sp>
      <p:sp>
        <p:nvSpPr>
          <p:cNvPr id="33" name="Abrir llave 32">
            <a:extLst>
              <a:ext uri="{FF2B5EF4-FFF2-40B4-BE49-F238E27FC236}">
                <a16:creationId xmlns:a16="http://schemas.microsoft.com/office/drawing/2014/main" id="{DEF69747-DFCE-44A8-A6BE-86CEDF8B0916}"/>
              </a:ext>
            </a:extLst>
          </p:cNvPr>
          <p:cNvSpPr/>
          <p:nvPr/>
        </p:nvSpPr>
        <p:spPr>
          <a:xfrm>
            <a:off x="3591339" y="3087756"/>
            <a:ext cx="914400" cy="19215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Rectángulo 33">
            <a:extLst>
              <a:ext uri="{FF2B5EF4-FFF2-40B4-BE49-F238E27FC236}">
                <a16:creationId xmlns:a16="http://schemas.microsoft.com/office/drawing/2014/main" id="{A01F2C27-EFC2-4954-9C85-2B6948FAC72C}"/>
              </a:ext>
            </a:extLst>
          </p:cNvPr>
          <p:cNvSpPr/>
          <p:nvPr/>
        </p:nvSpPr>
        <p:spPr>
          <a:xfrm>
            <a:off x="4638174" y="3153295"/>
            <a:ext cx="1727268" cy="369332"/>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PLANIFICACIÓN</a:t>
            </a:r>
          </a:p>
        </p:txBody>
      </p:sp>
      <p:sp>
        <p:nvSpPr>
          <p:cNvPr id="35" name="Rectángulo 34">
            <a:extLst>
              <a:ext uri="{FF2B5EF4-FFF2-40B4-BE49-F238E27FC236}">
                <a16:creationId xmlns:a16="http://schemas.microsoft.com/office/drawing/2014/main" id="{7A611DB5-02B3-4C3B-A038-EDA3DA81E617}"/>
              </a:ext>
            </a:extLst>
          </p:cNvPr>
          <p:cNvSpPr/>
          <p:nvPr/>
        </p:nvSpPr>
        <p:spPr>
          <a:xfrm>
            <a:off x="4644800" y="3822529"/>
            <a:ext cx="981807" cy="369332"/>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SPRINTS</a:t>
            </a:r>
          </a:p>
        </p:txBody>
      </p:sp>
      <p:sp>
        <p:nvSpPr>
          <p:cNvPr id="36" name="Rectángulo 35">
            <a:extLst>
              <a:ext uri="{FF2B5EF4-FFF2-40B4-BE49-F238E27FC236}">
                <a16:creationId xmlns:a16="http://schemas.microsoft.com/office/drawing/2014/main" id="{B49FF0BB-8C9F-47E7-9312-6E84B96304FE}"/>
              </a:ext>
            </a:extLst>
          </p:cNvPr>
          <p:cNvSpPr/>
          <p:nvPr/>
        </p:nvSpPr>
        <p:spPr>
          <a:xfrm>
            <a:off x="4651427" y="4531521"/>
            <a:ext cx="3537763" cy="369332"/>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IMPLEMENTACIÓN DE LOS SPRINTS</a:t>
            </a:r>
          </a:p>
        </p:txBody>
      </p:sp>
      <p:sp>
        <p:nvSpPr>
          <p:cNvPr id="37" name="Rectángulo 36">
            <a:extLst>
              <a:ext uri="{FF2B5EF4-FFF2-40B4-BE49-F238E27FC236}">
                <a16:creationId xmlns:a16="http://schemas.microsoft.com/office/drawing/2014/main" id="{6A466A70-0D85-45F1-A3E9-2223E4628023}"/>
              </a:ext>
            </a:extLst>
          </p:cNvPr>
          <p:cNvSpPr/>
          <p:nvPr/>
        </p:nvSpPr>
        <p:spPr>
          <a:xfrm>
            <a:off x="6963931" y="2855121"/>
            <a:ext cx="2059282" cy="369332"/>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PILA DE PRODUCTO</a:t>
            </a:r>
          </a:p>
        </p:txBody>
      </p:sp>
      <p:sp>
        <p:nvSpPr>
          <p:cNvPr id="38" name="Rectángulo 37">
            <a:extLst>
              <a:ext uri="{FF2B5EF4-FFF2-40B4-BE49-F238E27FC236}">
                <a16:creationId xmlns:a16="http://schemas.microsoft.com/office/drawing/2014/main" id="{22A133E0-D539-40BF-8DD3-A91C5418C2D1}"/>
              </a:ext>
            </a:extLst>
          </p:cNvPr>
          <p:cNvSpPr/>
          <p:nvPr/>
        </p:nvSpPr>
        <p:spPr>
          <a:xfrm>
            <a:off x="9249931" y="2861747"/>
            <a:ext cx="1798826" cy="369332"/>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THEME SCORING</a:t>
            </a:r>
          </a:p>
        </p:txBody>
      </p:sp>
      <p:sp>
        <p:nvSpPr>
          <p:cNvPr id="39" name="Rectángulo 38">
            <a:extLst>
              <a:ext uri="{FF2B5EF4-FFF2-40B4-BE49-F238E27FC236}">
                <a16:creationId xmlns:a16="http://schemas.microsoft.com/office/drawing/2014/main" id="{39BC9926-0A36-4BFB-BF19-1628FD6A8CC8}"/>
              </a:ext>
            </a:extLst>
          </p:cNvPr>
          <p:cNvSpPr/>
          <p:nvPr/>
        </p:nvSpPr>
        <p:spPr>
          <a:xfrm>
            <a:off x="6917548" y="3762895"/>
            <a:ext cx="4164858" cy="369332"/>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MÓDULOS DEL APLICATIVO WEB Y MÓVIL</a:t>
            </a:r>
          </a:p>
        </p:txBody>
      </p:sp>
      <p:sp>
        <p:nvSpPr>
          <p:cNvPr id="40" name="Rectángulo 39">
            <a:extLst>
              <a:ext uri="{FF2B5EF4-FFF2-40B4-BE49-F238E27FC236}">
                <a16:creationId xmlns:a16="http://schemas.microsoft.com/office/drawing/2014/main" id="{90CE86C7-C7AD-4209-B80A-E62E7E911879}"/>
              </a:ext>
            </a:extLst>
          </p:cNvPr>
          <p:cNvSpPr/>
          <p:nvPr/>
        </p:nvSpPr>
        <p:spPr>
          <a:xfrm>
            <a:off x="6679010" y="5088112"/>
            <a:ext cx="3531929" cy="369332"/>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MODELO ITERATIVO INCREMENTAL</a:t>
            </a:r>
          </a:p>
        </p:txBody>
      </p:sp>
      <p:sp>
        <p:nvSpPr>
          <p:cNvPr id="41" name="Rectángulo 40">
            <a:extLst>
              <a:ext uri="{FF2B5EF4-FFF2-40B4-BE49-F238E27FC236}">
                <a16:creationId xmlns:a16="http://schemas.microsoft.com/office/drawing/2014/main" id="{742E87AA-5929-40F6-AADA-8FF3DE0BDBB4}"/>
              </a:ext>
            </a:extLst>
          </p:cNvPr>
          <p:cNvSpPr/>
          <p:nvPr/>
        </p:nvSpPr>
        <p:spPr>
          <a:xfrm>
            <a:off x="7990974" y="5710965"/>
            <a:ext cx="1966564" cy="369332"/>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CASOS DE PRUEBA</a:t>
            </a:r>
          </a:p>
        </p:txBody>
      </p:sp>
    </p:spTree>
    <p:extLst>
      <p:ext uri="{BB962C8B-B14F-4D97-AF65-F5344CB8AC3E}">
        <p14:creationId xmlns:p14="http://schemas.microsoft.com/office/powerpoint/2010/main" val="3790733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E255954-F2AD-4257-B336-635C914F8696}"/>
              </a:ext>
            </a:extLst>
          </p:cNvPr>
          <p:cNvPicPr/>
          <p:nvPr/>
        </p:nvPicPr>
        <p:blipFill rotWithShape="1">
          <a:blip r:embed="rId2">
            <a:extLst>
              <a:ext uri="{28A0092B-C50C-407E-A947-70E740481C1C}">
                <a14:useLocalDpi xmlns:a14="http://schemas.microsoft.com/office/drawing/2010/main" val="0"/>
              </a:ext>
            </a:extLst>
          </a:blip>
          <a:srcRect r="59019"/>
          <a:stretch/>
        </p:blipFill>
        <p:spPr bwMode="auto">
          <a:xfrm>
            <a:off x="332546" y="233610"/>
            <a:ext cx="2953993" cy="959086"/>
          </a:xfrm>
          <a:prstGeom prst="rect">
            <a:avLst/>
          </a:prstGeom>
          <a:ln>
            <a:noFill/>
          </a:ln>
          <a:extLst>
            <a:ext uri="{53640926-AAD7-44D8-BBD7-CCE9431645EC}">
              <a14:shadowObscured xmlns:a14="http://schemas.microsoft.com/office/drawing/2010/main"/>
            </a:ext>
          </a:extLst>
        </p:spPr>
      </p:pic>
      <p:sp>
        <p:nvSpPr>
          <p:cNvPr id="15" name="Rectángulo 14">
            <a:extLst>
              <a:ext uri="{FF2B5EF4-FFF2-40B4-BE49-F238E27FC236}">
                <a16:creationId xmlns:a16="http://schemas.microsoft.com/office/drawing/2014/main" id="{609C84F5-94DE-4A6E-B622-A71E6DC6C19C}"/>
              </a:ext>
            </a:extLst>
          </p:cNvPr>
          <p:cNvSpPr/>
          <p:nvPr/>
        </p:nvSpPr>
        <p:spPr>
          <a:xfrm>
            <a:off x="3435957" y="735453"/>
            <a:ext cx="6290569" cy="461665"/>
          </a:xfrm>
          <a:prstGeom prst="rect">
            <a:avLst/>
          </a:prstGeom>
        </p:spPr>
        <p:txBody>
          <a:bodyPr wrap="none">
            <a:spAutoFit/>
          </a:bodyPr>
          <a:lstStyle/>
          <a:p>
            <a:pPr algn="ctr"/>
            <a:r>
              <a:rPr lang="es-ES" sz="2400" b="1" dirty="0">
                <a:latin typeface="Arial" panose="020B0604020202020204" pitchFamily="34" charset="0"/>
              </a:rPr>
              <a:t>PRESUPUESTO PARA LA ELABORACIÓN</a:t>
            </a:r>
            <a:endParaRPr lang="es-ES" sz="2400" dirty="0"/>
          </a:p>
        </p:txBody>
      </p:sp>
      <p:pic>
        <p:nvPicPr>
          <p:cNvPr id="5" name="Imagen 4">
            <a:extLst>
              <a:ext uri="{FF2B5EF4-FFF2-40B4-BE49-F238E27FC236}">
                <a16:creationId xmlns:a16="http://schemas.microsoft.com/office/drawing/2014/main" id="{EDE37E8B-2FAE-4C0A-9272-DB9DFB8F20D1}"/>
              </a:ext>
            </a:extLst>
          </p:cNvPr>
          <p:cNvPicPr>
            <a:picLocks noChangeAspect="1"/>
          </p:cNvPicPr>
          <p:nvPr/>
        </p:nvPicPr>
        <p:blipFill>
          <a:blip r:embed="rId3"/>
          <a:stretch>
            <a:fillRect/>
          </a:stretch>
        </p:blipFill>
        <p:spPr>
          <a:xfrm>
            <a:off x="493850" y="1145485"/>
            <a:ext cx="4793767" cy="2579466"/>
          </a:xfrm>
          <a:prstGeom prst="rect">
            <a:avLst/>
          </a:prstGeom>
        </p:spPr>
      </p:pic>
      <p:pic>
        <p:nvPicPr>
          <p:cNvPr id="6" name="Imagen 5">
            <a:extLst>
              <a:ext uri="{FF2B5EF4-FFF2-40B4-BE49-F238E27FC236}">
                <a16:creationId xmlns:a16="http://schemas.microsoft.com/office/drawing/2014/main" id="{5EB5B3A4-FB30-45BA-8A77-71042D2CD3FB}"/>
              </a:ext>
            </a:extLst>
          </p:cNvPr>
          <p:cNvPicPr>
            <a:picLocks noChangeAspect="1"/>
          </p:cNvPicPr>
          <p:nvPr/>
        </p:nvPicPr>
        <p:blipFill>
          <a:blip r:embed="rId4"/>
          <a:stretch>
            <a:fillRect/>
          </a:stretch>
        </p:blipFill>
        <p:spPr>
          <a:xfrm>
            <a:off x="6685722" y="1407423"/>
            <a:ext cx="5082209" cy="1734792"/>
          </a:xfrm>
          <a:prstGeom prst="rect">
            <a:avLst/>
          </a:prstGeom>
        </p:spPr>
      </p:pic>
      <p:pic>
        <p:nvPicPr>
          <p:cNvPr id="7" name="Imagen 6">
            <a:extLst>
              <a:ext uri="{FF2B5EF4-FFF2-40B4-BE49-F238E27FC236}">
                <a16:creationId xmlns:a16="http://schemas.microsoft.com/office/drawing/2014/main" id="{D9E454CF-85C8-4F97-B034-FCD7FE0D4DC7}"/>
              </a:ext>
            </a:extLst>
          </p:cNvPr>
          <p:cNvPicPr>
            <a:picLocks noChangeAspect="1"/>
          </p:cNvPicPr>
          <p:nvPr/>
        </p:nvPicPr>
        <p:blipFill>
          <a:blip r:embed="rId5"/>
          <a:stretch>
            <a:fillRect/>
          </a:stretch>
        </p:blipFill>
        <p:spPr>
          <a:xfrm>
            <a:off x="3790536" y="4019756"/>
            <a:ext cx="5287203" cy="2407113"/>
          </a:xfrm>
          <a:prstGeom prst="rect">
            <a:avLst/>
          </a:prstGeom>
        </p:spPr>
      </p:pic>
    </p:spTree>
    <p:extLst>
      <p:ext uri="{BB962C8B-B14F-4D97-AF65-F5344CB8AC3E}">
        <p14:creationId xmlns:p14="http://schemas.microsoft.com/office/powerpoint/2010/main" val="50010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E255954-F2AD-4257-B336-635C914F8696}"/>
              </a:ext>
            </a:extLst>
          </p:cNvPr>
          <p:cNvPicPr/>
          <p:nvPr/>
        </p:nvPicPr>
        <p:blipFill rotWithShape="1">
          <a:blip r:embed="rId2">
            <a:extLst>
              <a:ext uri="{28A0092B-C50C-407E-A947-70E740481C1C}">
                <a14:useLocalDpi xmlns:a14="http://schemas.microsoft.com/office/drawing/2010/main" val="0"/>
              </a:ext>
            </a:extLst>
          </a:blip>
          <a:srcRect r="59019"/>
          <a:stretch/>
        </p:blipFill>
        <p:spPr bwMode="auto">
          <a:xfrm>
            <a:off x="332546" y="233610"/>
            <a:ext cx="2953993" cy="959086"/>
          </a:xfrm>
          <a:prstGeom prst="rect">
            <a:avLst/>
          </a:prstGeom>
          <a:ln>
            <a:noFill/>
          </a:ln>
          <a:extLst>
            <a:ext uri="{53640926-AAD7-44D8-BBD7-CCE9431645EC}">
              <a14:shadowObscured xmlns:a14="http://schemas.microsoft.com/office/drawing/2010/main"/>
            </a:ext>
          </a:extLst>
        </p:spPr>
      </p:pic>
      <p:sp>
        <p:nvSpPr>
          <p:cNvPr id="15" name="Rectángulo 14">
            <a:extLst>
              <a:ext uri="{FF2B5EF4-FFF2-40B4-BE49-F238E27FC236}">
                <a16:creationId xmlns:a16="http://schemas.microsoft.com/office/drawing/2014/main" id="{609C84F5-94DE-4A6E-B622-A71E6DC6C19C}"/>
              </a:ext>
            </a:extLst>
          </p:cNvPr>
          <p:cNvSpPr/>
          <p:nvPr/>
        </p:nvSpPr>
        <p:spPr>
          <a:xfrm>
            <a:off x="5076709" y="735453"/>
            <a:ext cx="2664512" cy="461665"/>
          </a:xfrm>
          <a:prstGeom prst="rect">
            <a:avLst/>
          </a:prstGeom>
        </p:spPr>
        <p:txBody>
          <a:bodyPr wrap="none">
            <a:spAutoFit/>
          </a:bodyPr>
          <a:lstStyle/>
          <a:p>
            <a:pPr algn="ctr"/>
            <a:r>
              <a:rPr lang="es-ES" sz="2400" b="1" dirty="0">
                <a:latin typeface="Arial" panose="020B0604020202020204" pitchFamily="34" charset="0"/>
              </a:rPr>
              <a:t>CONCLUSIONES</a:t>
            </a:r>
            <a:endParaRPr lang="es-ES" sz="2400" dirty="0"/>
          </a:p>
        </p:txBody>
      </p:sp>
      <p:sp>
        <p:nvSpPr>
          <p:cNvPr id="4" name="Rectángulo 3">
            <a:extLst>
              <a:ext uri="{FF2B5EF4-FFF2-40B4-BE49-F238E27FC236}">
                <a16:creationId xmlns:a16="http://schemas.microsoft.com/office/drawing/2014/main" id="{FF8E9C1D-1D76-46AD-91C8-0FB715D31229}"/>
              </a:ext>
            </a:extLst>
          </p:cNvPr>
          <p:cNvSpPr/>
          <p:nvPr/>
        </p:nvSpPr>
        <p:spPr>
          <a:xfrm>
            <a:off x="1179442" y="1743455"/>
            <a:ext cx="10230679" cy="1200329"/>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s-ES" dirty="0"/>
              <a:t>Para realizar el procedimiento de la implementación se tomó en cuenta todos los requerimientos funcionales y no funcionales, la Junta de Riego opto por el contrato de un hosting y dominio para poder acceder a la aplicación web desde cualquier dispositivo que tenga acceso a internet, además adquirió el equipo necesario (Ordenador, impresora). </a:t>
            </a:r>
          </a:p>
        </p:txBody>
      </p:sp>
      <p:sp>
        <p:nvSpPr>
          <p:cNvPr id="8" name="Rectángulo 7">
            <a:extLst>
              <a:ext uri="{FF2B5EF4-FFF2-40B4-BE49-F238E27FC236}">
                <a16:creationId xmlns:a16="http://schemas.microsoft.com/office/drawing/2014/main" id="{7992323A-24A3-4A5A-86D7-68564B174B5D}"/>
              </a:ext>
            </a:extLst>
          </p:cNvPr>
          <p:cNvSpPr/>
          <p:nvPr/>
        </p:nvSpPr>
        <p:spPr>
          <a:xfrm>
            <a:off x="1099929" y="3380748"/>
            <a:ext cx="10283687" cy="1200329"/>
          </a:xfrm>
          <a:prstGeom prst="rect">
            <a:avLst/>
          </a:prstGeom>
          <a:ln w="28575"/>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s-ES" dirty="0"/>
              <a:t>Tomando en cuenta que se ha implementado todas las funcionalidades que se identificaron como necesarias, la aplicación web y móvil ha generado un impacto sobresaliente para la Junta de Riego gracias a ello se ha beneficiado tanto al Gerente, Recaudador y tesorero sin dejar de lado a los socios los cuales se encuentran conformes con el servicio ágil eficaz y seguro que se les ofrece actualmente. </a:t>
            </a:r>
          </a:p>
        </p:txBody>
      </p:sp>
    </p:spTree>
    <p:extLst>
      <p:ext uri="{BB962C8B-B14F-4D97-AF65-F5344CB8AC3E}">
        <p14:creationId xmlns:p14="http://schemas.microsoft.com/office/powerpoint/2010/main" val="2233720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E255954-F2AD-4257-B336-635C914F8696}"/>
              </a:ext>
            </a:extLst>
          </p:cNvPr>
          <p:cNvPicPr/>
          <p:nvPr/>
        </p:nvPicPr>
        <p:blipFill rotWithShape="1">
          <a:blip r:embed="rId2">
            <a:extLst>
              <a:ext uri="{28A0092B-C50C-407E-A947-70E740481C1C}">
                <a14:useLocalDpi xmlns:a14="http://schemas.microsoft.com/office/drawing/2010/main" val="0"/>
              </a:ext>
            </a:extLst>
          </a:blip>
          <a:srcRect r="59019"/>
          <a:stretch/>
        </p:blipFill>
        <p:spPr bwMode="auto">
          <a:xfrm>
            <a:off x="332546" y="233610"/>
            <a:ext cx="2953993" cy="959086"/>
          </a:xfrm>
          <a:prstGeom prst="rect">
            <a:avLst/>
          </a:prstGeom>
          <a:ln>
            <a:noFill/>
          </a:ln>
          <a:extLst>
            <a:ext uri="{53640926-AAD7-44D8-BBD7-CCE9431645EC}">
              <a14:shadowObscured xmlns:a14="http://schemas.microsoft.com/office/drawing/2010/main"/>
            </a:ext>
          </a:extLst>
        </p:spPr>
      </p:pic>
      <p:sp>
        <p:nvSpPr>
          <p:cNvPr id="15" name="Rectángulo 14">
            <a:extLst>
              <a:ext uri="{FF2B5EF4-FFF2-40B4-BE49-F238E27FC236}">
                <a16:creationId xmlns:a16="http://schemas.microsoft.com/office/drawing/2014/main" id="{609C84F5-94DE-4A6E-B622-A71E6DC6C19C}"/>
              </a:ext>
            </a:extLst>
          </p:cNvPr>
          <p:cNvSpPr/>
          <p:nvPr/>
        </p:nvSpPr>
        <p:spPr>
          <a:xfrm>
            <a:off x="4716834" y="735453"/>
            <a:ext cx="3384260" cy="461665"/>
          </a:xfrm>
          <a:prstGeom prst="rect">
            <a:avLst/>
          </a:prstGeom>
        </p:spPr>
        <p:txBody>
          <a:bodyPr wrap="none">
            <a:spAutoFit/>
          </a:bodyPr>
          <a:lstStyle/>
          <a:p>
            <a:pPr algn="ctr"/>
            <a:r>
              <a:rPr lang="es-ES" sz="2400" b="1" dirty="0">
                <a:latin typeface="Arial" panose="020B0604020202020204" pitchFamily="34" charset="0"/>
              </a:rPr>
              <a:t>RECOMENDACIONES</a:t>
            </a:r>
            <a:endParaRPr lang="es-ES" sz="2400" dirty="0"/>
          </a:p>
        </p:txBody>
      </p:sp>
      <p:sp>
        <p:nvSpPr>
          <p:cNvPr id="4" name="Rectángulo 3">
            <a:extLst>
              <a:ext uri="{FF2B5EF4-FFF2-40B4-BE49-F238E27FC236}">
                <a16:creationId xmlns:a16="http://schemas.microsoft.com/office/drawing/2014/main" id="{FF8E9C1D-1D76-46AD-91C8-0FB715D31229}"/>
              </a:ext>
            </a:extLst>
          </p:cNvPr>
          <p:cNvSpPr/>
          <p:nvPr/>
        </p:nvSpPr>
        <p:spPr>
          <a:xfrm>
            <a:off x="1179442" y="1743455"/>
            <a:ext cx="10230679" cy="923330"/>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s-ES" dirty="0"/>
              <a:t>Para poder realizar posteriores mantenimientos es necesario que los mismos sean realizados por personal ampliamente capacitado en el área de informática y desarrollo de software evitando de esta forma algún daño o perjuicio que se pueda generar en la programación o base de datos.</a:t>
            </a:r>
          </a:p>
        </p:txBody>
      </p:sp>
      <p:sp>
        <p:nvSpPr>
          <p:cNvPr id="8" name="Rectángulo 7">
            <a:extLst>
              <a:ext uri="{FF2B5EF4-FFF2-40B4-BE49-F238E27FC236}">
                <a16:creationId xmlns:a16="http://schemas.microsoft.com/office/drawing/2014/main" id="{7992323A-24A3-4A5A-86D7-68564B174B5D}"/>
              </a:ext>
            </a:extLst>
          </p:cNvPr>
          <p:cNvSpPr/>
          <p:nvPr/>
        </p:nvSpPr>
        <p:spPr>
          <a:xfrm>
            <a:off x="1099929" y="3380748"/>
            <a:ext cx="10283687" cy="923330"/>
          </a:xfrm>
          <a:prstGeom prst="rect">
            <a:avLst/>
          </a:prstGeom>
          <a:ln w="28575"/>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s-ES" dirty="0"/>
              <a:t>Uno de los pasos más importantes y los cuales se debe tomar en cuenta son las necesidades del cliente, de los cuales surgirán los requerimientos del sistema cabe recalcar que personal de desarrollo debe capacitar al cliente sobre algunos puntos que pueden ser cruciales en el desarrollo y ejecución del software</a:t>
            </a:r>
          </a:p>
        </p:txBody>
      </p:sp>
    </p:spTree>
    <p:extLst>
      <p:ext uri="{BB962C8B-B14F-4D97-AF65-F5344CB8AC3E}">
        <p14:creationId xmlns:p14="http://schemas.microsoft.com/office/powerpoint/2010/main" val="1573889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531EDF0-12A1-413C-8A85-9508CF1BC939}"/>
              </a:ext>
            </a:extLst>
          </p:cNvPr>
          <p:cNvPicPr>
            <a:picLocks noChangeAspect="1"/>
          </p:cNvPicPr>
          <p:nvPr/>
        </p:nvPicPr>
        <p:blipFill rotWithShape="1">
          <a:blip r:embed="rId2">
            <a:extLst>
              <a:ext uri="{28A0092B-C50C-407E-A947-70E740481C1C}">
                <a14:useLocalDpi xmlns:a14="http://schemas.microsoft.com/office/drawing/2010/main" val="0"/>
              </a:ext>
            </a:extLst>
          </a:blip>
          <a:srcRect l="658" t="21835" r="877" b="7633"/>
          <a:stretch/>
        </p:blipFill>
        <p:spPr>
          <a:xfrm>
            <a:off x="0" y="0"/>
            <a:ext cx="12191999" cy="6858000"/>
          </a:xfrm>
          <a:prstGeom prst="rect">
            <a:avLst/>
          </a:prstGeom>
        </p:spPr>
      </p:pic>
      <p:pic>
        <p:nvPicPr>
          <p:cNvPr id="3" name="Imagen 2">
            <a:extLst>
              <a:ext uri="{FF2B5EF4-FFF2-40B4-BE49-F238E27FC236}">
                <a16:creationId xmlns:a16="http://schemas.microsoft.com/office/drawing/2014/main" id="{2E255954-F2AD-4257-B336-635C914F8696}"/>
              </a:ext>
            </a:extLst>
          </p:cNvPr>
          <p:cNvPicPr/>
          <p:nvPr/>
        </p:nvPicPr>
        <p:blipFill rotWithShape="1">
          <a:blip r:embed="rId3">
            <a:extLst>
              <a:ext uri="{28A0092B-C50C-407E-A947-70E740481C1C}">
                <a14:useLocalDpi xmlns:a14="http://schemas.microsoft.com/office/drawing/2010/main" val="0"/>
              </a:ext>
            </a:extLst>
          </a:blip>
          <a:srcRect r="59019"/>
          <a:stretch/>
        </p:blipFill>
        <p:spPr bwMode="auto">
          <a:xfrm>
            <a:off x="332546" y="233610"/>
            <a:ext cx="2953993" cy="959086"/>
          </a:xfrm>
          <a:prstGeom prst="rect">
            <a:avLst/>
          </a:prstGeom>
          <a:ln>
            <a:noFill/>
          </a:ln>
          <a:extLst>
            <a:ext uri="{53640926-AAD7-44D8-BBD7-CCE9431645EC}">
              <a14:shadowObscured xmlns:a14="http://schemas.microsoft.com/office/drawing/2010/main"/>
            </a:ext>
          </a:extLst>
        </p:spPr>
      </p:pic>
      <p:sp>
        <p:nvSpPr>
          <p:cNvPr id="4" name="Rectángulo 3">
            <a:extLst>
              <a:ext uri="{FF2B5EF4-FFF2-40B4-BE49-F238E27FC236}">
                <a16:creationId xmlns:a16="http://schemas.microsoft.com/office/drawing/2014/main" id="{72186275-78DB-425F-B273-ED4E17D3B193}"/>
              </a:ext>
            </a:extLst>
          </p:cNvPr>
          <p:cNvSpPr/>
          <p:nvPr/>
        </p:nvSpPr>
        <p:spPr>
          <a:xfrm>
            <a:off x="3843953" y="483662"/>
            <a:ext cx="5129994" cy="461665"/>
          </a:xfrm>
          <a:prstGeom prst="rect">
            <a:avLst/>
          </a:prstGeom>
        </p:spPr>
        <p:txBody>
          <a:bodyPr wrap="none">
            <a:spAutoFit/>
          </a:bodyPr>
          <a:lstStyle/>
          <a:p>
            <a:pPr algn="ctr"/>
            <a:r>
              <a:rPr lang="es-ES" sz="2400" b="1" dirty="0">
                <a:latin typeface="Arial" panose="020B0604020202020204" pitchFamily="34" charset="0"/>
              </a:rPr>
              <a:t>JUSTIFICACIÓN DEL PROYECTO </a:t>
            </a:r>
            <a:endParaRPr lang="es-ES" sz="2400" dirty="0"/>
          </a:p>
        </p:txBody>
      </p:sp>
      <p:sp>
        <p:nvSpPr>
          <p:cNvPr id="5" name="Rectángulo 4">
            <a:extLst>
              <a:ext uri="{FF2B5EF4-FFF2-40B4-BE49-F238E27FC236}">
                <a16:creationId xmlns:a16="http://schemas.microsoft.com/office/drawing/2014/main" id="{07E15BAB-CA35-4AD1-B7E8-15E3BF733E8B}"/>
              </a:ext>
            </a:extLst>
          </p:cNvPr>
          <p:cNvSpPr/>
          <p:nvPr/>
        </p:nvSpPr>
        <p:spPr>
          <a:xfrm>
            <a:off x="967409" y="1974719"/>
            <a:ext cx="4174435" cy="1754326"/>
          </a:xfrm>
          <a:prstGeom prst="rect">
            <a:avLst/>
          </a:prstGeom>
          <a:ln w="28575"/>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s-ES" dirty="0"/>
              <a:t>La  población mundial a pasado de 6000 millones en la actualidad a más de 8000 millones en el año 2030 ha provocado que el uso del agua de riego se convierta en un factor crucial, según el análisis efectuado por la FAO</a:t>
            </a:r>
          </a:p>
        </p:txBody>
      </p:sp>
      <p:sp>
        <p:nvSpPr>
          <p:cNvPr id="6" name="Rectángulo 5">
            <a:extLst>
              <a:ext uri="{FF2B5EF4-FFF2-40B4-BE49-F238E27FC236}">
                <a16:creationId xmlns:a16="http://schemas.microsoft.com/office/drawing/2014/main" id="{3199D7B2-3002-40EF-B880-2BDFEF957634}"/>
              </a:ext>
            </a:extLst>
          </p:cNvPr>
          <p:cNvSpPr/>
          <p:nvPr/>
        </p:nvSpPr>
        <p:spPr>
          <a:xfrm>
            <a:off x="2001078" y="1205948"/>
            <a:ext cx="2107096" cy="503582"/>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b="1" dirty="0"/>
              <a:t>Macro</a:t>
            </a:r>
          </a:p>
        </p:txBody>
      </p:sp>
      <p:sp>
        <p:nvSpPr>
          <p:cNvPr id="7" name="Rectángulo 6">
            <a:extLst>
              <a:ext uri="{FF2B5EF4-FFF2-40B4-BE49-F238E27FC236}">
                <a16:creationId xmlns:a16="http://schemas.microsoft.com/office/drawing/2014/main" id="{3D3AE29B-E1A0-4BD6-AE8D-7129982FB34F}"/>
              </a:ext>
            </a:extLst>
          </p:cNvPr>
          <p:cNvSpPr/>
          <p:nvPr/>
        </p:nvSpPr>
        <p:spPr>
          <a:xfrm>
            <a:off x="7798903" y="1172817"/>
            <a:ext cx="2107096" cy="503582"/>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b="1" dirty="0"/>
              <a:t>Meso</a:t>
            </a:r>
          </a:p>
        </p:txBody>
      </p:sp>
      <p:sp>
        <p:nvSpPr>
          <p:cNvPr id="8" name="Rectángulo 7">
            <a:extLst>
              <a:ext uri="{FF2B5EF4-FFF2-40B4-BE49-F238E27FC236}">
                <a16:creationId xmlns:a16="http://schemas.microsoft.com/office/drawing/2014/main" id="{937AF33E-D084-4B8D-85F0-1F54DABC16B1}"/>
              </a:ext>
            </a:extLst>
          </p:cNvPr>
          <p:cNvSpPr/>
          <p:nvPr/>
        </p:nvSpPr>
        <p:spPr>
          <a:xfrm>
            <a:off x="6824870" y="1877273"/>
            <a:ext cx="4055165" cy="2031325"/>
          </a:xfrm>
          <a:prstGeom prst="rect">
            <a:avLst/>
          </a:prstGeom>
          <a:ln w="28575"/>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s-ES" dirty="0"/>
              <a:t>La zona 3 se dedica a la agricultura familiar campesina existe en zonas de producción empresarial 180 adjudicaciones entregadas a diferentes organizaciones dentro de Cotopaxi beneficiando a un total de 12.000 personas.</a:t>
            </a:r>
          </a:p>
        </p:txBody>
      </p:sp>
      <p:sp>
        <p:nvSpPr>
          <p:cNvPr id="9" name="Rectángulo 8">
            <a:extLst>
              <a:ext uri="{FF2B5EF4-FFF2-40B4-BE49-F238E27FC236}">
                <a16:creationId xmlns:a16="http://schemas.microsoft.com/office/drawing/2014/main" id="{5D5BA901-665A-4597-9261-74B3FB7F72FA}"/>
              </a:ext>
            </a:extLst>
          </p:cNvPr>
          <p:cNvSpPr/>
          <p:nvPr/>
        </p:nvSpPr>
        <p:spPr>
          <a:xfrm>
            <a:off x="4750905" y="4114799"/>
            <a:ext cx="2107096" cy="503582"/>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s-ES" b="1" dirty="0"/>
              <a:t>Micro</a:t>
            </a:r>
          </a:p>
        </p:txBody>
      </p:sp>
      <p:sp>
        <p:nvSpPr>
          <p:cNvPr id="11" name="Rectángulo 10">
            <a:extLst>
              <a:ext uri="{FF2B5EF4-FFF2-40B4-BE49-F238E27FC236}">
                <a16:creationId xmlns:a16="http://schemas.microsoft.com/office/drawing/2014/main" id="{1C228942-8BF7-48A2-9AD5-D81D4FAAC4A1}"/>
              </a:ext>
            </a:extLst>
          </p:cNvPr>
          <p:cNvSpPr/>
          <p:nvPr/>
        </p:nvSpPr>
        <p:spPr>
          <a:xfrm>
            <a:off x="2888974" y="4798874"/>
            <a:ext cx="6096000" cy="1754326"/>
          </a:xfrm>
          <a:prstGeom prst="rect">
            <a:avLst/>
          </a:prstGeom>
          <a:ln w="28575"/>
        </p:spPr>
        <p:style>
          <a:lnRef idx="2">
            <a:schemeClr val="accent6"/>
          </a:lnRef>
          <a:fillRef idx="1">
            <a:schemeClr val="lt1"/>
          </a:fillRef>
          <a:effectRef idx="0">
            <a:schemeClr val="accent6"/>
          </a:effectRef>
          <a:fontRef idx="minor">
            <a:schemeClr val="dk1"/>
          </a:fontRef>
        </p:style>
        <p:txBody>
          <a:bodyPr>
            <a:spAutoFit/>
          </a:bodyPr>
          <a:lstStyle/>
          <a:p>
            <a:pPr algn="just"/>
            <a:r>
              <a:rPr lang="es-ES" dirty="0"/>
              <a:t>La Junta de Riego y/o Drenaje por Aspersión del barrio Zumbalica Sur – Centro actualmente está conformado por 75 socios de los cuales 63 pertenecen al servicio de Agua de Riego y los 12 restantes al Servicio de Industrial, por ello se ha incrementado de la misma forma la cantidad de información que se maneja dentro de la junta</a:t>
            </a:r>
          </a:p>
        </p:txBody>
      </p:sp>
    </p:spTree>
    <p:extLst>
      <p:ext uri="{BB962C8B-B14F-4D97-AF65-F5344CB8AC3E}">
        <p14:creationId xmlns:p14="http://schemas.microsoft.com/office/powerpoint/2010/main" val="334204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531EDF0-12A1-413C-8A85-9508CF1BC939}"/>
              </a:ext>
            </a:extLst>
          </p:cNvPr>
          <p:cNvPicPr>
            <a:picLocks noChangeAspect="1"/>
          </p:cNvPicPr>
          <p:nvPr/>
        </p:nvPicPr>
        <p:blipFill rotWithShape="1">
          <a:blip r:embed="rId2">
            <a:extLst>
              <a:ext uri="{28A0092B-C50C-407E-A947-70E740481C1C}">
                <a14:useLocalDpi xmlns:a14="http://schemas.microsoft.com/office/drawing/2010/main" val="0"/>
              </a:ext>
            </a:extLst>
          </a:blip>
          <a:srcRect l="658" t="21835" r="877" b="7633"/>
          <a:stretch/>
        </p:blipFill>
        <p:spPr>
          <a:xfrm>
            <a:off x="0" y="0"/>
            <a:ext cx="12191999" cy="6858000"/>
          </a:xfrm>
          <a:prstGeom prst="rect">
            <a:avLst/>
          </a:prstGeom>
        </p:spPr>
      </p:pic>
      <p:pic>
        <p:nvPicPr>
          <p:cNvPr id="3" name="Imagen 2">
            <a:extLst>
              <a:ext uri="{FF2B5EF4-FFF2-40B4-BE49-F238E27FC236}">
                <a16:creationId xmlns:a16="http://schemas.microsoft.com/office/drawing/2014/main" id="{2E255954-F2AD-4257-B336-635C914F8696}"/>
              </a:ext>
            </a:extLst>
          </p:cNvPr>
          <p:cNvPicPr/>
          <p:nvPr/>
        </p:nvPicPr>
        <p:blipFill rotWithShape="1">
          <a:blip r:embed="rId3">
            <a:extLst>
              <a:ext uri="{28A0092B-C50C-407E-A947-70E740481C1C}">
                <a14:useLocalDpi xmlns:a14="http://schemas.microsoft.com/office/drawing/2010/main" val="0"/>
              </a:ext>
            </a:extLst>
          </a:blip>
          <a:srcRect r="59019"/>
          <a:stretch/>
        </p:blipFill>
        <p:spPr bwMode="auto">
          <a:xfrm>
            <a:off x="332546" y="233610"/>
            <a:ext cx="2953993" cy="959086"/>
          </a:xfrm>
          <a:prstGeom prst="rect">
            <a:avLst/>
          </a:prstGeom>
          <a:ln>
            <a:noFill/>
          </a:ln>
          <a:extLst>
            <a:ext uri="{53640926-AAD7-44D8-BBD7-CCE9431645EC}">
              <a14:shadowObscured xmlns:a14="http://schemas.microsoft.com/office/drawing/2010/main"/>
            </a:ext>
          </a:extLst>
        </p:spPr>
      </p:pic>
      <p:sp>
        <p:nvSpPr>
          <p:cNvPr id="5" name="Rectángulo 4">
            <a:extLst>
              <a:ext uri="{FF2B5EF4-FFF2-40B4-BE49-F238E27FC236}">
                <a16:creationId xmlns:a16="http://schemas.microsoft.com/office/drawing/2014/main" id="{847586AC-A958-4FB5-B28C-8172788D8D85}"/>
              </a:ext>
            </a:extLst>
          </p:cNvPr>
          <p:cNvSpPr/>
          <p:nvPr/>
        </p:nvSpPr>
        <p:spPr>
          <a:xfrm>
            <a:off x="3818306" y="483662"/>
            <a:ext cx="5181290" cy="461665"/>
          </a:xfrm>
          <a:prstGeom prst="rect">
            <a:avLst/>
          </a:prstGeom>
        </p:spPr>
        <p:txBody>
          <a:bodyPr wrap="none">
            <a:spAutoFit/>
          </a:bodyPr>
          <a:lstStyle/>
          <a:p>
            <a:pPr algn="ctr"/>
            <a:r>
              <a:rPr lang="es-ES" sz="2400" b="1" dirty="0">
                <a:latin typeface="Arial" panose="020B0604020202020204" pitchFamily="34" charset="0"/>
              </a:rPr>
              <a:t>BENEFICIARIOS DEL PROYECTO </a:t>
            </a:r>
            <a:endParaRPr lang="es-ES" sz="2400" dirty="0"/>
          </a:p>
        </p:txBody>
      </p:sp>
      <p:cxnSp>
        <p:nvCxnSpPr>
          <p:cNvPr id="8" name="Conector recto de flecha 7">
            <a:extLst>
              <a:ext uri="{FF2B5EF4-FFF2-40B4-BE49-F238E27FC236}">
                <a16:creationId xmlns:a16="http://schemas.microsoft.com/office/drawing/2014/main" id="{81A8F6A6-129C-403F-93A2-77431441A017}"/>
              </a:ext>
            </a:extLst>
          </p:cNvPr>
          <p:cNvCxnSpPr>
            <a:stCxn id="5" idx="2"/>
          </p:cNvCxnSpPr>
          <p:nvPr/>
        </p:nvCxnSpPr>
        <p:spPr>
          <a:xfrm flipH="1">
            <a:off x="3379304" y="945327"/>
            <a:ext cx="3029647" cy="605177"/>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cxnSp>
        <p:nvCxnSpPr>
          <p:cNvPr id="10" name="Conector recto de flecha 9">
            <a:extLst>
              <a:ext uri="{FF2B5EF4-FFF2-40B4-BE49-F238E27FC236}">
                <a16:creationId xmlns:a16="http://schemas.microsoft.com/office/drawing/2014/main" id="{9F7418FD-459E-49AB-85B7-A53AACE9C274}"/>
              </a:ext>
            </a:extLst>
          </p:cNvPr>
          <p:cNvCxnSpPr>
            <a:cxnSpLocks/>
          </p:cNvCxnSpPr>
          <p:nvPr/>
        </p:nvCxnSpPr>
        <p:spPr>
          <a:xfrm>
            <a:off x="6453809" y="940905"/>
            <a:ext cx="3228426" cy="510166"/>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sp>
        <p:nvSpPr>
          <p:cNvPr id="13" name="Rectángulo: esquinas redondeadas 12">
            <a:extLst>
              <a:ext uri="{FF2B5EF4-FFF2-40B4-BE49-F238E27FC236}">
                <a16:creationId xmlns:a16="http://schemas.microsoft.com/office/drawing/2014/main" id="{B995625D-15A5-4691-A01D-4C51100BA77E}"/>
              </a:ext>
            </a:extLst>
          </p:cNvPr>
          <p:cNvSpPr/>
          <p:nvPr/>
        </p:nvSpPr>
        <p:spPr>
          <a:xfrm>
            <a:off x="2578636" y="1663136"/>
            <a:ext cx="1612158" cy="679622"/>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s-ES" b="1" dirty="0"/>
              <a:t>Directos</a:t>
            </a:r>
            <a:r>
              <a:rPr lang="es-ES" dirty="0"/>
              <a:t> </a:t>
            </a:r>
          </a:p>
        </p:txBody>
      </p:sp>
      <p:sp>
        <p:nvSpPr>
          <p:cNvPr id="14" name="Rectángulo: esquinas redondeadas 13">
            <a:extLst>
              <a:ext uri="{FF2B5EF4-FFF2-40B4-BE49-F238E27FC236}">
                <a16:creationId xmlns:a16="http://schemas.microsoft.com/office/drawing/2014/main" id="{7CB2A4F3-2098-4D83-B30B-727F22A02E7B}"/>
              </a:ext>
            </a:extLst>
          </p:cNvPr>
          <p:cNvSpPr/>
          <p:nvPr/>
        </p:nvSpPr>
        <p:spPr>
          <a:xfrm>
            <a:off x="8463224" y="1575316"/>
            <a:ext cx="2009356" cy="798207"/>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s-ES" b="1" dirty="0"/>
              <a:t>Indirectos</a:t>
            </a:r>
          </a:p>
        </p:txBody>
      </p:sp>
      <p:sp>
        <p:nvSpPr>
          <p:cNvPr id="15" name="Rectángulo redondeado 16">
            <a:extLst>
              <a:ext uri="{FF2B5EF4-FFF2-40B4-BE49-F238E27FC236}">
                <a16:creationId xmlns:a16="http://schemas.microsoft.com/office/drawing/2014/main" id="{18BA0FAC-27C1-416C-8460-B26E149CB71A}"/>
              </a:ext>
            </a:extLst>
          </p:cNvPr>
          <p:cNvSpPr/>
          <p:nvPr/>
        </p:nvSpPr>
        <p:spPr>
          <a:xfrm>
            <a:off x="7934094" y="2738257"/>
            <a:ext cx="3184479" cy="2310822"/>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just"/>
            <a:r>
              <a:rPr lang="es-ES" dirty="0">
                <a:latin typeface="Times New Roman" panose="02020603050405020304" pitchFamily="18" charset="0"/>
                <a:cs typeface="Times New Roman" panose="02020603050405020304" pitchFamily="18" charset="0"/>
              </a:rPr>
              <a:t>75 usuarios que utilizan el servicio de agua de regadío (básica e industrial).</a:t>
            </a:r>
          </a:p>
        </p:txBody>
      </p:sp>
      <p:sp>
        <p:nvSpPr>
          <p:cNvPr id="16" name="Rectángulo redondeado 16">
            <a:extLst>
              <a:ext uri="{FF2B5EF4-FFF2-40B4-BE49-F238E27FC236}">
                <a16:creationId xmlns:a16="http://schemas.microsoft.com/office/drawing/2014/main" id="{8D384153-789B-4F89-8C9D-7434731C9B65}"/>
              </a:ext>
            </a:extLst>
          </p:cNvPr>
          <p:cNvSpPr/>
          <p:nvPr/>
        </p:nvSpPr>
        <p:spPr>
          <a:xfrm>
            <a:off x="1639313" y="2778013"/>
            <a:ext cx="3250740" cy="2271065"/>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just"/>
            <a:r>
              <a:rPr lang="es-ES" dirty="0">
                <a:latin typeface="Times New Roman" panose="02020603050405020304" pitchFamily="18" charset="0"/>
                <a:cs typeface="Times New Roman" panose="02020603050405020304" pitchFamily="18" charset="0"/>
              </a:rPr>
              <a:t>7 administradores de la Junta de Riego y/o Drenaje por Aspersión del barrio Zumbalica.</a:t>
            </a:r>
          </a:p>
        </p:txBody>
      </p:sp>
    </p:spTree>
    <p:extLst>
      <p:ext uri="{BB962C8B-B14F-4D97-AF65-F5344CB8AC3E}">
        <p14:creationId xmlns:p14="http://schemas.microsoft.com/office/powerpoint/2010/main" val="3510597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531EDF0-12A1-413C-8A85-9508CF1BC939}"/>
              </a:ext>
            </a:extLst>
          </p:cNvPr>
          <p:cNvPicPr>
            <a:picLocks noChangeAspect="1"/>
          </p:cNvPicPr>
          <p:nvPr/>
        </p:nvPicPr>
        <p:blipFill rotWithShape="1">
          <a:blip r:embed="rId2">
            <a:extLst>
              <a:ext uri="{28A0092B-C50C-407E-A947-70E740481C1C}">
                <a14:useLocalDpi xmlns:a14="http://schemas.microsoft.com/office/drawing/2010/main" val="0"/>
              </a:ext>
            </a:extLst>
          </a:blip>
          <a:srcRect l="658" t="21835" r="877" b="7633"/>
          <a:stretch/>
        </p:blipFill>
        <p:spPr>
          <a:xfrm>
            <a:off x="0" y="0"/>
            <a:ext cx="12191999" cy="6858000"/>
          </a:xfrm>
          <a:prstGeom prst="rect">
            <a:avLst/>
          </a:prstGeom>
        </p:spPr>
      </p:pic>
      <p:pic>
        <p:nvPicPr>
          <p:cNvPr id="3" name="Imagen 2">
            <a:extLst>
              <a:ext uri="{FF2B5EF4-FFF2-40B4-BE49-F238E27FC236}">
                <a16:creationId xmlns:a16="http://schemas.microsoft.com/office/drawing/2014/main" id="{2E255954-F2AD-4257-B336-635C914F8696}"/>
              </a:ext>
            </a:extLst>
          </p:cNvPr>
          <p:cNvPicPr/>
          <p:nvPr/>
        </p:nvPicPr>
        <p:blipFill rotWithShape="1">
          <a:blip r:embed="rId3">
            <a:extLst>
              <a:ext uri="{28A0092B-C50C-407E-A947-70E740481C1C}">
                <a14:useLocalDpi xmlns:a14="http://schemas.microsoft.com/office/drawing/2010/main" val="0"/>
              </a:ext>
            </a:extLst>
          </a:blip>
          <a:srcRect r="59019"/>
          <a:stretch/>
        </p:blipFill>
        <p:spPr bwMode="auto">
          <a:xfrm>
            <a:off x="332546" y="233610"/>
            <a:ext cx="2953993" cy="959086"/>
          </a:xfrm>
          <a:prstGeom prst="rect">
            <a:avLst/>
          </a:prstGeom>
          <a:ln>
            <a:noFill/>
          </a:ln>
          <a:extLst>
            <a:ext uri="{53640926-AAD7-44D8-BBD7-CCE9431645EC}">
              <a14:shadowObscured xmlns:a14="http://schemas.microsoft.com/office/drawing/2010/main"/>
            </a:ext>
          </a:extLst>
        </p:spPr>
      </p:pic>
      <p:sp>
        <p:nvSpPr>
          <p:cNvPr id="5" name="Rectángulo 4">
            <a:extLst>
              <a:ext uri="{FF2B5EF4-FFF2-40B4-BE49-F238E27FC236}">
                <a16:creationId xmlns:a16="http://schemas.microsoft.com/office/drawing/2014/main" id="{847586AC-A958-4FB5-B28C-8172788D8D85}"/>
              </a:ext>
            </a:extLst>
          </p:cNvPr>
          <p:cNvSpPr/>
          <p:nvPr/>
        </p:nvSpPr>
        <p:spPr>
          <a:xfrm>
            <a:off x="3650506" y="483662"/>
            <a:ext cx="5516895" cy="461665"/>
          </a:xfrm>
          <a:prstGeom prst="rect">
            <a:avLst/>
          </a:prstGeom>
        </p:spPr>
        <p:txBody>
          <a:bodyPr wrap="none">
            <a:spAutoFit/>
          </a:bodyPr>
          <a:lstStyle/>
          <a:p>
            <a:pPr algn="ctr"/>
            <a:r>
              <a:rPr lang="es-ES" sz="2400" b="1" dirty="0">
                <a:latin typeface="Arial" panose="020B0604020202020204" pitchFamily="34" charset="0"/>
              </a:rPr>
              <a:t>EL PROBLEMA DE INVESTIGACIÓN </a:t>
            </a:r>
            <a:endParaRPr lang="es-ES" sz="2400" dirty="0"/>
          </a:p>
        </p:txBody>
      </p:sp>
      <p:sp>
        <p:nvSpPr>
          <p:cNvPr id="11" name="Rectángulo: esquinas redondeadas 10">
            <a:extLst>
              <a:ext uri="{FF2B5EF4-FFF2-40B4-BE49-F238E27FC236}">
                <a16:creationId xmlns:a16="http://schemas.microsoft.com/office/drawing/2014/main" id="{5F8FDE0A-3110-4BEF-A8FB-1BA601256D3C}"/>
              </a:ext>
            </a:extLst>
          </p:cNvPr>
          <p:cNvSpPr/>
          <p:nvPr/>
        </p:nvSpPr>
        <p:spPr>
          <a:xfrm>
            <a:off x="871805" y="3188223"/>
            <a:ext cx="1507524" cy="679622"/>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s-ES" b="1" dirty="0"/>
              <a:t>Meso</a:t>
            </a:r>
          </a:p>
        </p:txBody>
      </p:sp>
      <p:sp>
        <p:nvSpPr>
          <p:cNvPr id="12" name="Rectángulo: esquinas redondeadas 11">
            <a:extLst>
              <a:ext uri="{FF2B5EF4-FFF2-40B4-BE49-F238E27FC236}">
                <a16:creationId xmlns:a16="http://schemas.microsoft.com/office/drawing/2014/main" id="{31462AC2-2EB6-4779-9800-472F992EE0F0}"/>
              </a:ext>
            </a:extLst>
          </p:cNvPr>
          <p:cNvSpPr/>
          <p:nvPr/>
        </p:nvSpPr>
        <p:spPr>
          <a:xfrm>
            <a:off x="821635" y="5032549"/>
            <a:ext cx="1563756" cy="679622"/>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s-ES" b="1" dirty="0"/>
              <a:t>Micro</a:t>
            </a:r>
          </a:p>
        </p:txBody>
      </p:sp>
      <p:sp>
        <p:nvSpPr>
          <p:cNvPr id="17" name="Rectángulo: esquinas redondeadas 16">
            <a:extLst>
              <a:ext uri="{FF2B5EF4-FFF2-40B4-BE49-F238E27FC236}">
                <a16:creationId xmlns:a16="http://schemas.microsoft.com/office/drawing/2014/main" id="{54DECD2C-2775-4A72-8BAC-1CC47D494D5B}"/>
              </a:ext>
            </a:extLst>
          </p:cNvPr>
          <p:cNvSpPr/>
          <p:nvPr/>
        </p:nvSpPr>
        <p:spPr>
          <a:xfrm>
            <a:off x="922935" y="1559688"/>
            <a:ext cx="1507524" cy="679622"/>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s-ES" b="1" dirty="0"/>
              <a:t>Macro</a:t>
            </a:r>
            <a:r>
              <a:rPr lang="es-ES" dirty="0"/>
              <a:t> </a:t>
            </a:r>
          </a:p>
        </p:txBody>
      </p:sp>
      <p:sp>
        <p:nvSpPr>
          <p:cNvPr id="4" name="Rectángulo 3">
            <a:extLst>
              <a:ext uri="{FF2B5EF4-FFF2-40B4-BE49-F238E27FC236}">
                <a16:creationId xmlns:a16="http://schemas.microsoft.com/office/drawing/2014/main" id="{8806DAF3-C737-4862-A0F0-A5EAA05EC562}"/>
              </a:ext>
            </a:extLst>
          </p:cNvPr>
          <p:cNvSpPr/>
          <p:nvPr/>
        </p:nvSpPr>
        <p:spPr>
          <a:xfrm>
            <a:off x="3087756" y="1502322"/>
            <a:ext cx="8176592" cy="923330"/>
          </a:xfrm>
          <a:prstGeom prst="rect">
            <a:avLst/>
          </a:prstGeom>
          <a:ln w="28575"/>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buFont typeface="Arial" panose="020B0604020202020204" pitchFamily="34" charset="0"/>
              <a:buChar char="•"/>
            </a:pPr>
            <a:r>
              <a:rPr lang="es-ES" dirty="0"/>
              <a:t>Génesis básicamente por el deficiente sistema de cobros de tarifas que manejan</a:t>
            </a:r>
          </a:p>
          <a:p>
            <a:pPr marL="285750" indent="-285750">
              <a:buFont typeface="Arial" panose="020B0604020202020204" pitchFamily="34" charset="0"/>
              <a:buChar char="•"/>
            </a:pPr>
            <a:r>
              <a:rPr lang="es-ES" dirty="0"/>
              <a:t>Recaudaciones inexactas e inadecuada atención a los contribuyentes</a:t>
            </a:r>
          </a:p>
          <a:p>
            <a:pPr marL="285750" indent="-285750">
              <a:buFont typeface="Arial" panose="020B0604020202020204" pitchFamily="34" charset="0"/>
              <a:buChar char="•"/>
            </a:pPr>
            <a:r>
              <a:rPr lang="es-ES" dirty="0"/>
              <a:t>Duplicidad de datos que produce una inconsistencia en la información</a:t>
            </a:r>
          </a:p>
        </p:txBody>
      </p:sp>
      <p:sp>
        <p:nvSpPr>
          <p:cNvPr id="18" name="Rectángulo 17">
            <a:extLst>
              <a:ext uri="{FF2B5EF4-FFF2-40B4-BE49-F238E27FC236}">
                <a16:creationId xmlns:a16="http://schemas.microsoft.com/office/drawing/2014/main" id="{8DB447E0-5D00-4CCC-92E0-050BF05635C3}"/>
              </a:ext>
            </a:extLst>
          </p:cNvPr>
          <p:cNvSpPr/>
          <p:nvPr/>
        </p:nvSpPr>
        <p:spPr>
          <a:xfrm>
            <a:off x="3041372" y="3072705"/>
            <a:ext cx="8368749" cy="923330"/>
          </a:xfrm>
          <a:prstGeom prst="rect">
            <a:avLst/>
          </a:prstGeom>
          <a:ln w="28575"/>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buFont typeface="Arial" panose="020B0604020202020204" pitchFamily="34" charset="0"/>
              <a:buChar char="•"/>
            </a:pPr>
            <a:r>
              <a:rPr lang="es-ES" dirty="0"/>
              <a:t>Enlazados a la pérdida y desorganización de la información (Junta de Esmeraldas)</a:t>
            </a:r>
          </a:p>
          <a:p>
            <a:pPr marL="285750" indent="-285750">
              <a:buFont typeface="Arial" panose="020B0604020202020204" pitchFamily="34" charset="0"/>
              <a:buChar char="•"/>
            </a:pPr>
            <a:r>
              <a:rPr lang="es-ES" dirty="0"/>
              <a:t>Pérdida de tiempo, errores en los valores que deben cancelar los usuarios</a:t>
            </a:r>
          </a:p>
          <a:p>
            <a:pPr marL="285750" indent="-285750">
              <a:buFont typeface="Arial" panose="020B0604020202020204" pitchFamily="34" charset="0"/>
              <a:buChar char="•"/>
            </a:pPr>
            <a:r>
              <a:rPr lang="es-ES" dirty="0"/>
              <a:t>No contar con registro contable de las cuentas de los usuarios  (Junta de Manabí)</a:t>
            </a:r>
          </a:p>
        </p:txBody>
      </p:sp>
      <p:sp>
        <p:nvSpPr>
          <p:cNvPr id="19" name="Rectángulo 18">
            <a:extLst>
              <a:ext uri="{FF2B5EF4-FFF2-40B4-BE49-F238E27FC236}">
                <a16:creationId xmlns:a16="http://schemas.microsoft.com/office/drawing/2014/main" id="{BB4C0BD7-DBB4-4A37-B774-E3596FB4EB6F}"/>
              </a:ext>
            </a:extLst>
          </p:cNvPr>
          <p:cNvSpPr/>
          <p:nvPr/>
        </p:nvSpPr>
        <p:spPr>
          <a:xfrm>
            <a:off x="2994990" y="4815366"/>
            <a:ext cx="8368749" cy="1477328"/>
          </a:xfrm>
          <a:prstGeom prst="rect">
            <a:avLst/>
          </a:prstGeom>
          <a:ln w="28575"/>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lgn="just">
              <a:buFont typeface="Arial" panose="020B0604020202020204" pitchFamily="34" charset="0"/>
              <a:buChar char="•"/>
            </a:pPr>
            <a:r>
              <a:rPr lang="es-ES" dirty="0"/>
              <a:t>La administración del servicio de agua de regadío no está basada en el cumplimiento de las obligaciones y responsabilidades.</a:t>
            </a:r>
          </a:p>
          <a:p>
            <a:pPr marL="285750" indent="-285750" algn="just">
              <a:buFont typeface="Arial" panose="020B0604020202020204" pitchFamily="34" charset="0"/>
              <a:buChar char="•"/>
            </a:pPr>
            <a:r>
              <a:rPr lang="es-ES" dirty="0"/>
              <a:t>Existen inconsistencias en la recaudación de los recursos económicos </a:t>
            </a:r>
          </a:p>
          <a:p>
            <a:pPr marL="285750" indent="-285750" algn="just">
              <a:buFont typeface="Arial" panose="020B0604020202020204" pitchFamily="34" charset="0"/>
              <a:buChar char="•"/>
            </a:pPr>
            <a:r>
              <a:rPr lang="es-ES" dirty="0"/>
              <a:t>La no disponibilidad de informes en tiempo real cuando se requiere para la toma de decisiones.</a:t>
            </a:r>
          </a:p>
        </p:txBody>
      </p:sp>
    </p:spTree>
    <p:extLst>
      <p:ext uri="{BB962C8B-B14F-4D97-AF65-F5344CB8AC3E}">
        <p14:creationId xmlns:p14="http://schemas.microsoft.com/office/powerpoint/2010/main" val="2691833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E255954-F2AD-4257-B336-635C914F8696}"/>
              </a:ext>
            </a:extLst>
          </p:cNvPr>
          <p:cNvPicPr/>
          <p:nvPr/>
        </p:nvPicPr>
        <p:blipFill rotWithShape="1">
          <a:blip r:embed="rId2">
            <a:extLst>
              <a:ext uri="{28A0092B-C50C-407E-A947-70E740481C1C}">
                <a14:useLocalDpi xmlns:a14="http://schemas.microsoft.com/office/drawing/2010/main" val="0"/>
              </a:ext>
            </a:extLst>
          </a:blip>
          <a:srcRect r="59019"/>
          <a:stretch/>
        </p:blipFill>
        <p:spPr bwMode="auto">
          <a:xfrm>
            <a:off x="332546" y="233610"/>
            <a:ext cx="2953993" cy="959086"/>
          </a:xfrm>
          <a:prstGeom prst="rect">
            <a:avLst/>
          </a:prstGeom>
          <a:ln>
            <a:noFill/>
          </a:ln>
          <a:extLst>
            <a:ext uri="{53640926-AAD7-44D8-BBD7-CCE9431645EC}">
              <a14:shadowObscured xmlns:a14="http://schemas.microsoft.com/office/drawing/2010/main"/>
            </a:ext>
          </a:extLst>
        </p:spPr>
      </p:pic>
      <p:sp>
        <p:nvSpPr>
          <p:cNvPr id="5" name="Rectángulo 4">
            <a:extLst>
              <a:ext uri="{FF2B5EF4-FFF2-40B4-BE49-F238E27FC236}">
                <a16:creationId xmlns:a16="http://schemas.microsoft.com/office/drawing/2014/main" id="{847586AC-A958-4FB5-B28C-8172788D8D85}"/>
              </a:ext>
            </a:extLst>
          </p:cNvPr>
          <p:cNvSpPr/>
          <p:nvPr/>
        </p:nvSpPr>
        <p:spPr>
          <a:xfrm>
            <a:off x="5394090" y="483662"/>
            <a:ext cx="2029723" cy="461665"/>
          </a:xfrm>
          <a:prstGeom prst="rect">
            <a:avLst/>
          </a:prstGeom>
        </p:spPr>
        <p:txBody>
          <a:bodyPr wrap="none">
            <a:spAutoFit/>
          </a:bodyPr>
          <a:lstStyle/>
          <a:p>
            <a:pPr algn="ctr"/>
            <a:r>
              <a:rPr lang="es-ES" sz="2400" b="1" dirty="0">
                <a:latin typeface="Arial" panose="020B0604020202020204" pitchFamily="34" charset="0"/>
              </a:rPr>
              <a:t>OBJETIVOS </a:t>
            </a:r>
            <a:endParaRPr lang="es-ES" sz="2400" dirty="0"/>
          </a:p>
        </p:txBody>
      </p:sp>
      <p:sp>
        <p:nvSpPr>
          <p:cNvPr id="13" name="Rectángulo 12">
            <a:extLst>
              <a:ext uri="{FF2B5EF4-FFF2-40B4-BE49-F238E27FC236}">
                <a16:creationId xmlns:a16="http://schemas.microsoft.com/office/drawing/2014/main" id="{351D5060-F212-40D5-AB93-ECC564781573}"/>
              </a:ext>
            </a:extLst>
          </p:cNvPr>
          <p:cNvSpPr/>
          <p:nvPr/>
        </p:nvSpPr>
        <p:spPr>
          <a:xfrm>
            <a:off x="812128" y="1265145"/>
            <a:ext cx="3329759" cy="461665"/>
          </a:xfrm>
          <a:prstGeom prst="rect">
            <a:avLst/>
          </a:prstGeom>
        </p:spPr>
        <p:txBody>
          <a:bodyPr wrap="none">
            <a:spAutoFit/>
          </a:bodyPr>
          <a:lstStyle/>
          <a:p>
            <a:pPr algn="ctr"/>
            <a:r>
              <a:rPr lang="es-ES" sz="2400" b="1" dirty="0">
                <a:latin typeface="Arial" panose="020B0604020202020204" pitchFamily="34" charset="0"/>
              </a:rPr>
              <a:t>OBJETIVO GENERAL</a:t>
            </a:r>
            <a:endParaRPr lang="es-ES" sz="2400" dirty="0"/>
          </a:p>
        </p:txBody>
      </p:sp>
      <p:sp>
        <p:nvSpPr>
          <p:cNvPr id="6" name="Rectángulo 5">
            <a:extLst>
              <a:ext uri="{FF2B5EF4-FFF2-40B4-BE49-F238E27FC236}">
                <a16:creationId xmlns:a16="http://schemas.microsoft.com/office/drawing/2014/main" id="{FCAE2387-A701-4BFF-B796-A556F79F3822}"/>
              </a:ext>
            </a:extLst>
          </p:cNvPr>
          <p:cNvSpPr/>
          <p:nvPr/>
        </p:nvSpPr>
        <p:spPr>
          <a:xfrm>
            <a:off x="1497494" y="1775936"/>
            <a:ext cx="8786191" cy="923330"/>
          </a:xfrm>
          <a:prstGeom prst="rect">
            <a:avLst/>
          </a:prstGeom>
          <a:ln w="28575"/>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s-ES" dirty="0"/>
              <a:t>Desarrollar una aplicación web y móvil para la administración del servicio de agua de regadío en la Junta de Riego y/o Drenaje por Aspersión del barrio Zumbalica Sur – Centro utilizando herramientas tecnológicas basadas en la Ingeniería de Software. </a:t>
            </a:r>
          </a:p>
        </p:txBody>
      </p:sp>
      <p:sp>
        <p:nvSpPr>
          <p:cNvPr id="14" name="Rectángulo 13">
            <a:extLst>
              <a:ext uri="{FF2B5EF4-FFF2-40B4-BE49-F238E27FC236}">
                <a16:creationId xmlns:a16="http://schemas.microsoft.com/office/drawing/2014/main" id="{81CAD5BA-5F63-44BB-87C1-DB80EC94AD1F}"/>
              </a:ext>
            </a:extLst>
          </p:cNvPr>
          <p:cNvSpPr/>
          <p:nvPr/>
        </p:nvSpPr>
        <p:spPr>
          <a:xfrm>
            <a:off x="706852" y="2876471"/>
            <a:ext cx="4182555" cy="461665"/>
          </a:xfrm>
          <a:prstGeom prst="rect">
            <a:avLst/>
          </a:prstGeom>
        </p:spPr>
        <p:txBody>
          <a:bodyPr wrap="none">
            <a:spAutoFit/>
          </a:bodyPr>
          <a:lstStyle/>
          <a:p>
            <a:pPr algn="ctr"/>
            <a:r>
              <a:rPr lang="es-ES" sz="2400" b="1" dirty="0">
                <a:latin typeface="Arial" panose="020B0604020202020204" pitchFamily="34" charset="0"/>
              </a:rPr>
              <a:t>OBJETIVOS ESPECÍFICOS </a:t>
            </a:r>
            <a:endParaRPr lang="es-ES" sz="2400" dirty="0"/>
          </a:p>
        </p:txBody>
      </p:sp>
      <p:sp>
        <p:nvSpPr>
          <p:cNvPr id="7" name="Rectángulo 6">
            <a:extLst>
              <a:ext uri="{FF2B5EF4-FFF2-40B4-BE49-F238E27FC236}">
                <a16:creationId xmlns:a16="http://schemas.microsoft.com/office/drawing/2014/main" id="{AB72F238-13C3-47F7-9369-FCF3D41EDC75}"/>
              </a:ext>
            </a:extLst>
          </p:cNvPr>
          <p:cNvSpPr/>
          <p:nvPr/>
        </p:nvSpPr>
        <p:spPr>
          <a:xfrm>
            <a:off x="1391478" y="3305914"/>
            <a:ext cx="9581321" cy="923330"/>
          </a:xfrm>
          <a:prstGeom prst="rect">
            <a:avLst/>
          </a:prstGeom>
          <a:ln w="28575"/>
        </p:spPr>
        <p:style>
          <a:lnRef idx="2">
            <a:schemeClr val="accent5"/>
          </a:lnRef>
          <a:fillRef idx="1">
            <a:schemeClr val="lt1"/>
          </a:fillRef>
          <a:effectRef idx="0">
            <a:schemeClr val="accent5"/>
          </a:effectRef>
          <a:fontRef idx="minor">
            <a:schemeClr val="dk1"/>
          </a:fontRef>
        </p:style>
        <p:txBody>
          <a:bodyPr wrap="square">
            <a:spAutoFit/>
          </a:bodyPr>
          <a:lstStyle/>
          <a:p>
            <a:pPr algn="just"/>
            <a:r>
              <a:rPr lang="es-ES" dirty="0"/>
              <a:t>Realizar un análisis del estado del arte relacionado con las aplicaciones web, móvil, gestión del agua y la ingeniería de software mediante literatura científica que sirva de base teórica para la investigación. </a:t>
            </a:r>
          </a:p>
        </p:txBody>
      </p:sp>
      <p:sp>
        <p:nvSpPr>
          <p:cNvPr id="8" name="Rectángulo 7">
            <a:extLst>
              <a:ext uri="{FF2B5EF4-FFF2-40B4-BE49-F238E27FC236}">
                <a16:creationId xmlns:a16="http://schemas.microsoft.com/office/drawing/2014/main" id="{9B5C44B1-E3BD-4D22-9E8A-4E5EACE62FBC}"/>
              </a:ext>
            </a:extLst>
          </p:cNvPr>
          <p:cNvSpPr/>
          <p:nvPr/>
        </p:nvSpPr>
        <p:spPr>
          <a:xfrm>
            <a:off x="1351721" y="4426371"/>
            <a:ext cx="9634331" cy="923330"/>
          </a:xfrm>
          <a:prstGeom prst="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es-ES" dirty="0"/>
              <a:t>Implementar una aplicación web y móvil para la administración del servicio de agua de regadío de la Junta de Riego y/o Drenaje por Aspersión del barrio Zumbalica Sur – Centro en base a la aplicación de herramientas tecnológicas de la metodología de software. </a:t>
            </a:r>
          </a:p>
        </p:txBody>
      </p:sp>
      <p:sp>
        <p:nvSpPr>
          <p:cNvPr id="9" name="Rectángulo 8">
            <a:extLst>
              <a:ext uri="{FF2B5EF4-FFF2-40B4-BE49-F238E27FC236}">
                <a16:creationId xmlns:a16="http://schemas.microsoft.com/office/drawing/2014/main" id="{E9558AC1-B88A-4F67-9D03-E1868DB27094}"/>
              </a:ext>
            </a:extLst>
          </p:cNvPr>
          <p:cNvSpPr/>
          <p:nvPr/>
        </p:nvSpPr>
        <p:spPr>
          <a:xfrm>
            <a:off x="1338469" y="5505776"/>
            <a:ext cx="9713844" cy="923330"/>
          </a:xfrm>
          <a:prstGeom prst="rect">
            <a:avLst/>
          </a:prstGeom>
          <a:ln w="28575"/>
        </p:spPr>
        <p:style>
          <a:lnRef idx="2">
            <a:schemeClr val="accent5"/>
          </a:lnRef>
          <a:fillRef idx="1">
            <a:schemeClr val="lt1"/>
          </a:fillRef>
          <a:effectRef idx="0">
            <a:schemeClr val="accent5"/>
          </a:effectRef>
          <a:fontRef idx="minor">
            <a:schemeClr val="dk1"/>
          </a:fontRef>
        </p:style>
        <p:txBody>
          <a:bodyPr wrap="square">
            <a:spAutoFit/>
          </a:bodyPr>
          <a:lstStyle/>
          <a:p>
            <a:pPr algn="just"/>
            <a:r>
              <a:rPr lang="es-ES" dirty="0"/>
              <a:t>Realizar un análisis acerca del impacto técnico que tendrá el desarrollo de una aplicación web y móvil para la administración del servicio de agua de regadío en la Junta de Riego y/o Drenaje por Aspersión del barrio Zumbalica Sur – Centro.</a:t>
            </a:r>
          </a:p>
        </p:txBody>
      </p:sp>
    </p:spTree>
    <p:extLst>
      <p:ext uri="{BB962C8B-B14F-4D97-AF65-F5344CB8AC3E}">
        <p14:creationId xmlns:p14="http://schemas.microsoft.com/office/powerpoint/2010/main" val="558703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E255954-F2AD-4257-B336-635C914F8696}"/>
              </a:ext>
            </a:extLst>
          </p:cNvPr>
          <p:cNvPicPr/>
          <p:nvPr/>
        </p:nvPicPr>
        <p:blipFill rotWithShape="1">
          <a:blip r:embed="rId2">
            <a:extLst>
              <a:ext uri="{28A0092B-C50C-407E-A947-70E740481C1C}">
                <a14:useLocalDpi xmlns:a14="http://schemas.microsoft.com/office/drawing/2010/main" val="0"/>
              </a:ext>
            </a:extLst>
          </a:blip>
          <a:srcRect r="59019"/>
          <a:stretch/>
        </p:blipFill>
        <p:spPr bwMode="auto">
          <a:xfrm>
            <a:off x="332546" y="233610"/>
            <a:ext cx="2953993" cy="959086"/>
          </a:xfrm>
          <a:prstGeom prst="rect">
            <a:avLst/>
          </a:prstGeom>
          <a:ln>
            <a:noFill/>
          </a:ln>
          <a:extLst>
            <a:ext uri="{53640926-AAD7-44D8-BBD7-CCE9431645EC}">
              <a14:shadowObscured xmlns:a14="http://schemas.microsoft.com/office/drawing/2010/main"/>
            </a:ext>
          </a:extLst>
        </p:spPr>
      </p:pic>
      <p:sp>
        <p:nvSpPr>
          <p:cNvPr id="5" name="Rectángulo 4">
            <a:extLst>
              <a:ext uri="{FF2B5EF4-FFF2-40B4-BE49-F238E27FC236}">
                <a16:creationId xmlns:a16="http://schemas.microsoft.com/office/drawing/2014/main" id="{847586AC-A958-4FB5-B28C-8172788D8D85}"/>
              </a:ext>
            </a:extLst>
          </p:cNvPr>
          <p:cNvSpPr/>
          <p:nvPr/>
        </p:nvSpPr>
        <p:spPr>
          <a:xfrm>
            <a:off x="1443455" y="1066758"/>
            <a:ext cx="9930988" cy="369332"/>
          </a:xfrm>
          <a:prstGeom prst="rect">
            <a:avLst/>
          </a:prstGeom>
        </p:spPr>
        <p:txBody>
          <a:bodyPr wrap="none">
            <a:spAutoFit/>
          </a:bodyPr>
          <a:lstStyle/>
          <a:p>
            <a:pPr algn="ctr"/>
            <a:r>
              <a:rPr lang="es-ES" b="1" dirty="0">
                <a:latin typeface="Arial" panose="020B0604020202020204" pitchFamily="34" charset="0"/>
                <a:cs typeface="Arial" panose="020B0604020202020204" pitchFamily="34" charset="0"/>
              </a:rPr>
              <a:t>ACTIVIDADES Y SISTEMA DE TAREAS EN RELACIÓN A LOS OBJETIVOS PLANTEADOS </a:t>
            </a:r>
          </a:p>
        </p:txBody>
      </p:sp>
      <p:sp>
        <p:nvSpPr>
          <p:cNvPr id="10" name="Rectángulo: esquinas redondeadas 9">
            <a:extLst>
              <a:ext uri="{FF2B5EF4-FFF2-40B4-BE49-F238E27FC236}">
                <a16:creationId xmlns:a16="http://schemas.microsoft.com/office/drawing/2014/main" id="{B31C3DA0-4323-41F0-BD79-A524E82ADB51}"/>
              </a:ext>
            </a:extLst>
          </p:cNvPr>
          <p:cNvSpPr/>
          <p:nvPr/>
        </p:nvSpPr>
        <p:spPr>
          <a:xfrm>
            <a:off x="763909" y="1890992"/>
            <a:ext cx="1507524" cy="679622"/>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s-ES" b="1" dirty="0"/>
              <a:t>Objetivo especifico 1</a:t>
            </a:r>
            <a:r>
              <a:rPr lang="es-ES" dirty="0"/>
              <a:t> </a:t>
            </a:r>
          </a:p>
        </p:txBody>
      </p:sp>
      <p:sp>
        <p:nvSpPr>
          <p:cNvPr id="2" name="Rectángulo 1">
            <a:extLst>
              <a:ext uri="{FF2B5EF4-FFF2-40B4-BE49-F238E27FC236}">
                <a16:creationId xmlns:a16="http://schemas.microsoft.com/office/drawing/2014/main" id="{FDD4EFC8-8904-4343-A9DB-B61BFD368F39}"/>
              </a:ext>
            </a:extLst>
          </p:cNvPr>
          <p:cNvSpPr/>
          <p:nvPr/>
        </p:nvSpPr>
        <p:spPr>
          <a:xfrm>
            <a:off x="2743200" y="1581835"/>
            <a:ext cx="6096000" cy="646331"/>
          </a:xfrm>
          <a:prstGeom prst="rect">
            <a:avLst/>
          </a:prstGeom>
        </p:spPr>
        <p:txBody>
          <a:bodyPr>
            <a:spAutoFit/>
          </a:bodyPr>
          <a:lstStyle/>
          <a:p>
            <a:r>
              <a:rPr lang="es-ES" b="1" dirty="0"/>
              <a:t>Realizar un listado de los conceptos más relevantes que sirvan para la elaboración del marco teórico</a:t>
            </a:r>
          </a:p>
        </p:txBody>
      </p:sp>
      <p:sp>
        <p:nvSpPr>
          <p:cNvPr id="4" name="Rectángulo 3">
            <a:extLst>
              <a:ext uri="{FF2B5EF4-FFF2-40B4-BE49-F238E27FC236}">
                <a16:creationId xmlns:a16="http://schemas.microsoft.com/office/drawing/2014/main" id="{2B9B2D07-B57C-4F88-A44A-421EFAE1E2A6}"/>
              </a:ext>
            </a:extLst>
          </p:cNvPr>
          <p:cNvSpPr/>
          <p:nvPr/>
        </p:nvSpPr>
        <p:spPr>
          <a:xfrm>
            <a:off x="2743200" y="2244443"/>
            <a:ext cx="6096000" cy="646331"/>
          </a:xfrm>
          <a:prstGeom prst="rect">
            <a:avLst/>
          </a:prstGeom>
        </p:spPr>
        <p:txBody>
          <a:bodyPr>
            <a:spAutoFit/>
          </a:bodyPr>
          <a:lstStyle/>
          <a:p>
            <a:r>
              <a:rPr lang="es-ES" b="1" dirty="0"/>
              <a:t>Indagar en revistas científicas, páginas web y libros de la biblioteca </a:t>
            </a:r>
          </a:p>
        </p:txBody>
      </p:sp>
      <p:sp>
        <p:nvSpPr>
          <p:cNvPr id="12" name="Abrir llave 11">
            <a:extLst>
              <a:ext uri="{FF2B5EF4-FFF2-40B4-BE49-F238E27FC236}">
                <a16:creationId xmlns:a16="http://schemas.microsoft.com/office/drawing/2014/main" id="{2176F87F-7ED2-4ED8-970D-7408560AD0EF}"/>
              </a:ext>
            </a:extLst>
          </p:cNvPr>
          <p:cNvSpPr/>
          <p:nvPr/>
        </p:nvSpPr>
        <p:spPr>
          <a:xfrm>
            <a:off x="2398643" y="1550504"/>
            <a:ext cx="569843" cy="13649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6" name="Rectángulo: esquinas redondeadas 15">
            <a:extLst>
              <a:ext uri="{FF2B5EF4-FFF2-40B4-BE49-F238E27FC236}">
                <a16:creationId xmlns:a16="http://schemas.microsoft.com/office/drawing/2014/main" id="{1E310790-0DDE-4FF4-A99F-BF5CBE7232C9}"/>
              </a:ext>
            </a:extLst>
          </p:cNvPr>
          <p:cNvSpPr/>
          <p:nvPr/>
        </p:nvSpPr>
        <p:spPr>
          <a:xfrm>
            <a:off x="717527" y="3302348"/>
            <a:ext cx="1507524" cy="679622"/>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s-ES" b="1" dirty="0"/>
              <a:t>Objetivo especifico 2</a:t>
            </a:r>
            <a:r>
              <a:rPr lang="es-ES" dirty="0"/>
              <a:t> </a:t>
            </a:r>
          </a:p>
        </p:txBody>
      </p:sp>
      <p:sp>
        <p:nvSpPr>
          <p:cNvPr id="17" name="Abrir llave 16">
            <a:extLst>
              <a:ext uri="{FF2B5EF4-FFF2-40B4-BE49-F238E27FC236}">
                <a16:creationId xmlns:a16="http://schemas.microsoft.com/office/drawing/2014/main" id="{278194A5-DCC2-4591-B96F-FEE041D3A969}"/>
              </a:ext>
            </a:extLst>
          </p:cNvPr>
          <p:cNvSpPr/>
          <p:nvPr/>
        </p:nvSpPr>
        <p:spPr>
          <a:xfrm>
            <a:off x="2405269" y="3041374"/>
            <a:ext cx="569843" cy="13649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8" name="Rectángulo 17">
            <a:extLst>
              <a:ext uri="{FF2B5EF4-FFF2-40B4-BE49-F238E27FC236}">
                <a16:creationId xmlns:a16="http://schemas.microsoft.com/office/drawing/2014/main" id="{7C9ABE48-1760-4FC6-9CDF-CAE1FE017117}"/>
              </a:ext>
            </a:extLst>
          </p:cNvPr>
          <p:cNvSpPr/>
          <p:nvPr/>
        </p:nvSpPr>
        <p:spPr>
          <a:xfrm>
            <a:off x="2835965" y="3172095"/>
            <a:ext cx="6679096" cy="369332"/>
          </a:xfrm>
          <a:prstGeom prst="rect">
            <a:avLst/>
          </a:prstGeom>
        </p:spPr>
        <p:txBody>
          <a:bodyPr wrap="square">
            <a:spAutoFit/>
          </a:bodyPr>
          <a:lstStyle/>
          <a:p>
            <a:r>
              <a:rPr lang="es-ES" b="1" dirty="0"/>
              <a:t>Elaborar una pila de funcionalidades para su respectiva priorización</a:t>
            </a:r>
          </a:p>
        </p:txBody>
      </p:sp>
      <p:sp>
        <p:nvSpPr>
          <p:cNvPr id="19" name="Rectángulo 18">
            <a:extLst>
              <a:ext uri="{FF2B5EF4-FFF2-40B4-BE49-F238E27FC236}">
                <a16:creationId xmlns:a16="http://schemas.microsoft.com/office/drawing/2014/main" id="{D05DC361-647A-49C1-AAC8-1E97FCACE5D2}"/>
              </a:ext>
            </a:extLst>
          </p:cNvPr>
          <p:cNvSpPr/>
          <p:nvPr/>
        </p:nvSpPr>
        <p:spPr>
          <a:xfrm>
            <a:off x="2815983" y="3588891"/>
            <a:ext cx="6014532" cy="369332"/>
          </a:xfrm>
          <a:prstGeom prst="rect">
            <a:avLst/>
          </a:prstGeom>
        </p:spPr>
        <p:txBody>
          <a:bodyPr wrap="none">
            <a:spAutoFit/>
          </a:bodyPr>
          <a:lstStyle/>
          <a:p>
            <a:r>
              <a:rPr lang="es-ES" b="1" dirty="0"/>
              <a:t>Elaborar los Sprint y los casos de prueba de cada uno de ellos</a:t>
            </a:r>
          </a:p>
        </p:txBody>
      </p:sp>
      <p:sp>
        <p:nvSpPr>
          <p:cNvPr id="20" name="Rectángulo: esquinas redondeadas 19">
            <a:extLst>
              <a:ext uri="{FF2B5EF4-FFF2-40B4-BE49-F238E27FC236}">
                <a16:creationId xmlns:a16="http://schemas.microsoft.com/office/drawing/2014/main" id="{C9C14D90-5DAD-49D9-9895-8D1F362B09E2}"/>
              </a:ext>
            </a:extLst>
          </p:cNvPr>
          <p:cNvSpPr/>
          <p:nvPr/>
        </p:nvSpPr>
        <p:spPr>
          <a:xfrm>
            <a:off x="684396" y="4978748"/>
            <a:ext cx="1507524" cy="679622"/>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s-ES" b="1" dirty="0"/>
              <a:t>Objetivo especifico 3</a:t>
            </a:r>
            <a:r>
              <a:rPr lang="es-ES" dirty="0"/>
              <a:t> </a:t>
            </a:r>
          </a:p>
        </p:txBody>
      </p:sp>
      <p:sp>
        <p:nvSpPr>
          <p:cNvPr id="21" name="Abrir llave 20">
            <a:extLst>
              <a:ext uri="{FF2B5EF4-FFF2-40B4-BE49-F238E27FC236}">
                <a16:creationId xmlns:a16="http://schemas.microsoft.com/office/drawing/2014/main" id="{8EE1F049-AEBD-4EAA-A091-65114F28EDFA}"/>
              </a:ext>
            </a:extLst>
          </p:cNvPr>
          <p:cNvSpPr/>
          <p:nvPr/>
        </p:nvSpPr>
        <p:spPr>
          <a:xfrm>
            <a:off x="2358886" y="4678018"/>
            <a:ext cx="569843" cy="13649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2" name="Rectángulo 21">
            <a:extLst>
              <a:ext uri="{FF2B5EF4-FFF2-40B4-BE49-F238E27FC236}">
                <a16:creationId xmlns:a16="http://schemas.microsoft.com/office/drawing/2014/main" id="{2986386A-1A3C-47E1-8B30-EE81F72C62AA}"/>
              </a:ext>
            </a:extLst>
          </p:cNvPr>
          <p:cNvSpPr/>
          <p:nvPr/>
        </p:nvSpPr>
        <p:spPr>
          <a:xfrm>
            <a:off x="2849216" y="4862396"/>
            <a:ext cx="6626087" cy="923330"/>
          </a:xfrm>
          <a:prstGeom prst="rect">
            <a:avLst/>
          </a:prstGeom>
        </p:spPr>
        <p:txBody>
          <a:bodyPr wrap="square">
            <a:spAutoFit/>
          </a:bodyPr>
          <a:lstStyle/>
          <a:p>
            <a:pPr algn="just"/>
            <a:r>
              <a:rPr lang="es-ES" b="1" dirty="0"/>
              <a:t>Realización de una encuesta a los directivos sobre si conocen la existencia de la aplicación web y móvil que les ayude agilizar la administración del servicio de agua de regadío. </a:t>
            </a:r>
          </a:p>
        </p:txBody>
      </p:sp>
    </p:spTree>
    <p:extLst>
      <p:ext uri="{BB962C8B-B14F-4D97-AF65-F5344CB8AC3E}">
        <p14:creationId xmlns:p14="http://schemas.microsoft.com/office/powerpoint/2010/main" val="241169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E255954-F2AD-4257-B336-635C914F8696}"/>
              </a:ext>
            </a:extLst>
          </p:cNvPr>
          <p:cNvPicPr/>
          <p:nvPr/>
        </p:nvPicPr>
        <p:blipFill rotWithShape="1">
          <a:blip r:embed="rId2">
            <a:extLst>
              <a:ext uri="{28A0092B-C50C-407E-A947-70E740481C1C}">
                <a14:useLocalDpi xmlns:a14="http://schemas.microsoft.com/office/drawing/2010/main" val="0"/>
              </a:ext>
            </a:extLst>
          </a:blip>
          <a:srcRect r="59019"/>
          <a:stretch/>
        </p:blipFill>
        <p:spPr bwMode="auto">
          <a:xfrm>
            <a:off x="332546" y="233610"/>
            <a:ext cx="2953993" cy="959086"/>
          </a:xfrm>
          <a:prstGeom prst="rect">
            <a:avLst/>
          </a:prstGeom>
          <a:ln>
            <a:noFill/>
          </a:ln>
          <a:extLst>
            <a:ext uri="{53640926-AAD7-44D8-BBD7-CCE9431645EC}">
              <a14:shadowObscured xmlns:a14="http://schemas.microsoft.com/office/drawing/2010/main"/>
            </a:ext>
          </a:extLst>
        </p:spPr>
      </p:pic>
      <p:sp>
        <p:nvSpPr>
          <p:cNvPr id="15" name="Rectángulo 14">
            <a:extLst>
              <a:ext uri="{FF2B5EF4-FFF2-40B4-BE49-F238E27FC236}">
                <a16:creationId xmlns:a16="http://schemas.microsoft.com/office/drawing/2014/main" id="{609C84F5-94DE-4A6E-B622-A71E6DC6C19C}"/>
              </a:ext>
            </a:extLst>
          </p:cNvPr>
          <p:cNvSpPr/>
          <p:nvPr/>
        </p:nvSpPr>
        <p:spPr>
          <a:xfrm>
            <a:off x="3136554" y="483662"/>
            <a:ext cx="6544805" cy="461665"/>
          </a:xfrm>
          <a:prstGeom prst="rect">
            <a:avLst/>
          </a:prstGeom>
        </p:spPr>
        <p:txBody>
          <a:bodyPr wrap="none">
            <a:spAutoFit/>
          </a:bodyPr>
          <a:lstStyle/>
          <a:p>
            <a:pPr algn="ctr"/>
            <a:r>
              <a:rPr lang="es-ES" sz="2400" b="1" dirty="0">
                <a:latin typeface="Arial" panose="020B0604020202020204" pitchFamily="34" charset="0"/>
              </a:rPr>
              <a:t>FUNDAMENTACIÓN CIENTÍFICO TÉCNICA  </a:t>
            </a:r>
            <a:endParaRPr lang="es-ES" sz="2400" dirty="0"/>
          </a:p>
        </p:txBody>
      </p:sp>
      <p:sp>
        <p:nvSpPr>
          <p:cNvPr id="23" name="Rectángulo: esquinas redondeadas 22">
            <a:extLst>
              <a:ext uri="{FF2B5EF4-FFF2-40B4-BE49-F238E27FC236}">
                <a16:creationId xmlns:a16="http://schemas.microsoft.com/office/drawing/2014/main" id="{F2883BE2-037F-4D1B-BBB3-47C71AB5E9CD}"/>
              </a:ext>
            </a:extLst>
          </p:cNvPr>
          <p:cNvSpPr/>
          <p:nvPr/>
        </p:nvSpPr>
        <p:spPr>
          <a:xfrm>
            <a:off x="2552131" y="1570371"/>
            <a:ext cx="1612158" cy="679622"/>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s-ES" b="1" dirty="0"/>
              <a:t>Antecedentes</a:t>
            </a:r>
            <a:r>
              <a:rPr lang="es-ES" dirty="0"/>
              <a:t> </a:t>
            </a:r>
          </a:p>
        </p:txBody>
      </p:sp>
      <p:sp>
        <p:nvSpPr>
          <p:cNvPr id="24" name="Rectángulo: esquinas redondeadas 23">
            <a:extLst>
              <a:ext uri="{FF2B5EF4-FFF2-40B4-BE49-F238E27FC236}">
                <a16:creationId xmlns:a16="http://schemas.microsoft.com/office/drawing/2014/main" id="{C95C7F09-FD72-4588-B29D-0CE3457A59BF}"/>
              </a:ext>
            </a:extLst>
          </p:cNvPr>
          <p:cNvSpPr/>
          <p:nvPr/>
        </p:nvSpPr>
        <p:spPr>
          <a:xfrm>
            <a:off x="9539785" y="1519637"/>
            <a:ext cx="1828800" cy="827778"/>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s-ES" b="1" dirty="0"/>
              <a:t>Aspectos Teóricos Conceptuales</a:t>
            </a:r>
          </a:p>
        </p:txBody>
      </p:sp>
      <p:sp>
        <p:nvSpPr>
          <p:cNvPr id="25" name="Rectángulo: esquinas redondeadas 24">
            <a:extLst>
              <a:ext uri="{FF2B5EF4-FFF2-40B4-BE49-F238E27FC236}">
                <a16:creationId xmlns:a16="http://schemas.microsoft.com/office/drawing/2014/main" id="{4BB71885-652A-4A87-8A1F-7E24C4F2B5FA}"/>
              </a:ext>
            </a:extLst>
          </p:cNvPr>
          <p:cNvSpPr/>
          <p:nvPr/>
        </p:nvSpPr>
        <p:spPr>
          <a:xfrm>
            <a:off x="5879050" y="1535559"/>
            <a:ext cx="2009356" cy="798207"/>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s-ES" b="1" dirty="0"/>
              <a:t>Principales Referentes Teóricos  </a:t>
            </a:r>
          </a:p>
        </p:txBody>
      </p:sp>
      <p:cxnSp>
        <p:nvCxnSpPr>
          <p:cNvPr id="26" name="Conector recto de flecha 25">
            <a:extLst>
              <a:ext uri="{FF2B5EF4-FFF2-40B4-BE49-F238E27FC236}">
                <a16:creationId xmlns:a16="http://schemas.microsoft.com/office/drawing/2014/main" id="{B2058542-AFB7-4FF5-9F7A-B8D46550E16D}"/>
              </a:ext>
            </a:extLst>
          </p:cNvPr>
          <p:cNvCxnSpPr>
            <a:cxnSpLocks/>
          </p:cNvCxnSpPr>
          <p:nvPr/>
        </p:nvCxnSpPr>
        <p:spPr>
          <a:xfrm flipH="1">
            <a:off x="3344958" y="1026817"/>
            <a:ext cx="3432872" cy="503797"/>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27" name="Conector recto de flecha 26">
            <a:extLst>
              <a:ext uri="{FF2B5EF4-FFF2-40B4-BE49-F238E27FC236}">
                <a16:creationId xmlns:a16="http://schemas.microsoft.com/office/drawing/2014/main" id="{2B28BAB5-6D9D-4FE3-831D-899D0A3ABAFD}"/>
              </a:ext>
            </a:extLst>
          </p:cNvPr>
          <p:cNvCxnSpPr>
            <a:cxnSpLocks/>
          </p:cNvCxnSpPr>
          <p:nvPr/>
        </p:nvCxnSpPr>
        <p:spPr>
          <a:xfrm>
            <a:off x="6791082" y="1013565"/>
            <a:ext cx="3663103" cy="506072"/>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8" name="Conector recto de flecha 27">
            <a:extLst>
              <a:ext uri="{FF2B5EF4-FFF2-40B4-BE49-F238E27FC236}">
                <a16:creationId xmlns:a16="http://schemas.microsoft.com/office/drawing/2014/main" id="{C1BF280E-6F3E-4522-BAAF-1577D517D964}"/>
              </a:ext>
            </a:extLst>
          </p:cNvPr>
          <p:cNvCxnSpPr>
            <a:cxnSpLocks/>
          </p:cNvCxnSpPr>
          <p:nvPr/>
        </p:nvCxnSpPr>
        <p:spPr>
          <a:xfrm>
            <a:off x="6791082" y="1013565"/>
            <a:ext cx="92646" cy="5219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9" name="Rectángulo 28">
            <a:extLst>
              <a:ext uri="{FF2B5EF4-FFF2-40B4-BE49-F238E27FC236}">
                <a16:creationId xmlns:a16="http://schemas.microsoft.com/office/drawing/2014/main" id="{ABA3AEF8-236A-4B2A-8DF6-046A4DCF714A}"/>
              </a:ext>
            </a:extLst>
          </p:cNvPr>
          <p:cNvSpPr/>
          <p:nvPr/>
        </p:nvSpPr>
        <p:spPr>
          <a:xfrm>
            <a:off x="657138" y="2664232"/>
            <a:ext cx="2788427" cy="76808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just"/>
            <a:endParaRPr lang="es-ES" sz="1400" b="1" dirty="0">
              <a:latin typeface="Times New Roman" panose="02020603050405020304" pitchFamily="18" charset="0"/>
              <a:cs typeface="Times New Roman" panose="02020603050405020304" pitchFamily="18" charset="0"/>
            </a:endParaRPr>
          </a:p>
          <a:p>
            <a:pPr algn="just"/>
            <a:endParaRPr lang="es-ES" sz="1400" b="1" dirty="0">
              <a:latin typeface="Times New Roman" panose="02020603050405020304" pitchFamily="18" charset="0"/>
              <a:cs typeface="Times New Roman" panose="02020603050405020304" pitchFamily="18" charset="0"/>
            </a:endParaRPr>
          </a:p>
          <a:p>
            <a:pPr algn="just"/>
            <a:r>
              <a:rPr lang="es-ES" sz="1600" b="1" dirty="0">
                <a:latin typeface="Times New Roman" panose="02020603050405020304" pitchFamily="18" charset="0"/>
                <a:cs typeface="Times New Roman" panose="02020603050405020304" pitchFamily="18" charset="0"/>
              </a:rPr>
              <a:t>Trabajos similares  o iguales a la investigación que se esta realizando</a:t>
            </a:r>
          </a:p>
          <a:p>
            <a:pPr algn="just"/>
            <a:endParaRPr lang="es-ES" sz="1400" dirty="0"/>
          </a:p>
          <a:p>
            <a:pPr algn="just"/>
            <a:endParaRPr lang="es-ES" sz="1400" dirty="0"/>
          </a:p>
        </p:txBody>
      </p:sp>
      <p:sp>
        <p:nvSpPr>
          <p:cNvPr id="30" name="Rectángulo: esquinas redondeadas 29">
            <a:extLst>
              <a:ext uri="{FF2B5EF4-FFF2-40B4-BE49-F238E27FC236}">
                <a16:creationId xmlns:a16="http://schemas.microsoft.com/office/drawing/2014/main" id="{4EA8170F-9942-4FA7-801C-3A6C5276C2B9}"/>
              </a:ext>
            </a:extLst>
          </p:cNvPr>
          <p:cNvSpPr/>
          <p:nvPr/>
        </p:nvSpPr>
        <p:spPr>
          <a:xfrm>
            <a:off x="4838129" y="2623919"/>
            <a:ext cx="2238531" cy="679622"/>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s-ES" b="1" dirty="0"/>
              <a:t>Gestión comunitaria del agua  </a:t>
            </a:r>
          </a:p>
        </p:txBody>
      </p:sp>
      <p:sp>
        <p:nvSpPr>
          <p:cNvPr id="31" name="Rectángulo: esquinas redondeadas 30">
            <a:extLst>
              <a:ext uri="{FF2B5EF4-FFF2-40B4-BE49-F238E27FC236}">
                <a16:creationId xmlns:a16="http://schemas.microsoft.com/office/drawing/2014/main" id="{5300518A-9470-472E-95E6-5241C37C84F2}"/>
              </a:ext>
            </a:extLst>
          </p:cNvPr>
          <p:cNvSpPr/>
          <p:nvPr/>
        </p:nvSpPr>
        <p:spPr>
          <a:xfrm>
            <a:off x="3943608" y="3518440"/>
            <a:ext cx="2430688" cy="762011"/>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s-ES" b="1" dirty="0"/>
              <a:t>Junta de riego y/o drenaje (Primer grado)</a:t>
            </a:r>
          </a:p>
        </p:txBody>
      </p:sp>
      <p:sp>
        <p:nvSpPr>
          <p:cNvPr id="32" name="Rectángulo: esquinas redondeadas 31">
            <a:extLst>
              <a:ext uri="{FF2B5EF4-FFF2-40B4-BE49-F238E27FC236}">
                <a16:creationId xmlns:a16="http://schemas.microsoft.com/office/drawing/2014/main" id="{BB575786-8045-40C3-90F7-1569509FCE4F}"/>
              </a:ext>
            </a:extLst>
          </p:cNvPr>
          <p:cNvSpPr/>
          <p:nvPr/>
        </p:nvSpPr>
        <p:spPr>
          <a:xfrm>
            <a:off x="3433399" y="4545484"/>
            <a:ext cx="2430688" cy="762011"/>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s-ES" b="1" dirty="0"/>
              <a:t>Evolución aplicaciones web y móviles</a:t>
            </a:r>
          </a:p>
        </p:txBody>
      </p:sp>
      <p:pic>
        <p:nvPicPr>
          <p:cNvPr id="1026" name="Picture 2" descr="Resultado de imagen para PHP">
            <a:extLst>
              <a:ext uri="{FF2B5EF4-FFF2-40B4-BE49-F238E27FC236}">
                <a16:creationId xmlns:a16="http://schemas.microsoft.com/office/drawing/2014/main" id="{E989A58B-1C20-4E78-8936-845AA111A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602" y="2486646"/>
            <a:ext cx="1438275" cy="771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HTML">
            <a:extLst>
              <a:ext uri="{FF2B5EF4-FFF2-40B4-BE49-F238E27FC236}">
                <a16:creationId xmlns:a16="http://schemas.microsoft.com/office/drawing/2014/main" id="{B274C7AE-0F29-4CBD-8C36-391060604A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4053" y="2543175"/>
            <a:ext cx="1137617" cy="11376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JavaScript">
            <a:extLst>
              <a:ext uri="{FF2B5EF4-FFF2-40B4-BE49-F238E27FC236}">
                <a16:creationId xmlns:a16="http://schemas.microsoft.com/office/drawing/2014/main" id="{150B98FE-0FC7-4B0A-910C-B950562A3B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3546" y="3365224"/>
            <a:ext cx="1070941" cy="10709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xamarin">
            <a:extLst>
              <a:ext uri="{FF2B5EF4-FFF2-40B4-BE49-F238E27FC236}">
                <a16:creationId xmlns:a16="http://schemas.microsoft.com/office/drawing/2014/main" id="{80E4E53F-FCAE-4130-B2D2-74EC743568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5743" y="3904630"/>
            <a:ext cx="2263077" cy="94566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para scrum">
            <a:extLst>
              <a:ext uri="{FF2B5EF4-FFF2-40B4-BE49-F238E27FC236}">
                <a16:creationId xmlns:a16="http://schemas.microsoft.com/office/drawing/2014/main" id="{CBC7CF89-1D07-4193-8C74-99A57B93FB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6016" y="4674497"/>
            <a:ext cx="2161967" cy="1432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503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E255954-F2AD-4257-B336-635C914F8696}"/>
              </a:ext>
            </a:extLst>
          </p:cNvPr>
          <p:cNvPicPr/>
          <p:nvPr/>
        </p:nvPicPr>
        <p:blipFill rotWithShape="1">
          <a:blip r:embed="rId2">
            <a:extLst>
              <a:ext uri="{28A0092B-C50C-407E-A947-70E740481C1C}">
                <a14:useLocalDpi xmlns:a14="http://schemas.microsoft.com/office/drawing/2010/main" val="0"/>
              </a:ext>
            </a:extLst>
          </a:blip>
          <a:srcRect r="59019"/>
          <a:stretch/>
        </p:blipFill>
        <p:spPr bwMode="auto">
          <a:xfrm>
            <a:off x="332546" y="233610"/>
            <a:ext cx="2953993" cy="959086"/>
          </a:xfrm>
          <a:prstGeom prst="rect">
            <a:avLst/>
          </a:prstGeom>
          <a:ln>
            <a:noFill/>
          </a:ln>
          <a:extLst>
            <a:ext uri="{53640926-AAD7-44D8-BBD7-CCE9431645EC}">
              <a14:shadowObscured xmlns:a14="http://schemas.microsoft.com/office/drawing/2010/main"/>
            </a:ext>
          </a:extLst>
        </p:spPr>
      </p:pic>
      <p:sp>
        <p:nvSpPr>
          <p:cNvPr id="15" name="Rectángulo 14">
            <a:extLst>
              <a:ext uri="{FF2B5EF4-FFF2-40B4-BE49-F238E27FC236}">
                <a16:creationId xmlns:a16="http://schemas.microsoft.com/office/drawing/2014/main" id="{609C84F5-94DE-4A6E-B622-A71E6DC6C19C}"/>
              </a:ext>
            </a:extLst>
          </p:cNvPr>
          <p:cNvSpPr/>
          <p:nvPr/>
        </p:nvSpPr>
        <p:spPr>
          <a:xfrm>
            <a:off x="3471871" y="483662"/>
            <a:ext cx="6245236" cy="461665"/>
          </a:xfrm>
          <a:prstGeom prst="rect">
            <a:avLst/>
          </a:prstGeom>
        </p:spPr>
        <p:txBody>
          <a:bodyPr wrap="none">
            <a:spAutoFit/>
          </a:bodyPr>
          <a:lstStyle/>
          <a:p>
            <a:pPr algn="ctr"/>
            <a:r>
              <a:rPr lang="es-ES" sz="2400" b="1" dirty="0">
                <a:latin typeface="Arial" panose="020B0604020202020204" pitchFamily="34" charset="0"/>
              </a:rPr>
              <a:t>PREGUNTAS CIENTÍFICAS O HIPÓTESIS </a:t>
            </a:r>
            <a:endParaRPr lang="es-ES" sz="2400" dirty="0"/>
          </a:p>
        </p:txBody>
      </p:sp>
      <p:sp>
        <p:nvSpPr>
          <p:cNvPr id="2" name="Rectángulo 1">
            <a:extLst>
              <a:ext uri="{FF2B5EF4-FFF2-40B4-BE49-F238E27FC236}">
                <a16:creationId xmlns:a16="http://schemas.microsoft.com/office/drawing/2014/main" id="{F5A31E3A-55FC-4D4E-BCFE-40C21EF47E8C}"/>
              </a:ext>
            </a:extLst>
          </p:cNvPr>
          <p:cNvSpPr/>
          <p:nvPr/>
        </p:nvSpPr>
        <p:spPr>
          <a:xfrm>
            <a:off x="2451652" y="1371096"/>
            <a:ext cx="8269357" cy="923330"/>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s-ES" dirty="0"/>
              <a:t>El desarrollo de una aplicación web y móvil con requerimientos y metodología adecuada mejorará la gestión de los recursos y la toma de decisiones en la Junta de Riego y/o Drenaje por Aspersión del barrio Zumbalica Sur – Centro.</a:t>
            </a:r>
          </a:p>
        </p:txBody>
      </p:sp>
      <p:sp>
        <p:nvSpPr>
          <p:cNvPr id="4" name="Rectángulo 3">
            <a:extLst>
              <a:ext uri="{FF2B5EF4-FFF2-40B4-BE49-F238E27FC236}">
                <a16:creationId xmlns:a16="http://schemas.microsoft.com/office/drawing/2014/main" id="{CF3F707B-0228-49C8-8C15-0F79D39C139F}"/>
              </a:ext>
            </a:extLst>
          </p:cNvPr>
          <p:cNvSpPr/>
          <p:nvPr/>
        </p:nvSpPr>
        <p:spPr>
          <a:xfrm>
            <a:off x="2173271" y="3085307"/>
            <a:ext cx="2780441" cy="369332"/>
          </a:xfrm>
          <a:prstGeom prst="rect">
            <a:avLst/>
          </a:prstGeom>
          <a:ln w="28575">
            <a:solidFill>
              <a:srgbClr val="00B0F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VARIABLE INDEPENDIENTE </a:t>
            </a:r>
          </a:p>
        </p:txBody>
      </p:sp>
      <p:sp>
        <p:nvSpPr>
          <p:cNvPr id="21" name="Rectángulo 20">
            <a:extLst>
              <a:ext uri="{FF2B5EF4-FFF2-40B4-BE49-F238E27FC236}">
                <a16:creationId xmlns:a16="http://schemas.microsoft.com/office/drawing/2014/main" id="{41785088-59D1-482B-A03D-8ADC22B7FD86}"/>
              </a:ext>
            </a:extLst>
          </p:cNvPr>
          <p:cNvSpPr/>
          <p:nvPr/>
        </p:nvSpPr>
        <p:spPr>
          <a:xfrm>
            <a:off x="7639792" y="3053905"/>
            <a:ext cx="2628155" cy="369332"/>
          </a:xfrm>
          <a:prstGeom prst="rect">
            <a:avLst/>
          </a:prstGeom>
          <a:ln w="28575">
            <a:solidFill>
              <a:srgbClr val="00B0F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VARIABLE DEPENDIENTE </a:t>
            </a:r>
          </a:p>
        </p:txBody>
      </p:sp>
      <p:cxnSp>
        <p:nvCxnSpPr>
          <p:cNvPr id="8" name="Conector recto de flecha 7">
            <a:extLst>
              <a:ext uri="{FF2B5EF4-FFF2-40B4-BE49-F238E27FC236}">
                <a16:creationId xmlns:a16="http://schemas.microsoft.com/office/drawing/2014/main" id="{A0CFB35F-8427-42AD-861D-64BC82D86701}"/>
              </a:ext>
            </a:extLst>
          </p:cNvPr>
          <p:cNvCxnSpPr>
            <a:stCxn id="2" idx="2"/>
            <a:endCxn id="4" idx="0"/>
          </p:cNvCxnSpPr>
          <p:nvPr/>
        </p:nvCxnSpPr>
        <p:spPr>
          <a:xfrm flipH="1">
            <a:off x="3563492" y="2294426"/>
            <a:ext cx="3022839" cy="790881"/>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cxnSp>
        <p:nvCxnSpPr>
          <p:cNvPr id="12" name="Conector recto de flecha 11">
            <a:extLst>
              <a:ext uri="{FF2B5EF4-FFF2-40B4-BE49-F238E27FC236}">
                <a16:creationId xmlns:a16="http://schemas.microsoft.com/office/drawing/2014/main" id="{441072AC-7CC7-4D33-B9D3-65A30F00C846}"/>
              </a:ext>
            </a:extLst>
          </p:cNvPr>
          <p:cNvCxnSpPr>
            <a:stCxn id="2" idx="2"/>
            <a:endCxn id="21" idx="0"/>
          </p:cNvCxnSpPr>
          <p:nvPr/>
        </p:nvCxnSpPr>
        <p:spPr>
          <a:xfrm>
            <a:off x="6586331" y="2294426"/>
            <a:ext cx="2367539" cy="759479"/>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16814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E255954-F2AD-4257-B336-635C914F8696}"/>
              </a:ext>
            </a:extLst>
          </p:cNvPr>
          <p:cNvPicPr/>
          <p:nvPr/>
        </p:nvPicPr>
        <p:blipFill rotWithShape="1">
          <a:blip r:embed="rId2">
            <a:extLst>
              <a:ext uri="{28A0092B-C50C-407E-A947-70E740481C1C}">
                <a14:useLocalDpi xmlns:a14="http://schemas.microsoft.com/office/drawing/2010/main" val="0"/>
              </a:ext>
            </a:extLst>
          </a:blip>
          <a:srcRect r="59019"/>
          <a:stretch/>
        </p:blipFill>
        <p:spPr bwMode="auto">
          <a:xfrm>
            <a:off x="332546" y="233610"/>
            <a:ext cx="2953993" cy="959086"/>
          </a:xfrm>
          <a:prstGeom prst="rect">
            <a:avLst/>
          </a:prstGeom>
          <a:ln>
            <a:noFill/>
          </a:ln>
          <a:extLst>
            <a:ext uri="{53640926-AAD7-44D8-BBD7-CCE9431645EC}">
              <a14:shadowObscured xmlns:a14="http://schemas.microsoft.com/office/drawing/2010/main"/>
            </a:ext>
          </a:extLst>
        </p:spPr>
      </p:pic>
      <p:sp>
        <p:nvSpPr>
          <p:cNvPr id="15" name="Rectángulo 14">
            <a:extLst>
              <a:ext uri="{FF2B5EF4-FFF2-40B4-BE49-F238E27FC236}">
                <a16:creationId xmlns:a16="http://schemas.microsoft.com/office/drawing/2014/main" id="{609C84F5-94DE-4A6E-B622-A71E6DC6C19C}"/>
              </a:ext>
            </a:extLst>
          </p:cNvPr>
          <p:cNvSpPr/>
          <p:nvPr/>
        </p:nvSpPr>
        <p:spPr>
          <a:xfrm>
            <a:off x="5198502" y="483662"/>
            <a:ext cx="2791983" cy="461665"/>
          </a:xfrm>
          <a:prstGeom prst="rect">
            <a:avLst/>
          </a:prstGeom>
        </p:spPr>
        <p:txBody>
          <a:bodyPr wrap="none">
            <a:spAutoFit/>
          </a:bodyPr>
          <a:lstStyle/>
          <a:p>
            <a:pPr algn="ctr"/>
            <a:r>
              <a:rPr lang="es-ES" sz="2400" b="1" dirty="0">
                <a:latin typeface="Arial" panose="020B0604020202020204" pitchFamily="34" charset="0"/>
              </a:rPr>
              <a:t>METODOLOGÍAS </a:t>
            </a:r>
            <a:endParaRPr lang="es-ES" sz="2400" dirty="0"/>
          </a:p>
        </p:txBody>
      </p:sp>
      <p:sp>
        <p:nvSpPr>
          <p:cNvPr id="21" name="Rectángulo 20">
            <a:extLst>
              <a:ext uri="{FF2B5EF4-FFF2-40B4-BE49-F238E27FC236}">
                <a16:creationId xmlns:a16="http://schemas.microsoft.com/office/drawing/2014/main" id="{41785088-59D1-482B-A03D-8ADC22B7FD86}"/>
              </a:ext>
            </a:extLst>
          </p:cNvPr>
          <p:cNvSpPr/>
          <p:nvPr/>
        </p:nvSpPr>
        <p:spPr>
          <a:xfrm>
            <a:off x="682400" y="1715435"/>
            <a:ext cx="2517869" cy="369332"/>
          </a:xfrm>
          <a:prstGeom prst="rect">
            <a:avLst/>
          </a:prstGeom>
          <a:ln w="28575">
            <a:solidFill>
              <a:srgbClr val="00B0F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TIPO DE INVESTIGACIÓN</a:t>
            </a:r>
          </a:p>
        </p:txBody>
      </p:sp>
      <p:sp>
        <p:nvSpPr>
          <p:cNvPr id="9" name="Rectángulo 8">
            <a:extLst>
              <a:ext uri="{FF2B5EF4-FFF2-40B4-BE49-F238E27FC236}">
                <a16:creationId xmlns:a16="http://schemas.microsoft.com/office/drawing/2014/main" id="{0BF29599-56A6-453A-A6EE-5FCAF0FFC586}"/>
              </a:ext>
            </a:extLst>
          </p:cNvPr>
          <p:cNvSpPr/>
          <p:nvPr/>
        </p:nvSpPr>
        <p:spPr>
          <a:xfrm>
            <a:off x="7871704" y="1576287"/>
            <a:ext cx="2623667" cy="369332"/>
          </a:xfrm>
          <a:prstGeom prst="rect">
            <a:avLst/>
          </a:prstGeom>
          <a:ln w="28575">
            <a:solidFill>
              <a:srgbClr val="00B0F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NIVEL DE INVESTIGACIÓN</a:t>
            </a:r>
          </a:p>
        </p:txBody>
      </p:sp>
      <p:sp>
        <p:nvSpPr>
          <p:cNvPr id="10" name="Rectángulo 9">
            <a:extLst>
              <a:ext uri="{FF2B5EF4-FFF2-40B4-BE49-F238E27FC236}">
                <a16:creationId xmlns:a16="http://schemas.microsoft.com/office/drawing/2014/main" id="{D3F5B939-AAFF-4912-9D4D-E70FF47922EB}"/>
              </a:ext>
            </a:extLst>
          </p:cNvPr>
          <p:cNvSpPr/>
          <p:nvPr/>
        </p:nvSpPr>
        <p:spPr>
          <a:xfrm>
            <a:off x="496869" y="4193591"/>
            <a:ext cx="3090141" cy="369332"/>
          </a:xfrm>
          <a:prstGeom prst="rect">
            <a:avLst/>
          </a:prstGeom>
          <a:ln w="28575">
            <a:solidFill>
              <a:srgbClr val="00B0F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DISEÑO DE LA INVESTIGACIÓN</a:t>
            </a:r>
          </a:p>
        </p:txBody>
      </p:sp>
      <p:sp>
        <p:nvSpPr>
          <p:cNvPr id="11" name="Rectángulo 10">
            <a:extLst>
              <a:ext uri="{FF2B5EF4-FFF2-40B4-BE49-F238E27FC236}">
                <a16:creationId xmlns:a16="http://schemas.microsoft.com/office/drawing/2014/main" id="{E5EC9B95-FF38-4D8F-8F70-EBFB6DA1BAA2}"/>
              </a:ext>
            </a:extLst>
          </p:cNvPr>
          <p:cNvSpPr/>
          <p:nvPr/>
        </p:nvSpPr>
        <p:spPr>
          <a:xfrm>
            <a:off x="8560817" y="4147208"/>
            <a:ext cx="1737527" cy="369332"/>
          </a:xfrm>
          <a:prstGeom prst="rect">
            <a:avLst/>
          </a:prstGeom>
          <a:ln w="28575">
            <a:solidFill>
              <a:srgbClr val="00B0F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INSTRUMENTOS</a:t>
            </a:r>
          </a:p>
        </p:txBody>
      </p:sp>
      <p:sp>
        <p:nvSpPr>
          <p:cNvPr id="13" name="Rectángulo 12">
            <a:extLst>
              <a:ext uri="{FF2B5EF4-FFF2-40B4-BE49-F238E27FC236}">
                <a16:creationId xmlns:a16="http://schemas.microsoft.com/office/drawing/2014/main" id="{9E9ED9D5-40E6-42BF-9325-C37CC02DD197}"/>
              </a:ext>
            </a:extLst>
          </p:cNvPr>
          <p:cNvSpPr/>
          <p:nvPr/>
        </p:nvSpPr>
        <p:spPr>
          <a:xfrm>
            <a:off x="622765" y="2715974"/>
            <a:ext cx="2430794" cy="369332"/>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INVESTIGACIÓN MIXTA</a:t>
            </a:r>
          </a:p>
        </p:txBody>
      </p:sp>
      <p:sp>
        <p:nvSpPr>
          <p:cNvPr id="14" name="Rectángulo 13">
            <a:extLst>
              <a:ext uri="{FF2B5EF4-FFF2-40B4-BE49-F238E27FC236}">
                <a16:creationId xmlns:a16="http://schemas.microsoft.com/office/drawing/2014/main" id="{357AE5FA-3BF4-46D8-8C91-068BFE209E13}"/>
              </a:ext>
            </a:extLst>
          </p:cNvPr>
          <p:cNvSpPr/>
          <p:nvPr/>
        </p:nvSpPr>
        <p:spPr>
          <a:xfrm>
            <a:off x="3823165" y="2152756"/>
            <a:ext cx="1404359" cy="369332"/>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CUALITATIVA</a:t>
            </a:r>
          </a:p>
        </p:txBody>
      </p:sp>
      <p:sp>
        <p:nvSpPr>
          <p:cNvPr id="16" name="Rectángulo 15">
            <a:extLst>
              <a:ext uri="{FF2B5EF4-FFF2-40B4-BE49-F238E27FC236}">
                <a16:creationId xmlns:a16="http://schemas.microsoft.com/office/drawing/2014/main" id="{54FD6F2D-97D6-409D-9331-12329344B033}"/>
              </a:ext>
            </a:extLst>
          </p:cNvPr>
          <p:cNvSpPr/>
          <p:nvPr/>
        </p:nvSpPr>
        <p:spPr>
          <a:xfrm>
            <a:off x="3803288" y="3299070"/>
            <a:ext cx="1572675" cy="369332"/>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CUANTITATIVA</a:t>
            </a:r>
          </a:p>
        </p:txBody>
      </p:sp>
      <p:sp>
        <p:nvSpPr>
          <p:cNvPr id="7" name="Abrir llave 6">
            <a:extLst>
              <a:ext uri="{FF2B5EF4-FFF2-40B4-BE49-F238E27FC236}">
                <a16:creationId xmlns:a16="http://schemas.microsoft.com/office/drawing/2014/main" id="{FA59CA0F-9750-43C4-94C6-A819779328A7}"/>
              </a:ext>
            </a:extLst>
          </p:cNvPr>
          <p:cNvSpPr/>
          <p:nvPr/>
        </p:nvSpPr>
        <p:spPr>
          <a:xfrm>
            <a:off x="3140766" y="2292626"/>
            <a:ext cx="569843" cy="1192695"/>
          </a:xfrm>
          <a:prstGeom prst="leftBrace">
            <a:avLst/>
          </a:prstGeom>
          <a:ln w="28575"/>
        </p:spPr>
        <p:style>
          <a:lnRef idx="3">
            <a:schemeClr val="accent5"/>
          </a:lnRef>
          <a:fillRef idx="0">
            <a:schemeClr val="accent5"/>
          </a:fillRef>
          <a:effectRef idx="2">
            <a:schemeClr val="accent5"/>
          </a:effectRef>
          <a:fontRef idx="minor">
            <a:schemeClr val="tx1"/>
          </a:fontRef>
        </p:style>
        <p:txBody>
          <a:bodyPr rtlCol="0" anchor="ctr"/>
          <a:lstStyle/>
          <a:p>
            <a:pPr algn="ctr"/>
            <a:endParaRPr lang="es-ES"/>
          </a:p>
        </p:txBody>
      </p:sp>
      <p:sp>
        <p:nvSpPr>
          <p:cNvPr id="19" name="Rectángulo 18">
            <a:extLst>
              <a:ext uri="{FF2B5EF4-FFF2-40B4-BE49-F238E27FC236}">
                <a16:creationId xmlns:a16="http://schemas.microsoft.com/office/drawing/2014/main" id="{4ECE83A7-E6BE-47F2-823E-190052F8E5AE}"/>
              </a:ext>
            </a:extLst>
          </p:cNvPr>
          <p:cNvSpPr/>
          <p:nvPr/>
        </p:nvSpPr>
        <p:spPr>
          <a:xfrm>
            <a:off x="5890504" y="2484062"/>
            <a:ext cx="2991525" cy="369332"/>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INVESTIGACIÓN DESCRIPTIVA</a:t>
            </a:r>
          </a:p>
        </p:txBody>
      </p:sp>
      <p:sp>
        <p:nvSpPr>
          <p:cNvPr id="20" name="Rectángulo 19">
            <a:extLst>
              <a:ext uri="{FF2B5EF4-FFF2-40B4-BE49-F238E27FC236}">
                <a16:creationId xmlns:a16="http://schemas.microsoft.com/office/drawing/2014/main" id="{E8BBC912-6ABF-45A7-81C5-19F7DA8C5178}"/>
              </a:ext>
            </a:extLst>
          </p:cNvPr>
          <p:cNvSpPr/>
          <p:nvPr/>
        </p:nvSpPr>
        <p:spPr>
          <a:xfrm>
            <a:off x="8812608" y="3073783"/>
            <a:ext cx="3209340" cy="369332"/>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INVESTIGACIÓN EXPLORATORIA</a:t>
            </a:r>
          </a:p>
        </p:txBody>
      </p:sp>
      <p:cxnSp>
        <p:nvCxnSpPr>
          <p:cNvPr id="24" name="Conector recto de flecha 23">
            <a:extLst>
              <a:ext uri="{FF2B5EF4-FFF2-40B4-BE49-F238E27FC236}">
                <a16:creationId xmlns:a16="http://schemas.microsoft.com/office/drawing/2014/main" id="{23864F8F-547C-4B97-BEED-54A2D98C333E}"/>
              </a:ext>
            </a:extLst>
          </p:cNvPr>
          <p:cNvCxnSpPr>
            <a:stCxn id="9" idx="2"/>
            <a:endCxn id="19" idx="0"/>
          </p:cNvCxnSpPr>
          <p:nvPr/>
        </p:nvCxnSpPr>
        <p:spPr>
          <a:xfrm flipH="1">
            <a:off x="7386267" y="1945619"/>
            <a:ext cx="1797271" cy="538443"/>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26" name="Conector recto de flecha 25">
            <a:extLst>
              <a:ext uri="{FF2B5EF4-FFF2-40B4-BE49-F238E27FC236}">
                <a16:creationId xmlns:a16="http://schemas.microsoft.com/office/drawing/2014/main" id="{802F4B24-4005-4FE1-98B0-FE50A84040D5}"/>
              </a:ext>
            </a:extLst>
          </p:cNvPr>
          <p:cNvCxnSpPr>
            <a:stCxn id="9" idx="2"/>
            <a:endCxn id="20" idx="0"/>
          </p:cNvCxnSpPr>
          <p:nvPr/>
        </p:nvCxnSpPr>
        <p:spPr>
          <a:xfrm>
            <a:off x="9183538" y="1945619"/>
            <a:ext cx="1233740" cy="112816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7" name="Rectángulo 26">
            <a:extLst>
              <a:ext uri="{FF2B5EF4-FFF2-40B4-BE49-F238E27FC236}">
                <a16:creationId xmlns:a16="http://schemas.microsoft.com/office/drawing/2014/main" id="{0B144B92-A39B-43C8-B7B2-2AFCCFC19A3E}"/>
              </a:ext>
            </a:extLst>
          </p:cNvPr>
          <p:cNvSpPr/>
          <p:nvPr/>
        </p:nvSpPr>
        <p:spPr>
          <a:xfrm>
            <a:off x="490242" y="5074862"/>
            <a:ext cx="2806409" cy="369332"/>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INVESTIGACIÓN DE CAMPO</a:t>
            </a:r>
          </a:p>
        </p:txBody>
      </p:sp>
      <p:sp>
        <p:nvSpPr>
          <p:cNvPr id="28" name="Rectángulo 27">
            <a:extLst>
              <a:ext uri="{FF2B5EF4-FFF2-40B4-BE49-F238E27FC236}">
                <a16:creationId xmlns:a16="http://schemas.microsoft.com/office/drawing/2014/main" id="{BFEDC067-3B94-4710-B61F-EA5C31DDF826}"/>
              </a:ext>
            </a:extLst>
          </p:cNvPr>
          <p:cNvSpPr/>
          <p:nvPr/>
        </p:nvSpPr>
        <p:spPr>
          <a:xfrm>
            <a:off x="2193148" y="5810358"/>
            <a:ext cx="3232808" cy="369332"/>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INVESTIGACIÓN BIBLIOGRÁFICA</a:t>
            </a:r>
          </a:p>
        </p:txBody>
      </p:sp>
      <p:cxnSp>
        <p:nvCxnSpPr>
          <p:cNvPr id="30" name="Conector: curvado 29">
            <a:extLst>
              <a:ext uri="{FF2B5EF4-FFF2-40B4-BE49-F238E27FC236}">
                <a16:creationId xmlns:a16="http://schemas.microsoft.com/office/drawing/2014/main" id="{C15D1D87-54BD-454D-9E40-72AE2E753FFB}"/>
              </a:ext>
            </a:extLst>
          </p:cNvPr>
          <p:cNvCxnSpPr>
            <a:stCxn id="10" idx="2"/>
            <a:endCxn id="27" idx="1"/>
          </p:cNvCxnSpPr>
          <p:nvPr/>
        </p:nvCxnSpPr>
        <p:spPr>
          <a:xfrm rot="5400000">
            <a:off x="917789" y="4135376"/>
            <a:ext cx="696605" cy="1551698"/>
          </a:xfrm>
          <a:prstGeom prst="curvedConnector4">
            <a:avLst>
              <a:gd name="adj1" fmla="val 36745"/>
              <a:gd name="adj2" fmla="val 114732"/>
            </a:avLst>
          </a:prstGeom>
          <a:ln w="28575">
            <a:tailEnd type="triangle"/>
          </a:ln>
        </p:spPr>
        <p:style>
          <a:lnRef idx="3">
            <a:schemeClr val="dk1"/>
          </a:lnRef>
          <a:fillRef idx="0">
            <a:schemeClr val="dk1"/>
          </a:fillRef>
          <a:effectRef idx="2">
            <a:schemeClr val="dk1"/>
          </a:effectRef>
          <a:fontRef idx="minor">
            <a:schemeClr val="tx1"/>
          </a:fontRef>
        </p:style>
      </p:cxnSp>
      <p:cxnSp>
        <p:nvCxnSpPr>
          <p:cNvPr id="32" name="Conector: curvado 31">
            <a:extLst>
              <a:ext uri="{FF2B5EF4-FFF2-40B4-BE49-F238E27FC236}">
                <a16:creationId xmlns:a16="http://schemas.microsoft.com/office/drawing/2014/main" id="{296DABC6-FCB7-44BD-BDED-98FC7EC4A1A4}"/>
              </a:ext>
            </a:extLst>
          </p:cNvPr>
          <p:cNvCxnSpPr>
            <a:stCxn id="10" idx="2"/>
            <a:endCxn id="28" idx="0"/>
          </p:cNvCxnSpPr>
          <p:nvPr/>
        </p:nvCxnSpPr>
        <p:spPr>
          <a:xfrm rot="16200000" flipH="1">
            <a:off x="2302029" y="4302834"/>
            <a:ext cx="1247435" cy="1767612"/>
          </a:xfrm>
          <a:prstGeom prst="curvedConnector3">
            <a:avLst>
              <a:gd name="adj1" fmla="val 10693"/>
            </a:avLst>
          </a:prstGeom>
          <a:ln w="28575">
            <a:tailEnd type="triangle"/>
          </a:ln>
        </p:spPr>
        <p:style>
          <a:lnRef idx="3">
            <a:schemeClr val="dk1"/>
          </a:lnRef>
          <a:fillRef idx="0">
            <a:schemeClr val="dk1"/>
          </a:fillRef>
          <a:effectRef idx="2">
            <a:schemeClr val="dk1"/>
          </a:effectRef>
          <a:fontRef idx="minor">
            <a:schemeClr val="tx1"/>
          </a:fontRef>
        </p:style>
      </p:cxnSp>
      <p:sp>
        <p:nvSpPr>
          <p:cNvPr id="34" name="Rectángulo 33">
            <a:extLst>
              <a:ext uri="{FF2B5EF4-FFF2-40B4-BE49-F238E27FC236}">
                <a16:creationId xmlns:a16="http://schemas.microsoft.com/office/drawing/2014/main" id="{CF2AAFF5-84C1-408D-9C22-1E92D0314C6A}"/>
              </a:ext>
            </a:extLst>
          </p:cNvPr>
          <p:cNvSpPr/>
          <p:nvPr/>
        </p:nvSpPr>
        <p:spPr>
          <a:xfrm>
            <a:off x="6798278" y="4796564"/>
            <a:ext cx="1569469" cy="369332"/>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OBSERVACIÓN</a:t>
            </a:r>
          </a:p>
        </p:txBody>
      </p:sp>
      <p:sp>
        <p:nvSpPr>
          <p:cNvPr id="35" name="Rectángulo 34">
            <a:extLst>
              <a:ext uri="{FF2B5EF4-FFF2-40B4-BE49-F238E27FC236}">
                <a16:creationId xmlns:a16="http://schemas.microsoft.com/office/drawing/2014/main" id="{8E7FDA08-0BFB-4D59-84C0-72CF96D51859}"/>
              </a:ext>
            </a:extLst>
          </p:cNvPr>
          <p:cNvSpPr/>
          <p:nvPr/>
        </p:nvSpPr>
        <p:spPr>
          <a:xfrm>
            <a:off x="7215722" y="5757347"/>
            <a:ext cx="1344086" cy="369332"/>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ENTREVISTA</a:t>
            </a:r>
          </a:p>
        </p:txBody>
      </p:sp>
      <p:sp>
        <p:nvSpPr>
          <p:cNvPr id="36" name="Rectángulo 35">
            <a:extLst>
              <a:ext uri="{FF2B5EF4-FFF2-40B4-BE49-F238E27FC236}">
                <a16:creationId xmlns:a16="http://schemas.microsoft.com/office/drawing/2014/main" id="{74697572-4911-4095-84A3-CE2B88238D4B}"/>
              </a:ext>
            </a:extLst>
          </p:cNvPr>
          <p:cNvSpPr/>
          <p:nvPr/>
        </p:nvSpPr>
        <p:spPr>
          <a:xfrm>
            <a:off x="10595026" y="4856198"/>
            <a:ext cx="1173526" cy="369332"/>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ENCUESTA</a:t>
            </a:r>
          </a:p>
        </p:txBody>
      </p:sp>
      <p:sp>
        <p:nvSpPr>
          <p:cNvPr id="37" name="Rectángulo 36">
            <a:extLst>
              <a:ext uri="{FF2B5EF4-FFF2-40B4-BE49-F238E27FC236}">
                <a16:creationId xmlns:a16="http://schemas.microsoft.com/office/drawing/2014/main" id="{0CB91F6C-F67E-48F3-9E41-C58C88E414C1}"/>
              </a:ext>
            </a:extLst>
          </p:cNvPr>
          <p:cNvSpPr/>
          <p:nvPr/>
        </p:nvSpPr>
        <p:spPr>
          <a:xfrm>
            <a:off x="9746886" y="5889869"/>
            <a:ext cx="2201180" cy="369332"/>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wrap="none">
            <a:spAutoFit/>
          </a:bodyPr>
          <a:lstStyle/>
          <a:p>
            <a:r>
              <a:rPr lang="es-ES" b="1" dirty="0"/>
              <a:t>GRUPO DE ENFOQUE</a:t>
            </a:r>
          </a:p>
        </p:txBody>
      </p:sp>
      <p:cxnSp>
        <p:nvCxnSpPr>
          <p:cNvPr id="39" name="Conector: curvado 38">
            <a:extLst>
              <a:ext uri="{FF2B5EF4-FFF2-40B4-BE49-F238E27FC236}">
                <a16:creationId xmlns:a16="http://schemas.microsoft.com/office/drawing/2014/main" id="{9DE48E3A-70FE-486C-8796-23BFBAB6547B}"/>
              </a:ext>
            </a:extLst>
          </p:cNvPr>
          <p:cNvCxnSpPr>
            <a:stCxn id="11" idx="2"/>
            <a:endCxn id="34" idx="0"/>
          </p:cNvCxnSpPr>
          <p:nvPr/>
        </p:nvCxnSpPr>
        <p:spPr>
          <a:xfrm rot="5400000">
            <a:off x="8366285" y="3733268"/>
            <a:ext cx="280024" cy="1846568"/>
          </a:xfrm>
          <a:prstGeom prst="curvedConnector3">
            <a:avLst/>
          </a:prstGeom>
          <a:ln w="28575">
            <a:tailEnd type="triangle"/>
          </a:ln>
        </p:spPr>
        <p:style>
          <a:lnRef idx="3">
            <a:schemeClr val="dk1"/>
          </a:lnRef>
          <a:fillRef idx="0">
            <a:schemeClr val="dk1"/>
          </a:fillRef>
          <a:effectRef idx="2">
            <a:schemeClr val="dk1"/>
          </a:effectRef>
          <a:fontRef idx="minor">
            <a:schemeClr val="tx1"/>
          </a:fontRef>
        </p:style>
      </p:cxnSp>
      <p:cxnSp>
        <p:nvCxnSpPr>
          <p:cNvPr id="41" name="Conector: curvado 40">
            <a:extLst>
              <a:ext uri="{FF2B5EF4-FFF2-40B4-BE49-F238E27FC236}">
                <a16:creationId xmlns:a16="http://schemas.microsoft.com/office/drawing/2014/main" id="{1E2A5725-EAD0-46B5-838C-C3B7F7CFADB8}"/>
              </a:ext>
            </a:extLst>
          </p:cNvPr>
          <p:cNvCxnSpPr>
            <a:stCxn id="11" idx="2"/>
            <a:endCxn id="36" idx="0"/>
          </p:cNvCxnSpPr>
          <p:nvPr/>
        </p:nvCxnSpPr>
        <p:spPr>
          <a:xfrm rot="16200000" flipH="1">
            <a:off x="10135856" y="3810265"/>
            <a:ext cx="339658" cy="1752208"/>
          </a:xfrm>
          <a:prstGeom prst="curvedConnector3">
            <a:avLst/>
          </a:prstGeom>
          <a:ln w="28575">
            <a:tailEnd type="triangle"/>
          </a:ln>
        </p:spPr>
        <p:style>
          <a:lnRef idx="3">
            <a:schemeClr val="dk1"/>
          </a:lnRef>
          <a:fillRef idx="0">
            <a:schemeClr val="dk1"/>
          </a:fillRef>
          <a:effectRef idx="2">
            <a:schemeClr val="dk1"/>
          </a:effectRef>
          <a:fontRef idx="minor">
            <a:schemeClr val="tx1"/>
          </a:fontRef>
        </p:style>
      </p:cxnSp>
      <p:cxnSp>
        <p:nvCxnSpPr>
          <p:cNvPr id="43" name="Conector: curvado 42">
            <a:extLst>
              <a:ext uri="{FF2B5EF4-FFF2-40B4-BE49-F238E27FC236}">
                <a16:creationId xmlns:a16="http://schemas.microsoft.com/office/drawing/2014/main" id="{CC114C1D-C512-4745-9097-952ECBF2B44C}"/>
              </a:ext>
            </a:extLst>
          </p:cNvPr>
          <p:cNvCxnSpPr>
            <a:stCxn id="11" idx="2"/>
            <a:endCxn id="35" idx="0"/>
          </p:cNvCxnSpPr>
          <p:nvPr/>
        </p:nvCxnSpPr>
        <p:spPr>
          <a:xfrm rot="5400000">
            <a:off x="8038270" y="4366035"/>
            <a:ext cx="1240807" cy="1541816"/>
          </a:xfrm>
          <a:prstGeom prst="curvedConnector3">
            <a:avLst/>
          </a:prstGeom>
          <a:ln w="28575">
            <a:tailEnd type="triangle"/>
          </a:ln>
        </p:spPr>
        <p:style>
          <a:lnRef idx="3">
            <a:schemeClr val="dk1"/>
          </a:lnRef>
          <a:fillRef idx="0">
            <a:schemeClr val="dk1"/>
          </a:fillRef>
          <a:effectRef idx="2">
            <a:schemeClr val="dk1"/>
          </a:effectRef>
          <a:fontRef idx="minor">
            <a:schemeClr val="tx1"/>
          </a:fontRef>
        </p:style>
      </p:cxnSp>
      <p:cxnSp>
        <p:nvCxnSpPr>
          <p:cNvPr id="45" name="Conector: curvado 44">
            <a:extLst>
              <a:ext uri="{FF2B5EF4-FFF2-40B4-BE49-F238E27FC236}">
                <a16:creationId xmlns:a16="http://schemas.microsoft.com/office/drawing/2014/main" id="{FF658C4C-0426-42DB-86E7-E94940E310E2}"/>
              </a:ext>
            </a:extLst>
          </p:cNvPr>
          <p:cNvCxnSpPr>
            <a:stCxn id="11" idx="2"/>
            <a:endCxn id="37" idx="0"/>
          </p:cNvCxnSpPr>
          <p:nvPr/>
        </p:nvCxnSpPr>
        <p:spPr>
          <a:xfrm rot="16200000" flipH="1">
            <a:off x="9451864" y="4494256"/>
            <a:ext cx="1373329" cy="1417895"/>
          </a:xfrm>
          <a:prstGeom prst="curvedConnector3">
            <a:avLst/>
          </a:prstGeom>
          <a:ln w="28575">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1010676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1030</Words>
  <Application>Microsoft Office PowerPoint</Application>
  <PresentationFormat>Panorámica</PresentationFormat>
  <Paragraphs>98</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anderson Ullco</dc:creator>
  <cp:lastModifiedBy>anderson ullco</cp:lastModifiedBy>
  <cp:revision>47</cp:revision>
  <dcterms:created xsi:type="dcterms:W3CDTF">2019-07-08T22:19:47Z</dcterms:created>
  <dcterms:modified xsi:type="dcterms:W3CDTF">2020-01-14T22:07:19Z</dcterms:modified>
</cp:coreProperties>
</file>