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0999B-96E3-C849-E9C0-2B77C80E7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5D0459-9AA9-D774-1F3E-2A4F6DED8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337AD2-CC04-5178-4D1F-64B8E323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9447-737E-4D35-BE01-F8E72620A2B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70124-117D-7C26-7D62-6091C90C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AF4BC2-D52F-71E3-1133-F9720484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19A9-35DF-4329-BCE7-A1D659CAC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3A69A-6E7E-E263-F752-196F8D08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696C29-2EA4-E6EB-46DE-A36983DB2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FBB2C4-E2FD-E4A5-6AD8-18B08E51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9447-737E-4D35-BE01-F8E72620A2B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52ABB-D8E6-68A4-6ADE-EE99F829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969D0-501B-02E1-1530-2AC030C73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19A9-35DF-4329-BCE7-A1D659CAC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4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5D0CAA-6131-4D25-216D-65B5DD482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23DBD2-F0FB-C553-B6DD-AD8FC22C0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F3A88B-3ECF-1E0D-A6A6-4ACC588D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9447-737E-4D35-BE01-F8E72620A2B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7BCDCD-E376-63AE-9D46-8F479859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5576B-404C-33F1-D4ED-705CEF5A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19A9-35DF-4329-BCE7-A1D659CAC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1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7B082-F007-A664-8CC8-08536DDFD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AF79E-F49D-5047-0F67-A80A51886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BCFCB-C31C-C370-C78A-35DB9446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9447-737E-4D35-BE01-F8E72620A2B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02599-0FA2-0A73-9D97-2FB27807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99359-2838-7CE6-C57A-54F9D095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19A9-35DF-4329-BCE7-A1D659CAC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922A3-CFEF-F265-80B9-D67477F88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F1C133-26CE-5CDE-69E6-139FE61D7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EA646-95E4-0537-C83C-D8E870E7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9447-737E-4D35-BE01-F8E72620A2B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E5E019-C00C-5779-3121-EC5CF33B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95061-14BD-17B0-3D90-088A4D9E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19A9-35DF-4329-BCE7-A1D659CAC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5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6C436-1375-739B-F65C-6EED860FD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327853-F6F6-4641-B822-FE1BD6337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9446D2-521A-FFEF-561C-22979D1D9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9AF8F9-73AD-BBA3-06CC-BB6FB908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9447-737E-4D35-BE01-F8E72620A2B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E1F949-C7A5-7275-BC04-4B5A2262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952908-14A7-E2A9-7F42-3E933B27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19A9-35DF-4329-BCE7-A1D659CAC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9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77C87-C83A-B987-DC8D-C29A2BD0B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895A75-0E90-34FF-C9E7-D54963C00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EB5E44-1DDD-03FA-206F-C19B0FF92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E8B10C-C263-B8DB-3529-E5ABD6751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BB783F-0601-4978-BDDF-0C890DAB0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0D8AF2-F944-0E70-97F2-1270F3DC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9447-737E-4D35-BE01-F8E72620A2B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CD5264-81A8-34DE-D8BD-D0AF121C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C56FB0-5B64-2C48-2EA1-2B939A9E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19A9-35DF-4329-BCE7-A1D659CAC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3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0BDCA-FDD6-51E5-18C2-6D7C6B14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17A822-8CA4-350B-3A2A-6935C291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9447-737E-4D35-BE01-F8E72620A2B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7CBF3B-1801-5BC4-4329-E0FF6B375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54E76C-C8E4-8AA4-26BC-1F961468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19A9-35DF-4329-BCE7-A1D659CAC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E275E2-99BD-4448-19DF-4959D6146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9447-737E-4D35-BE01-F8E72620A2B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EC3591-120B-7F3A-483F-25EF2495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9F462D-FF54-1AEC-AC29-E298B850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19A9-35DF-4329-BCE7-A1D659CAC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1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A4005-E882-EB42-655E-7D0A15CA6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202FEE-84B1-57E1-F281-8ED514834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9F2124-4F9D-A523-D63F-6D3FFF9EB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D9E9CF-5031-40B0-7BD4-C0F8D6B2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9447-737E-4D35-BE01-F8E72620A2B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36AEEE-2231-D776-1E17-91EC52D8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18AF01-E33C-DF2B-711D-43D5B8B4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19A9-35DF-4329-BCE7-A1D659CAC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0A622-A25B-5C96-4E48-043CE8D8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EF7311-C8A9-BDE5-B422-F543E4083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B36DD6-857B-ED75-3A7E-F4E06F141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82669-B0C2-48B3-8A80-4AB9E489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9447-737E-4D35-BE01-F8E72620A2B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636A14-31D4-499B-D683-64B54E576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A2FF77-B878-5715-6A1D-8317E3C8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19A9-35DF-4329-BCE7-A1D659CAC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7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9AB78E-610B-CF17-6848-E87B6574E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B4A5BB-261A-501E-8C5A-0B724328A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530B7E-5C9A-3416-9959-DC8FAFE29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BC9447-737E-4D35-BE01-F8E72620A2B2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829DCC-FFF3-68E5-9F47-11A0B3AF1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DD6A6F-66FB-F293-6BC5-3C029FEA0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7319A9-35DF-4329-BCE7-A1D659CAC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31F57-F2DB-FE54-69AC-49703D5CA4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Adversarial training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611419-8074-7096-F872-4DD6DFB6CF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7.11</a:t>
            </a:r>
          </a:p>
          <a:p>
            <a:r>
              <a:rPr lang="en-US" altLang="zh-CN" dirty="0"/>
              <a:t>Adapt GD variant optimizers into adversarial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0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E24DE-8CD3-AD80-4CDD-7D990C29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reading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68BEE1-A299-F789-6837-65A3B5F6F2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i="1" dirty="0"/>
                  <a:t>On Convex Stochastic Variance Reduced Gradient for Adversarial Machine Learning</a:t>
                </a:r>
              </a:p>
              <a:p>
                <a:r>
                  <a:rPr lang="en-US" dirty="0"/>
                  <a:t>Not suitable for current direction</a:t>
                </a:r>
              </a:p>
              <a:p>
                <a:pPr lvl="1"/>
                <a:r>
                  <a:rPr lang="en-US" dirty="0"/>
                  <a:t>Byzantine distributed </a:t>
                </a:r>
              </a:p>
              <a:p>
                <a:pPr lvl="1"/>
                <a:r>
                  <a:rPr lang="en-US" dirty="0"/>
                  <a:t>Variance on different local workers (models), instead of data point</a:t>
                </a:r>
              </a:p>
              <a:p>
                <a:pPr lvl="1"/>
                <a:r>
                  <a:rPr lang="en-US" dirty="0"/>
                  <a:t>Byzantine attack by a fraction of workers</a:t>
                </a:r>
              </a:p>
              <a:p>
                <a:r>
                  <a:rPr lang="en-US" dirty="0"/>
                  <a:t>Useful formula:</a:t>
                </a:r>
              </a:p>
              <a:p>
                <a:pPr lvl="1"/>
                <a:r>
                  <a:rPr lang="en-US" dirty="0"/>
                  <a:t>L-smoothness: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Convexity: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Young’s inequality: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68BEE1-A299-F789-6837-65A3B5F6F2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42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9118A-E562-D2D8-70F2-8C4E6E00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momentum to adversarial attack I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827429-773E-2F67-82D0-E295D2040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Momentum-Iterative FGSM (MI-FGSM)</a:t>
            </a:r>
          </a:p>
          <a:p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C3C408-C2CB-9F66-0B96-A75C3ADE3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81" y="2172500"/>
            <a:ext cx="4907402" cy="4139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6DD226A-1BC3-09EC-9096-1E90BA0581D1}"/>
              </a:ext>
            </a:extLst>
          </p:cNvPr>
          <p:cNvSpPr txBox="1"/>
          <p:nvPr/>
        </p:nvSpPr>
        <p:spPr>
          <a:xfrm>
            <a:off x="6981825" y="2172500"/>
            <a:ext cx="48291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prove:</a:t>
            </a:r>
          </a:p>
          <a:p>
            <a:r>
              <a:rPr lang="en-US" dirty="0"/>
              <a:t>Proof for convergence rate for adversarial attack may be meaningless. (almost the same)</a:t>
            </a:r>
          </a:p>
          <a:p>
            <a:endParaRPr lang="en-US" dirty="0"/>
          </a:p>
          <a:p>
            <a:r>
              <a:rPr lang="en-US" dirty="0"/>
              <a:t>Difference comes from epsilon restriction </a:t>
            </a:r>
          </a:p>
          <a:p>
            <a:endParaRPr lang="en-US" dirty="0"/>
          </a:p>
          <a:p>
            <a:r>
              <a:rPr lang="en-US" dirty="0"/>
              <a:t>GD with momentum not SGD.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To modify:</a:t>
            </a:r>
          </a:p>
          <a:p>
            <a:r>
              <a:rPr lang="en-US" dirty="0" err="1"/>
              <a:t>Linesearch</a:t>
            </a:r>
            <a:r>
              <a:rPr lang="en-US" dirty="0"/>
              <a:t> for learning rate alpha, would be better if we can find the close form under some assumptions. </a:t>
            </a:r>
          </a:p>
          <a:p>
            <a:endParaRPr lang="en-US" dirty="0"/>
          </a:p>
          <a:p>
            <a:r>
              <a:rPr lang="en-US" dirty="0" err="1"/>
              <a:t>Rmk</a:t>
            </a:r>
            <a:r>
              <a:rPr lang="en-US" dirty="0"/>
              <a:t>: theory part could be not only on proof, but also solution to a problem.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4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2604A-6918-28CC-4195-FDB23363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momentum to adversarial attack II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D12BA2C-F204-ECA7-B056-AA4289501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251" y="2081868"/>
            <a:ext cx="6123368" cy="31575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49FF144-66B3-0F8C-B1B4-AC875E1EB8AF}"/>
              </a:ext>
            </a:extLst>
          </p:cNvPr>
          <p:cNvSpPr txBox="1"/>
          <p:nvPr/>
        </p:nvSpPr>
        <p:spPr>
          <a:xfrm>
            <a:off x="1003571" y="1690688"/>
            <a:ext cx="878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Nesterov momentum (NI-FGSM)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8B4B29-AE7F-3188-863A-34988A721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076" y="5239406"/>
            <a:ext cx="5543145" cy="110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8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20447-EC78-ABB8-E8C3-3EA5C6268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variance reduction I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76EB79-7356-7CBA-E31B-8CED7BA67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120" y="1510665"/>
            <a:ext cx="5943600" cy="548685"/>
          </a:xfrm>
        </p:spPr>
        <p:txBody>
          <a:bodyPr/>
          <a:lstStyle/>
          <a:p>
            <a:r>
              <a:rPr lang="en-US" dirty="0"/>
              <a:t>I-FGSM-SVR-Ens</a:t>
            </a:r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C7189B-5E9C-B69E-8AE1-67BE882AC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54" y="2059350"/>
            <a:ext cx="6302446" cy="43513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5A2D6B7-CE85-57FB-FCB6-060FD0AED48B}"/>
              </a:ext>
            </a:extLst>
          </p:cNvPr>
          <p:cNvSpPr txBox="1"/>
          <p:nvPr/>
        </p:nvSpPr>
        <p:spPr>
          <a:xfrm>
            <a:off x="6990080" y="1510665"/>
            <a:ext cx="4917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Stochasticity from different models but not from sample points.</a:t>
            </a:r>
          </a:p>
          <a:p>
            <a:endParaRPr lang="en-US" dirty="0"/>
          </a:p>
          <a:p>
            <a:r>
              <a:rPr lang="en-US" dirty="0"/>
              <a:t>Convergence rate analysis may not be meaningful as adversarial inner attack only takes a few iteration step. </a:t>
            </a:r>
          </a:p>
          <a:p>
            <a:endParaRPr lang="en-US" dirty="0"/>
          </a:p>
          <a:p>
            <a:r>
              <a:rPr lang="en-US" dirty="0"/>
              <a:t>The outer gradient only capture average gradient for current sample x.</a:t>
            </a:r>
          </a:p>
        </p:txBody>
      </p:sp>
    </p:spTree>
    <p:extLst>
      <p:ext uri="{BB962C8B-B14F-4D97-AF65-F5344CB8AC3E}">
        <p14:creationId xmlns:p14="http://schemas.microsoft.com/office/powerpoint/2010/main" val="4279836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3C9DB-D65B-3E1C-9361-C258D2AAA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SGD variant on adversarial attack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A22FE6-0719-6DDC-3341-179A22D99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" y="1605280"/>
            <a:ext cx="6893560" cy="4470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1D533D7-D9D8-3E5B-1A78-AA1643A6323D}"/>
                  </a:ext>
                </a:extLst>
              </p:cNvPr>
              <p:cNvSpPr txBox="1"/>
              <p:nvPr/>
            </p:nvSpPr>
            <p:spPr>
              <a:xfrm>
                <a:off x="7294880" y="1605280"/>
                <a:ext cx="4419600" cy="3626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Maintain an average gradient for the whole data set, reuse the gradient info from other data in the same distribution. </a:t>
                </a:r>
              </a:p>
              <a:p>
                <a:endParaRPr lang="en-US" dirty="0"/>
              </a:p>
              <a:p>
                <a:r>
                  <a:rPr lang="en-US" dirty="0"/>
                  <a:t>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follow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by the delta method, we could have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under some condition but notice the variance of gradient differs.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1D533D7-D9D8-3E5B-1A78-AA1643A63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880" y="1605280"/>
                <a:ext cx="4419600" cy="3626121"/>
              </a:xfrm>
              <a:prstGeom prst="rect">
                <a:avLst/>
              </a:prstGeom>
              <a:blipFill>
                <a:blip r:embed="rId3"/>
                <a:stretch>
                  <a:fillRect l="-1241" t="-672" r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87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359B1-BD38-73B0-D85E-CA2FAE95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criteria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77BBD5-3EA9-6872-594E-3C9C34FED9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to measure an attack method theoretically? Or to define a criteria to measure</a:t>
                </a:r>
              </a:p>
              <a:p>
                <a:pPr lvl="1"/>
                <a:r>
                  <a:rPr lang="en-US" dirty="0"/>
                  <a:t>Relate to: loss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dirty="0"/>
                  <a:t>,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dirty="0"/>
                  <a:t>, stability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↑,</m:t>
                    </m:r>
                  </m:oMath>
                </a14:m>
                <a:r>
                  <a:rPr lang="en-US" dirty="0"/>
                  <a:t> or cost, robustness ?</a:t>
                </a:r>
              </a:p>
              <a:p>
                <a:r>
                  <a:rPr lang="en-US" dirty="0"/>
                  <a:t>Loss increment also heavily reply on function(network) itself.</a:t>
                </a:r>
              </a:p>
              <a:p>
                <a:pPr lvl="1"/>
                <a:r>
                  <a:rPr lang="en-US" dirty="0"/>
                  <a:t>Can we define a new loss function to maximize to alleviate the influence of network itself so that the model will be more robust to black box attack</a:t>
                </a:r>
              </a:p>
              <a:p>
                <a:pPr lvl="1"/>
                <a:r>
                  <a:rPr lang="en-US" dirty="0"/>
                  <a:t>Conduct a new optimization problem so that we can apply other optimizers like ADMM (epsilon restriction, </a:t>
                </a:r>
                <a:r>
                  <a:rPr lang="en-US" dirty="0" err="1"/>
                  <a:t>regulization</a:t>
                </a:r>
                <a:r>
                  <a:rPr lang="en-US" dirty="0"/>
                  <a:t> ..) </a:t>
                </a:r>
              </a:p>
              <a:p>
                <a:pPr marL="457200" lvl="1" indent="0">
                  <a:buNone/>
                </a:pPr>
                <a:r>
                  <a:rPr lang="en-US" dirty="0"/>
                  <a:t>	e.g.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77BBD5-3EA9-6872-594E-3C9C34FED9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62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3C5A6-1860-CD16-E47B-9BAF8353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18500-DF1C-267F-27A3-E90812B0F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9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411</Words>
  <Application>Microsoft Office PowerPoint</Application>
  <PresentationFormat>宽屏</PresentationFormat>
  <Paragraphs>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Office 主题​​</vt:lpstr>
      <vt:lpstr>Adversarial training</vt:lpstr>
      <vt:lpstr>Paper reading</vt:lpstr>
      <vt:lpstr>Applying momentum to adversarial attack I</vt:lpstr>
      <vt:lpstr>Applying momentum to adversarial attack II</vt:lpstr>
      <vt:lpstr>Applying variance reduction I </vt:lpstr>
      <vt:lpstr>Proposed SGD variant on adversarial attack</vt:lpstr>
      <vt:lpstr>Evaluation criteria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u3621344@connect.hku.hk</dc:creator>
  <cp:lastModifiedBy>u3621344@connect.hku.hk</cp:lastModifiedBy>
  <cp:revision>10</cp:revision>
  <dcterms:created xsi:type="dcterms:W3CDTF">2024-07-10T09:35:06Z</dcterms:created>
  <dcterms:modified xsi:type="dcterms:W3CDTF">2024-07-11T13:22:45Z</dcterms:modified>
</cp:coreProperties>
</file>