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19302-B1A9-24B6-34E0-57C3A5BFC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10B333-34AC-FF71-3EDD-51D802B45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06358-752B-6512-432F-46841547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E5EE-F713-4AD8-BFE2-47FF0D9CA10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8BC5A-CCE8-CF25-4154-39D1E0EF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C2B5B-8CE5-BA90-28EC-10B7EDA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33BB-292B-4E6E-99A9-7509AB67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3BDC7-57C4-1AA9-88E0-47F36F31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4DD45-AEC3-9477-B904-DE657C2EB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A8023-9665-C2B8-C86D-8E1DD4B2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E5EE-F713-4AD8-BFE2-47FF0D9CA10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B72B2-DCFC-7514-9BDF-D9CE1965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49C01-E95F-E3F1-41A6-A3ECB6D7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33BB-292B-4E6E-99A9-7509AB67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1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64EFBF-F116-25F2-D729-668D9033F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70495A-00DA-5E7A-2C69-0F2F3311A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51CB5-14BA-1926-5FFA-9C0EFA29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E5EE-F713-4AD8-BFE2-47FF0D9CA10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29B3C-70A4-AF13-72FF-BB6EC548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D2CAA-1104-2BD6-ECDD-BC4E19E2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33BB-292B-4E6E-99A9-7509AB67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6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B76E8-D115-0654-6379-D04927E9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55FFA-5D6B-EA7C-A22E-8902DFA9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1A5F6-37ED-7EF9-6468-E1D0D737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E5EE-F713-4AD8-BFE2-47FF0D9CA10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D3542-61B4-F25F-91EC-338D4524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23B65-8A42-B2EA-2137-17C3D010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33BB-292B-4E6E-99A9-7509AB67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0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F32A9-4141-1BEC-432F-849DBAE6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B738B4-8384-F3C6-DB6B-E075BB6A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5FE95-1975-FE69-8D84-1198F8F4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E5EE-F713-4AD8-BFE2-47FF0D9CA10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A64B8-97AD-F17B-B939-E7335CF6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C64752-1C13-B42F-F2B4-52F51B24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33BB-292B-4E6E-99A9-7509AB67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6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38A38-B2A8-3657-3F96-E35E364C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FB7AD-7865-8EDA-7771-E4CF56D11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35155D-23BA-9413-9AD3-13AA37F09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7210F0-E10F-F3E9-2F08-EE31FEBC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E5EE-F713-4AD8-BFE2-47FF0D9CA10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BA4FF-C431-EE7C-EAA8-748838D7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153DC1-0322-A5EF-24B6-C0BA5690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33BB-292B-4E6E-99A9-7509AB67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E32BF-188C-8ADF-8E17-7B483546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C0EE4-A613-A469-3788-FF7B937DA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C2BFD2-078E-87F6-2BB0-BD4BBBCAE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70899D-96CF-8A4B-61EA-8498A1415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2FE8ED-84B0-9D9F-2940-43AE6D366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AEBA52-98CB-5409-DD6F-FCD358C0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E5EE-F713-4AD8-BFE2-47FF0D9CA10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9E69FC-245F-F984-BAEB-39D6889E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6A77A1-EEA7-BDED-A80B-ED2C7511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33BB-292B-4E6E-99A9-7509AB67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9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08949-A3C2-4A59-5DF8-5897835A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1A98A4-3AE3-7A40-DF5A-22BE05DE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E5EE-F713-4AD8-BFE2-47FF0D9CA10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73A05D-0B1B-80B9-B264-B77C9A79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C6CC20-57DC-6647-82F5-C3EFE132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33BB-292B-4E6E-99A9-7509AB67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9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CB872C-A6B1-B6BF-B192-A4CA5A65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E5EE-F713-4AD8-BFE2-47FF0D9CA10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C16D38-BE4A-F892-2EF4-460A66E7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63B050-02FA-F9F4-20B3-EF5B92F9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33BB-292B-4E6E-99A9-7509AB67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1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626BD-7F17-52A9-41EC-8DBFA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18099-B8E4-AE59-B77C-9625F193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10E4FE-1254-1A51-A4C9-C72422C05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35BF1B-266C-7023-8E6D-38E61830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E5EE-F713-4AD8-BFE2-47FF0D9CA10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76FC9B-4D3F-22AA-9A01-918CDAB8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205147-FF74-4CC4-3AD9-3CB93676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33BB-292B-4E6E-99A9-7509AB67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0F8C3-08A9-4472-18D0-B85A86A2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6A03B3-3812-C6C6-66BA-4D15A7913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129EEB-9837-5475-B81E-6E2BE867B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9D728-65FD-79DE-53FF-58017FAD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E5EE-F713-4AD8-BFE2-47FF0D9CA10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43261-3AB9-0E24-E289-84DAAC87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74A5F8-D885-8D12-2C66-817EF589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33BB-292B-4E6E-99A9-7509AB67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4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8B5D3B-6058-4D92-7D6A-A56A471D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A03FF5-8FB8-73B1-1A82-C5ED017CE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9CB74-1E4C-6EF3-770E-304A1D411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DE5EE-F713-4AD8-BFE2-47FF0D9CA10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5C7B-7746-F618-5B0F-D46904FEB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5E921-0F04-932A-9BD5-86DFC7D4F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1533BB-292B-4E6E-99A9-7509AB67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9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3CF1E-8150-9DCA-1F87-1CE691F67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Adversarial training 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37E877-F747-11F2-7700-95EFFB84E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7.18</a:t>
            </a:r>
          </a:p>
        </p:txBody>
      </p:sp>
    </p:spTree>
    <p:extLst>
      <p:ext uri="{BB962C8B-B14F-4D97-AF65-F5344CB8AC3E}">
        <p14:creationId xmlns:p14="http://schemas.microsoft.com/office/powerpoint/2010/main" val="300285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24310-6DDB-1DCA-0220-BC679E3C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discussion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B6C46C-1A23-91CA-746E-91805384CC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0129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b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b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B6C46C-1A23-91CA-746E-91805384CC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0129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4EF47349-4BA0-01B7-F31B-B1E99FB771DC}"/>
                  </a:ext>
                </a:extLst>
              </p:cNvPr>
              <p:cNvSpPr/>
              <p:nvPr/>
            </p:nvSpPr>
            <p:spPr>
              <a:xfrm>
                <a:off x="1123950" y="4191000"/>
                <a:ext cx="1009650" cy="6572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4EF47349-4BA0-01B7-F31B-B1E99FB77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4191000"/>
                <a:ext cx="1009650" cy="65722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300F30D1-47CF-579E-D2FE-DA28AAB2A8F4}"/>
                  </a:ext>
                </a:extLst>
              </p:cNvPr>
              <p:cNvSpPr/>
              <p:nvPr/>
            </p:nvSpPr>
            <p:spPr>
              <a:xfrm>
                <a:off x="2533650" y="4191000"/>
                <a:ext cx="1009650" cy="6572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300F30D1-47CF-579E-D2FE-DA28AAB2A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0" y="4191000"/>
                <a:ext cx="1009650" cy="657225"/>
              </a:xfrm>
              <a:prstGeom prst="roundRect">
                <a:avLst/>
              </a:prstGeom>
              <a:blipFill>
                <a:blip r:embed="rId4"/>
                <a:stretch>
                  <a:fillRect l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24C2BEE9-9CE2-66A6-C70E-94CF6EF9F41D}"/>
                  </a:ext>
                </a:extLst>
              </p:cNvPr>
              <p:cNvSpPr/>
              <p:nvPr/>
            </p:nvSpPr>
            <p:spPr>
              <a:xfrm>
                <a:off x="4036218" y="4181473"/>
                <a:ext cx="1009650" cy="6572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24C2BEE9-9CE2-66A6-C70E-94CF6EF9F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218" y="4181473"/>
                <a:ext cx="1009650" cy="657225"/>
              </a:xfrm>
              <a:prstGeom prst="roundRect">
                <a:avLst/>
              </a:prstGeom>
              <a:blipFill>
                <a:blip r:embed="rId5"/>
                <a:stretch>
                  <a:fillRect l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B7C7AB33-35FF-28DE-F52A-E34446525560}"/>
                  </a:ext>
                </a:extLst>
              </p:cNvPr>
              <p:cNvSpPr/>
              <p:nvPr/>
            </p:nvSpPr>
            <p:spPr>
              <a:xfrm>
                <a:off x="7134225" y="4181473"/>
                <a:ext cx="1009650" cy="6572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B7C7AB33-35FF-28DE-F52A-E34446525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25" y="4181473"/>
                <a:ext cx="1009650" cy="65722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711DEB6E-4363-67BE-4409-089694E5B53F}"/>
              </a:ext>
            </a:extLst>
          </p:cNvPr>
          <p:cNvGrpSpPr/>
          <p:nvPr/>
        </p:nvGrpSpPr>
        <p:grpSpPr>
          <a:xfrm>
            <a:off x="5757862" y="4464366"/>
            <a:ext cx="523875" cy="45719"/>
            <a:chOff x="4133850" y="2970531"/>
            <a:chExt cx="523875" cy="4571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B531136-0323-82E8-030A-0715D13E3769}"/>
                </a:ext>
              </a:extLst>
            </p:cNvPr>
            <p:cNvSpPr/>
            <p:nvPr/>
          </p:nvSpPr>
          <p:spPr>
            <a:xfrm flipV="1">
              <a:off x="4133850" y="2970531"/>
              <a:ext cx="47625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A740ACB-A4CA-8644-2D69-ECDB06E63ED7}"/>
                </a:ext>
              </a:extLst>
            </p:cNvPr>
            <p:cNvSpPr/>
            <p:nvPr/>
          </p:nvSpPr>
          <p:spPr>
            <a:xfrm flipV="1">
              <a:off x="4371975" y="2970531"/>
              <a:ext cx="47625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03587A7-60CF-3968-7253-8A0F09B8DBDD}"/>
                </a:ext>
              </a:extLst>
            </p:cNvPr>
            <p:cNvSpPr/>
            <p:nvPr/>
          </p:nvSpPr>
          <p:spPr>
            <a:xfrm flipV="1">
              <a:off x="4610100" y="2970531"/>
              <a:ext cx="47625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加号 11">
            <a:extLst>
              <a:ext uri="{FF2B5EF4-FFF2-40B4-BE49-F238E27FC236}">
                <a16:creationId xmlns:a16="http://schemas.microsoft.com/office/drawing/2014/main" id="{EA5F0B0C-543D-4156-A1AD-5498719C335F}"/>
              </a:ext>
            </a:extLst>
          </p:cNvPr>
          <p:cNvSpPr/>
          <p:nvPr/>
        </p:nvSpPr>
        <p:spPr>
          <a:xfrm>
            <a:off x="2209800" y="4464366"/>
            <a:ext cx="219075" cy="183834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加号 12">
            <a:extLst>
              <a:ext uri="{FF2B5EF4-FFF2-40B4-BE49-F238E27FC236}">
                <a16:creationId xmlns:a16="http://schemas.microsoft.com/office/drawing/2014/main" id="{99C47DCE-C2F0-7CFE-5980-D7595B1FB105}"/>
              </a:ext>
            </a:extLst>
          </p:cNvPr>
          <p:cNvSpPr/>
          <p:nvPr/>
        </p:nvSpPr>
        <p:spPr>
          <a:xfrm>
            <a:off x="3684984" y="4453887"/>
            <a:ext cx="219075" cy="183834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加号 13">
            <a:extLst>
              <a:ext uri="{FF2B5EF4-FFF2-40B4-BE49-F238E27FC236}">
                <a16:creationId xmlns:a16="http://schemas.microsoft.com/office/drawing/2014/main" id="{A7AE88E8-C846-E55A-BA95-AE319BFDFE03}"/>
              </a:ext>
            </a:extLst>
          </p:cNvPr>
          <p:cNvSpPr/>
          <p:nvPr/>
        </p:nvSpPr>
        <p:spPr>
          <a:xfrm>
            <a:off x="5179219" y="4427695"/>
            <a:ext cx="219075" cy="183834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加号 14">
            <a:extLst>
              <a:ext uri="{FF2B5EF4-FFF2-40B4-BE49-F238E27FC236}">
                <a16:creationId xmlns:a16="http://schemas.microsoft.com/office/drawing/2014/main" id="{CBAEE19D-B3FA-22C7-A801-2C6C8FE1F472}"/>
              </a:ext>
            </a:extLst>
          </p:cNvPr>
          <p:cNvSpPr/>
          <p:nvPr/>
        </p:nvSpPr>
        <p:spPr>
          <a:xfrm>
            <a:off x="6569869" y="4418168"/>
            <a:ext cx="219075" cy="183834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1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7B659-5047-652D-3D91-77AD3010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C9F20-8510-45F4-3FFE-A1DABEE75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5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D3D8F-0B60-4D4D-58D5-006975CB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DB28A-82BB-164C-35CF-CDB245C3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  <a:p>
            <a:pPr lvl="1"/>
            <a:r>
              <a:rPr lang="en-US" dirty="0"/>
              <a:t>Review of attach method and then with momentum</a:t>
            </a:r>
          </a:p>
          <a:p>
            <a:pPr lvl="1"/>
            <a:r>
              <a:rPr lang="en-US" dirty="0"/>
              <a:t>Attack method with previous knowledge</a:t>
            </a:r>
          </a:p>
          <a:p>
            <a:pPr lvl="1"/>
            <a:r>
              <a:rPr lang="en-US" dirty="0"/>
              <a:t>Our proposed method</a:t>
            </a:r>
          </a:p>
          <a:p>
            <a:pPr lvl="1"/>
            <a:r>
              <a:rPr lang="en-US" dirty="0"/>
              <a:t>Further discussion </a:t>
            </a:r>
          </a:p>
        </p:txBody>
      </p:sp>
    </p:spTree>
    <p:extLst>
      <p:ext uri="{BB962C8B-B14F-4D97-AF65-F5344CB8AC3E}">
        <p14:creationId xmlns:p14="http://schemas.microsoft.com/office/powerpoint/2010/main" val="155522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8A9EE-5267-0F0A-BFBD-29A8B661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attack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C09DDE08-E077-79C2-DAA6-37C592EDF8DD}"/>
                  </a:ext>
                </a:extLst>
              </p:cNvPr>
              <p:cNvSpPr/>
              <p:nvPr/>
            </p:nvSpPr>
            <p:spPr>
              <a:xfrm>
                <a:off x="838200" y="1690688"/>
                <a:ext cx="1819275" cy="5445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C09DDE08-E077-79C2-DAA6-37C592EDF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819275" cy="54451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E122458B-7146-DCD6-3E28-741C476F39A7}"/>
                  </a:ext>
                </a:extLst>
              </p:cNvPr>
              <p:cNvSpPr/>
              <p:nvPr/>
            </p:nvSpPr>
            <p:spPr>
              <a:xfrm>
                <a:off x="1628776" y="2743994"/>
                <a:ext cx="819150" cy="5445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E122458B-7146-DCD6-3E28-741C476F3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6" y="2743994"/>
                <a:ext cx="819150" cy="54451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8A8AD57F-DD42-76B4-5279-F185BEDBBE68}"/>
                  </a:ext>
                </a:extLst>
              </p:cNvPr>
              <p:cNvSpPr/>
              <p:nvPr/>
            </p:nvSpPr>
            <p:spPr>
              <a:xfrm>
                <a:off x="2786063" y="2743994"/>
                <a:ext cx="819150" cy="5445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8A8AD57F-DD42-76B4-5279-F185BEDBB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63" y="2743994"/>
                <a:ext cx="819150" cy="54451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81DD8E2-D5F0-26E3-0BFA-40867135189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747838" y="2235201"/>
            <a:ext cx="290513" cy="508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8C3B0FC-BDA6-397C-AC52-1F5704EF2CFC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747838" y="2235201"/>
            <a:ext cx="1447800" cy="508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8FB0784-C362-131F-DDC9-3001C8422426}"/>
              </a:ext>
            </a:extLst>
          </p:cNvPr>
          <p:cNvGrpSpPr/>
          <p:nvPr/>
        </p:nvGrpSpPr>
        <p:grpSpPr>
          <a:xfrm>
            <a:off x="4057650" y="2970531"/>
            <a:ext cx="523875" cy="45719"/>
            <a:chOff x="4133850" y="2970531"/>
            <a:chExt cx="523875" cy="45719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EDD7BD6-FBB6-4292-B265-70778F62C6A8}"/>
                </a:ext>
              </a:extLst>
            </p:cNvPr>
            <p:cNvSpPr/>
            <p:nvPr/>
          </p:nvSpPr>
          <p:spPr>
            <a:xfrm flipV="1">
              <a:off x="4133850" y="2970531"/>
              <a:ext cx="47625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C56390D-DBE3-5DDF-97F3-B7C37F374C5F}"/>
                </a:ext>
              </a:extLst>
            </p:cNvPr>
            <p:cNvSpPr/>
            <p:nvPr/>
          </p:nvSpPr>
          <p:spPr>
            <a:xfrm flipV="1">
              <a:off x="4371975" y="2970531"/>
              <a:ext cx="47625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0DF4FE9-EC19-2D12-BB7D-814CD93987F5}"/>
                </a:ext>
              </a:extLst>
            </p:cNvPr>
            <p:cNvSpPr/>
            <p:nvPr/>
          </p:nvSpPr>
          <p:spPr>
            <a:xfrm flipV="1">
              <a:off x="4610100" y="2970531"/>
              <a:ext cx="47625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6C1803C-6B2B-F778-84F5-4A7959064615}"/>
                  </a:ext>
                </a:extLst>
              </p:cNvPr>
              <p:cNvSpPr/>
              <p:nvPr/>
            </p:nvSpPr>
            <p:spPr>
              <a:xfrm>
                <a:off x="1635921" y="4515644"/>
                <a:ext cx="819150" cy="5445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6C1803C-6B2B-F778-84F5-4A7959064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921" y="4515644"/>
                <a:ext cx="819150" cy="54451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7CBC06D-4B61-CD3A-65E2-351D49497274}"/>
              </a:ext>
            </a:extLst>
          </p:cNvPr>
          <p:cNvCxnSpPr>
            <a:stCxn id="5" idx="2"/>
            <a:endCxn id="19" idx="0"/>
          </p:cNvCxnSpPr>
          <p:nvPr/>
        </p:nvCxnSpPr>
        <p:spPr>
          <a:xfrm>
            <a:off x="2038351" y="3288507"/>
            <a:ext cx="7145" cy="1227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5DF0D921-9EEE-0DE5-A933-656E93C6514C}"/>
                  </a:ext>
                </a:extLst>
              </p:cNvPr>
              <p:cNvSpPr/>
              <p:nvPr/>
            </p:nvSpPr>
            <p:spPr>
              <a:xfrm>
                <a:off x="2786063" y="4515643"/>
                <a:ext cx="819150" cy="5445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5DF0D921-9EEE-0DE5-A933-656E93C65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63" y="4515643"/>
                <a:ext cx="819150" cy="54451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D244B71-E518-5CDB-BB86-6026DFF8D3A6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3195638" y="3288507"/>
            <a:ext cx="0" cy="1227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27083EF-A159-D322-608A-605EF5765F31}"/>
              </a:ext>
            </a:extLst>
          </p:cNvPr>
          <p:cNvGrpSpPr/>
          <p:nvPr/>
        </p:nvGrpSpPr>
        <p:grpSpPr>
          <a:xfrm>
            <a:off x="4060030" y="4758055"/>
            <a:ext cx="523875" cy="45719"/>
            <a:chOff x="4133850" y="2970531"/>
            <a:chExt cx="523875" cy="45719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7C706A0-86BB-3609-F851-40A2E55F81E9}"/>
                </a:ext>
              </a:extLst>
            </p:cNvPr>
            <p:cNvSpPr/>
            <p:nvPr/>
          </p:nvSpPr>
          <p:spPr>
            <a:xfrm flipV="1">
              <a:off x="4133850" y="2970531"/>
              <a:ext cx="47625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B80EBFD-C2B3-422E-362D-5BB5E7FAF204}"/>
                </a:ext>
              </a:extLst>
            </p:cNvPr>
            <p:cNvSpPr/>
            <p:nvPr/>
          </p:nvSpPr>
          <p:spPr>
            <a:xfrm flipV="1">
              <a:off x="4371975" y="2970531"/>
              <a:ext cx="47625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2580410-DA31-58E7-A7CD-2F750B58B5F8}"/>
                </a:ext>
              </a:extLst>
            </p:cNvPr>
            <p:cNvSpPr/>
            <p:nvPr/>
          </p:nvSpPr>
          <p:spPr>
            <a:xfrm flipV="1">
              <a:off x="4610100" y="2970531"/>
              <a:ext cx="47625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5B82E893-520D-76D7-5373-3875A87E49B4}"/>
                  </a:ext>
                </a:extLst>
              </p:cNvPr>
              <p:cNvSpPr/>
              <p:nvPr/>
            </p:nvSpPr>
            <p:spPr>
              <a:xfrm>
                <a:off x="838200" y="5573713"/>
                <a:ext cx="819150" cy="5445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5B82E893-520D-76D7-5373-3875A87E49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73713"/>
                <a:ext cx="819150" cy="54451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566DBB-362A-8F17-3802-4078649F777B}"/>
              </a:ext>
            </a:extLst>
          </p:cNvPr>
          <p:cNvCxnSpPr>
            <a:stCxn id="19" idx="2"/>
            <a:endCxn id="32" idx="0"/>
          </p:cNvCxnSpPr>
          <p:nvPr/>
        </p:nvCxnSpPr>
        <p:spPr>
          <a:xfrm flipH="1">
            <a:off x="1247775" y="5060157"/>
            <a:ext cx="797721" cy="513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3A48E73-AB7D-2D5A-EC25-D25F830B1848}"/>
              </a:ext>
            </a:extLst>
          </p:cNvPr>
          <p:cNvCxnSpPr>
            <a:stCxn id="23" idx="2"/>
            <a:endCxn id="32" idx="0"/>
          </p:cNvCxnSpPr>
          <p:nvPr/>
        </p:nvCxnSpPr>
        <p:spPr>
          <a:xfrm flipH="1">
            <a:off x="1247775" y="5060156"/>
            <a:ext cx="1947863" cy="513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0145DFA-9447-AF16-5EBC-8108055D96AC}"/>
              </a:ext>
            </a:extLst>
          </p:cNvPr>
          <p:cNvSpPr txBox="1"/>
          <p:nvPr/>
        </p:nvSpPr>
        <p:spPr>
          <a:xfrm>
            <a:off x="5143500" y="3054350"/>
            <a:ext cx="4352925" cy="1477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FGSM; PGD-k</a:t>
            </a:r>
          </a:p>
          <a:p>
            <a:endParaRPr lang="en-US" dirty="0"/>
          </a:p>
          <a:p>
            <a:r>
              <a:rPr lang="en-US" dirty="0"/>
              <a:t>Momentum: MI-FGSM; NI-FGSM; </a:t>
            </a:r>
          </a:p>
          <a:p>
            <a:endParaRPr lang="en-US" dirty="0"/>
          </a:p>
          <a:p>
            <a:r>
              <a:rPr lang="en-US" dirty="0"/>
              <a:t>FGSM-SVRG</a:t>
            </a:r>
          </a:p>
        </p:txBody>
      </p:sp>
    </p:spTree>
    <p:extLst>
      <p:ext uri="{BB962C8B-B14F-4D97-AF65-F5344CB8AC3E}">
        <p14:creationId xmlns:p14="http://schemas.microsoft.com/office/powerpoint/2010/main" val="237322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A8088-EF7A-1948-DB80-3DBAD80C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with previous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9E32E928-4BAE-67C7-46E4-57DD877EB323}"/>
                  </a:ext>
                </a:extLst>
              </p:cNvPr>
              <p:cNvSpPr/>
              <p:nvPr/>
            </p:nvSpPr>
            <p:spPr>
              <a:xfrm>
                <a:off x="942975" y="2014538"/>
                <a:ext cx="1819275" cy="5445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9E32E928-4BAE-67C7-46E4-57DD877EB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5" y="2014538"/>
                <a:ext cx="1819275" cy="54451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68F54F57-73D1-97C2-2E13-4F10E3980620}"/>
                  </a:ext>
                </a:extLst>
              </p:cNvPr>
              <p:cNvSpPr/>
              <p:nvPr/>
            </p:nvSpPr>
            <p:spPr>
              <a:xfrm>
                <a:off x="1733551" y="3067844"/>
                <a:ext cx="819150" cy="5445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68F54F57-73D1-97C2-2E13-4F10E3980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551" y="3067844"/>
                <a:ext cx="819150" cy="54451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FCD2E80C-8E4E-02B8-ED91-1FF7F80BC7EC}"/>
                  </a:ext>
                </a:extLst>
              </p:cNvPr>
              <p:cNvSpPr/>
              <p:nvPr/>
            </p:nvSpPr>
            <p:spPr>
              <a:xfrm>
                <a:off x="2890838" y="3067844"/>
                <a:ext cx="819150" cy="5445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FCD2E80C-8E4E-02B8-ED91-1FF7F80BC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838" y="3067844"/>
                <a:ext cx="819150" cy="54451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343B4E2-DEA9-033A-0F85-ACEF3B99AF9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852613" y="2559051"/>
            <a:ext cx="290513" cy="508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BE5EB8F-A9A7-7F77-582A-7138A584EB3A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852613" y="2559051"/>
            <a:ext cx="1447800" cy="508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5915C1CD-F198-4D4B-AA34-7082F5D1A93A}"/>
              </a:ext>
            </a:extLst>
          </p:cNvPr>
          <p:cNvGrpSpPr/>
          <p:nvPr/>
        </p:nvGrpSpPr>
        <p:grpSpPr>
          <a:xfrm>
            <a:off x="4162425" y="3294381"/>
            <a:ext cx="523875" cy="45719"/>
            <a:chOff x="4133850" y="2970531"/>
            <a:chExt cx="523875" cy="45719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2A5FA38-2C45-A3C7-B9C3-9D7EAECDD001}"/>
                </a:ext>
              </a:extLst>
            </p:cNvPr>
            <p:cNvSpPr/>
            <p:nvPr/>
          </p:nvSpPr>
          <p:spPr>
            <a:xfrm flipV="1">
              <a:off x="4133850" y="2970531"/>
              <a:ext cx="47625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6F1A359-75BF-1632-DC06-FA42FFE27B9A}"/>
                </a:ext>
              </a:extLst>
            </p:cNvPr>
            <p:cNvSpPr/>
            <p:nvPr/>
          </p:nvSpPr>
          <p:spPr>
            <a:xfrm flipV="1">
              <a:off x="4371975" y="2970531"/>
              <a:ext cx="47625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113660F-F3E1-B48D-783C-71EC0DEA927D}"/>
                </a:ext>
              </a:extLst>
            </p:cNvPr>
            <p:cNvSpPr/>
            <p:nvPr/>
          </p:nvSpPr>
          <p:spPr>
            <a:xfrm flipV="1">
              <a:off x="4610100" y="2970531"/>
              <a:ext cx="47625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89F8E66E-521E-F8DA-BEB6-F8D3EF036298}"/>
                  </a:ext>
                </a:extLst>
              </p:cNvPr>
              <p:cNvSpPr/>
              <p:nvPr/>
            </p:nvSpPr>
            <p:spPr>
              <a:xfrm>
                <a:off x="1740696" y="4839494"/>
                <a:ext cx="819150" cy="5445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89F8E66E-521E-F8DA-BEB6-F8D3EF036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696" y="4839494"/>
                <a:ext cx="819150" cy="54451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A230BD-C549-2B87-7B4A-72A2B8FEA047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2143126" y="3612357"/>
            <a:ext cx="7145" cy="1227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C7B226D6-B944-9AAF-F2BD-8B2323DACF4D}"/>
                  </a:ext>
                </a:extLst>
              </p:cNvPr>
              <p:cNvSpPr/>
              <p:nvPr/>
            </p:nvSpPr>
            <p:spPr>
              <a:xfrm>
                <a:off x="2890838" y="4839493"/>
                <a:ext cx="819150" cy="5445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C7B226D6-B944-9AAF-F2BD-8B2323DAC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838" y="4839493"/>
                <a:ext cx="819150" cy="54451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CF1D843-4299-FAD2-A127-2373C718BB0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300413" y="3612357"/>
            <a:ext cx="0" cy="1227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7502F9A-DD6A-4A18-7B47-6AEDF30C7947}"/>
              </a:ext>
            </a:extLst>
          </p:cNvPr>
          <p:cNvGrpSpPr/>
          <p:nvPr/>
        </p:nvGrpSpPr>
        <p:grpSpPr>
          <a:xfrm>
            <a:off x="4164805" y="5081905"/>
            <a:ext cx="523875" cy="45719"/>
            <a:chOff x="4133850" y="2970531"/>
            <a:chExt cx="523875" cy="45719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87390AD-9214-45C9-FB65-EECA5BCDA4D7}"/>
                </a:ext>
              </a:extLst>
            </p:cNvPr>
            <p:cNvSpPr/>
            <p:nvPr/>
          </p:nvSpPr>
          <p:spPr>
            <a:xfrm flipV="1">
              <a:off x="4133850" y="2970531"/>
              <a:ext cx="47625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FE706BB-DC1E-F6DF-4893-EC47458E6D35}"/>
                </a:ext>
              </a:extLst>
            </p:cNvPr>
            <p:cNvSpPr/>
            <p:nvPr/>
          </p:nvSpPr>
          <p:spPr>
            <a:xfrm flipV="1">
              <a:off x="4371975" y="2970531"/>
              <a:ext cx="47625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4C76539-67E6-6C73-1D95-E9C96F889029}"/>
                </a:ext>
              </a:extLst>
            </p:cNvPr>
            <p:cNvSpPr/>
            <p:nvPr/>
          </p:nvSpPr>
          <p:spPr>
            <a:xfrm flipV="1">
              <a:off x="4610100" y="2970531"/>
              <a:ext cx="47625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014176C9-3D70-D060-E057-A50806DAE383}"/>
                  </a:ext>
                </a:extLst>
              </p:cNvPr>
              <p:cNvSpPr/>
              <p:nvPr/>
            </p:nvSpPr>
            <p:spPr>
              <a:xfrm>
                <a:off x="942975" y="5897563"/>
                <a:ext cx="819150" cy="5445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014176C9-3D70-D060-E057-A50806DAE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5" y="5897563"/>
                <a:ext cx="819150" cy="54451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B3D9ADF-CA9B-D6FB-4DCE-75EF629DAB10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 flipH="1">
            <a:off x="1352550" y="5384007"/>
            <a:ext cx="797721" cy="513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8FC306F-FF8E-99A5-BA2F-378AD810E016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flipH="1">
            <a:off x="1352550" y="5384006"/>
            <a:ext cx="1947863" cy="513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5F2618B-D0C2-1F43-99B8-982EEEF51FD8}"/>
              </a:ext>
            </a:extLst>
          </p:cNvPr>
          <p:cNvSpPr txBox="1"/>
          <p:nvPr/>
        </p:nvSpPr>
        <p:spPr>
          <a:xfrm>
            <a:off x="5248275" y="3378200"/>
            <a:ext cx="4352925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PGI, PGK: PGI-BP; PGI-EP; PGI-MEP</a:t>
            </a:r>
          </a:p>
          <a:p>
            <a:endParaRPr lang="en-US" dirty="0"/>
          </a:p>
          <a:p>
            <a:r>
              <a:rPr lang="en-US" dirty="0"/>
              <a:t>Our proposed method:</a:t>
            </a:r>
          </a:p>
          <a:p>
            <a:endParaRPr 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B65557A-C5FB-2ACF-2444-FC49C21BF1AD}"/>
              </a:ext>
            </a:extLst>
          </p:cNvPr>
          <p:cNvSpPr/>
          <p:nvPr/>
        </p:nvSpPr>
        <p:spPr>
          <a:xfrm>
            <a:off x="3171825" y="4038600"/>
            <a:ext cx="285749" cy="256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7298552-AE1D-599B-54E8-FB031BC1CB1C}"/>
              </a:ext>
            </a:extLst>
          </p:cNvPr>
          <p:cNvCxnSpPr>
            <a:endCxn id="27" idx="2"/>
          </p:cNvCxnSpPr>
          <p:nvPr/>
        </p:nvCxnSpPr>
        <p:spPr>
          <a:xfrm>
            <a:off x="2143126" y="4156870"/>
            <a:ext cx="1028699" cy="9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DE7777C-9ADC-7A6A-9642-EA0DD01B826A}"/>
              </a:ext>
            </a:extLst>
          </p:cNvPr>
          <p:cNvCxnSpPr>
            <a:stCxn id="27" idx="2"/>
            <a:endCxn id="27" idx="6"/>
          </p:cNvCxnSpPr>
          <p:nvPr/>
        </p:nvCxnSpPr>
        <p:spPr>
          <a:xfrm>
            <a:off x="3171825" y="4166790"/>
            <a:ext cx="2857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9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E7A40-2C87-41C6-A4E9-022019C3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PGI: Prior Guided Initialization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2F093-EA54-3007-4583-2A2C866DE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120" y="1690688"/>
            <a:ext cx="3999688" cy="4351338"/>
          </a:xfrm>
        </p:spPr>
        <p:txBody>
          <a:bodyPr/>
          <a:lstStyle/>
          <a:p>
            <a:r>
              <a:rPr lang="en-US" sz="2000" dirty="0"/>
              <a:t>Adversarial initialization from previous batch </a:t>
            </a:r>
          </a:p>
          <a:p>
            <a:r>
              <a:rPr lang="en-US" sz="2000" dirty="0"/>
              <a:t>It is possible to use previous knowledge to current iteration</a:t>
            </a:r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9D9C40-0ADC-EEDE-9A0D-091CA49EA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08" y="1690688"/>
            <a:ext cx="6355755" cy="45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5A585-1C57-8835-1776-39E144EF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PGI: Prior Guided Initialization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0E0CA9-C291-1E1A-452B-C0B892BC2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8968"/>
            <a:ext cx="6737684" cy="54707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846C166-029E-F8C9-8626-5E381B982304}"/>
              </a:ext>
            </a:extLst>
          </p:cNvPr>
          <p:cNvSpPr txBox="1"/>
          <p:nvPr/>
        </p:nvSpPr>
        <p:spPr>
          <a:xfrm>
            <a:off x="1800225" y="5153025"/>
            <a:ext cx="2219325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7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660A-4F06-B9E7-A635-52A5DBA2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proposed method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7CBF653-BA75-466E-9BE2-213EEA3F0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466850"/>
            <a:ext cx="7753350" cy="39243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F5290A-A766-24EF-5A13-B59F3BAFA693}"/>
                  </a:ext>
                </a:extLst>
              </p:cNvPr>
              <p:cNvSpPr txBox="1"/>
              <p:nvPr/>
            </p:nvSpPr>
            <p:spPr>
              <a:xfrm>
                <a:off x="6681787" y="2523246"/>
                <a:ext cx="4848225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F5290A-A766-24EF-5A13-B59F3BAFA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787" y="2523246"/>
                <a:ext cx="4848225" cy="404983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79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7137C-8935-339A-9767-D40AE6BD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proposed method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D7063D-7087-3E67-D464-895C6ECBA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9531"/>
            <a:ext cx="7524750" cy="34194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F1A315B-E135-9F2D-0128-5AC5EA6ACA08}"/>
                  </a:ext>
                </a:extLst>
              </p:cNvPr>
              <p:cNvSpPr txBox="1"/>
              <p:nvPr/>
            </p:nvSpPr>
            <p:spPr>
              <a:xfrm>
                <a:off x="6653212" y="2452602"/>
                <a:ext cx="4848225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F1A315B-E135-9F2D-0128-5AC5EA6AC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12" y="2452602"/>
                <a:ext cx="4848225" cy="404983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79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8451F-CE69-556E-861C-3E94CA30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proposed method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B47C64-A249-DE64-05A5-077C6B6B7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419225"/>
            <a:ext cx="7353300" cy="3086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70B8FD-F45F-F8A5-C31A-4C9E6632355C}"/>
                  </a:ext>
                </a:extLst>
              </p:cNvPr>
              <p:cNvSpPr txBox="1"/>
              <p:nvPr/>
            </p:nvSpPr>
            <p:spPr>
              <a:xfrm>
                <a:off x="6438900" y="2339805"/>
                <a:ext cx="4848225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70B8FD-F45F-F8A5-C31A-4C9E66323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0" y="2339805"/>
                <a:ext cx="4848225" cy="404983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89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220</Words>
  <Application>Microsoft Office PowerPoint</Application>
  <PresentationFormat>宽屏</PresentationFormat>
  <Paragraphs>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主题​​</vt:lpstr>
      <vt:lpstr>Adversarial training </vt:lpstr>
      <vt:lpstr>PowerPoint 演示文稿</vt:lpstr>
      <vt:lpstr>Review of attack method</vt:lpstr>
      <vt:lpstr>Attack with previous knowledge</vt:lpstr>
      <vt:lpstr>PGI: Prior Guided Initialization </vt:lpstr>
      <vt:lpstr>PGI: Prior Guided Initialization </vt:lpstr>
      <vt:lpstr>Our proposed method</vt:lpstr>
      <vt:lpstr>Our proposed method</vt:lpstr>
      <vt:lpstr>Our proposed method</vt:lpstr>
      <vt:lpstr>Further discussion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u3621344@connect.hku.hk</dc:creator>
  <cp:lastModifiedBy>u3621344@connect.hku.hk</cp:lastModifiedBy>
  <cp:revision>5</cp:revision>
  <dcterms:created xsi:type="dcterms:W3CDTF">2024-07-18T05:56:59Z</dcterms:created>
  <dcterms:modified xsi:type="dcterms:W3CDTF">2024-07-25T12:47:25Z</dcterms:modified>
</cp:coreProperties>
</file>