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36247-B271-C601-5E70-BC6796C0F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B8A9C6-20D9-3216-1E86-F11C3BAA9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83CB7-DA3D-D22B-809F-CD48ADCE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A16E-8A82-4868-B8A4-BC09516C938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29282-9000-5601-9E3E-6C9828A9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C73E1-C73C-AD5F-D3B1-B977C248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3C8C-2BCD-44EF-B70C-1ABF956A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E36C9-4931-7038-41DE-60D643CC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0F1EA-A989-0427-2733-64B53233A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21F4C-35E6-2D41-FA63-35EFB6F2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A16E-8A82-4868-B8A4-BC09516C938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3B108-6ED7-D454-60B8-0F1BE6CB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A9BE3-3B7B-E47C-D95A-8F6B9209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3C8C-2BCD-44EF-B70C-1ABF956A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FF049D-A1FA-6749-8ADD-75FC35A4B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B221AF-06F7-AA87-A7D0-F3FB3D441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9131D-B704-C0A8-3E96-FA23B7E5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A16E-8A82-4868-B8A4-BC09516C938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876F8-D001-2992-D091-088F7987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19AF3-F26E-D069-6F6D-13833D5D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3C8C-2BCD-44EF-B70C-1ABF956A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FCF8B-9544-1B50-5B6D-A97F0D0C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B0B7F-97D5-C5AF-1D63-CC7C9F59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71639-360B-DE2C-37B4-9F4112B6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A16E-8A82-4868-B8A4-BC09516C938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D4536-899F-2B4C-D558-29B7B53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F7E9A-764A-1F0C-6D78-04C3D55D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3C8C-2BCD-44EF-B70C-1ABF956A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0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D0650-0B02-DAE6-C917-43CD93AB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97C98-BCB5-F6E5-4BC4-E6E7DA76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F44BE-925F-598D-4DCB-151B5553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A16E-8A82-4868-B8A4-BC09516C938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26F0A-B02C-312F-1F50-1EF733B0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3A292-32F1-5D5E-673A-9E0832B5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3C8C-2BCD-44EF-B70C-1ABF956A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6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25CD2-C97F-F406-6756-93861930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8923C-DDF6-F0E1-DBE5-8193FD246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E0C08-CE83-D200-2F97-55CB2B880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DA6BA-B423-7FA0-5C78-C6676846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A16E-8A82-4868-B8A4-BC09516C938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28682-1AEC-6DA6-0D48-783C7665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7C7E5-A0DC-9A9C-E952-D6438ED7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3C8C-2BCD-44EF-B70C-1ABF956A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4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580A1-3EEE-2EE0-126A-A3906CF6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BD7EB-1C9B-7CAD-8B41-CEB3F801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10E2F-7121-7BBD-CCE5-AD17D6A12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7A79E5-187D-377E-568E-572A3C0F3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218BDE-7B67-5244-76DC-EEBC4C336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5E0D9D-2EC4-CE1C-FA0C-4FC5A5AC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A16E-8A82-4868-B8A4-BC09516C938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563894-3F2B-6EB6-0DEE-D1A4180C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31AF49-2A37-6D83-5CCE-C757387E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3C8C-2BCD-44EF-B70C-1ABF956A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5A3E3-2D3D-31D0-99B9-C7CD2129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3529A6-72E7-059A-6AD8-42987480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A16E-8A82-4868-B8A4-BC09516C938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BEAB47-6871-3E6E-1DD1-551FF6C3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E455E9-6AD7-F385-20BB-A6E8A61A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3C8C-2BCD-44EF-B70C-1ABF956A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1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3FE6E-46FC-6109-6255-2D6A259A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A16E-8A82-4868-B8A4-BC09516C938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825FC0-02F7-988A-9DFE-889E1612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49390C-7013-7ADD-1CB2-AB3F8727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3C8C-2BCD-44EF-B70C-1ABF956A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9F2A1-AB13-FB27-23FB-018888F3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47DCD-CF9A-0003-6AB3-220316A1C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4A112-FD4A-44B6-4023-987BAC19E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8BCDB-78F9-FB38-14CC-87736983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A16E-8A82-4868-B8A4-BC09516C938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AEF0D-00BD-16C5-B9C2-EF15EFDF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A22E7-4ABA-EB53-8BE9-5F89E251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3C8C-2BCD-44EF-B70C-1ABF956A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7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68AC2-E39D-E552-F57F-4822C4A6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6CA28D-0234-6AD7-2793-45EBFC2D3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8E34F9-60F4-9C92-1E9B-33C36829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372815-6641-F366-511F-429EAB67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A16E-8A82-4868-B8A4-BC09516C938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53CA5-9512-A3D2-C85A-8DE18CC7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0F6F9-19F1-E76F-3CF5-2D9BFE7B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3C8C-2BCD-44EF-B70C-1ABF956A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9C7028-FB3F-1FB2-FBAD-0969C6CB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DCF7B-76C4-060C-70FA-9173611F8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7965F-ADBB-3376-CE3B-2E9C91632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0A16E-8A82-4868-B8A4-BC09516C938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BE757-D8F3-208F-17D1-DC0A0C304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83100-13D7-39CE-7A79-7A838039F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83C8C-2BCD-44EF-B70C-1ABF956A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lhz/Adversarial_Attacks_and_Defense_NeurIPS2022?tab=readme-ov-fil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FE85-D2E0-AFC8-73B6-70AB6832D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Adversarial training meeting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2904A9-CB7E-F1CC-7D91-2EE841D7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6.20</a:t>
            </a:r>
          </a:p>
        </p:txBody>
      </p:sp>
    </p:spTree>
    <p:extLst>
      <p:ext uri="{BB962C8B-B14F-4D97-AF65-F5344CB8AC3E}">
        <p14:creationId xmlns:p14="http://schemas.microsoft.com/office/powerpoint/2010/main" val="421892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4B5E9-93F1-AF47-2CA8-5A356308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0D0DB-1851-4BE7-9D98-872E613F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 (code review):</a:t>
            </a:r>
          </a:p>
          <a:p>
            <a:pPr lvl="1"/>
            <a:r>
              <a:rPr lang="en-US" dirty="0"/>
              <a:t>Norm in high dim: didn’t consider but only flatten</a:t>
            </a:r>
          </a:p>
          <a:p>
            <a:pPr lvl="1"/>
            <a:r>
              <a:rPr lang="en-US" dirty="0"/>
              <a:t>Epsilon ball: elementwise truncate</a:t>
            </a:r>
          </a:p>
          <a:p>
            <a:r>
              <a:rPr lang="en-US" dirty="0"/>
              <a:t>Potential interest (cs)</a:t>
            </a:r>
          </a:p>
          <a:p>
            <a:pPr lvl="1"/>
            <a:r>
              <a:rPr lang="en-US" dirty="0"/>
              <a:t>Unsupervised </a:t>
            </a:r>
          </a:p>
          <a:p>
            <a:pPr lvl="1"/>
            <a:r>
              <a:rPr lang="en-US" dirty="0"/>
              <a:t>Pairwise </a:t>
            </a:r>
          </a:p>
          <a:p>
            <a:pPr lvl="1"/>
            <a:r>
              <a:rPr lang="en-US" dirty="0"/>
              <a:t>Language model </a:t>
            </a:r>
          </a:p>
          <a:p>
            <a:pPr lvl="1"/>
            <a:r>
              <a:rPr lang="en-US" dirty="0"/>
              <a:t>Multimodal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960F8-AF67-1CBE-52CA-0004514A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adversarial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8F7CC-B48A-09AB-F0B7-110FD98D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from </a:t>
            </a:r>
            <a:r>
              <a:rPr lang="en-US" b="1" dirty="0"/>
              <a:t>Simulated and Unsupervised </a:t>
            </a:r>
            <a:r>
              <a:rPr lang="en-US" dirty="0"/>
              <a:t>Images through Adversarial Training</a:t>
            </a:r>
          </a:p>
          <a:p>
            <a:endParaRPr lang="en-US" dirty="0"/>
          </a:p>
          <a:p>
            <a:pPr lvl="1"/>
            <a:r>
              <a:rPr lang="en-US" dirty="0"/>
              <a:t>GAN</a:t>
            </a:r>
          </a:p>
          <a:p>
            <a:pPr lvl="1"/>
            <a:r>
              <a:rPr lang="en-US" dirty="0"/>
              <a:t>Replace vector by image to generate synthetic images</a:t>
            </a:r>
          </a:p>
        </p:txBody>
      </p:sp>
    </p:spTree>
    <p:extLst>
      <p:ext uri="{BB962C8B-B14F-4D97-AF65-F5344CB8AC3E}">
        <p14:creationId xmlns:p14="http://schemas.microsoft.com/office/powerpoint/2010/main" val="378635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5586F-22C7-ADC7-1594-7758C027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with GAN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7D5C67F-EDC9-7C1E-EB44-F23FB2E2A3D5}"/>
                  </a:ext>
                </a:extLst>
              </p:cNvPr>
              <p:cNvSpPr/>
              <p:nvPr/>
            </p:nvSpPr>
            <p:spPr>
              <a:xfrm>
                <a:off x="1114425" y="2181225"/>
                <a:ext cx="1476375" cy="8191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7D5C67F-EDC9-7C1E-EB44-F23FB2E2A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" y="2181225"/>
                <a:ext cx="1476375" cy="81915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7336DED-094F-135A-3691-45B8C902B20A}"/>
                  </a:ext>
                </a:extLst>
              </p:cNvPr>
              <p:cNvSpPr/>
              <p:nvPr/>
            </p:nvSpPr>
            <p:spPr>
              <a:xfrm>
                <a:off x="4000500" y="2181225"/>
                <a:ext cx="1476375" cy="8191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7336DED-094F-135A-3691-45B8C902B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0" y="2181225"/>
                <a:ext cx="1476375" cy="81915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AD63A91-341F-9D85-0AC3-72255D49CE99}"/>
                  </a:ext>
                </a:extLst>
              </p:cNvPr>
              <p:cNvSpPr/>
              <p:nvPr/>
            </p:nvSpPr>
            <p:spPr>
              <a:xfrm>
                <a:off x="6800850" y="2181225"/>
                <a:ext cx="1476375" cy="8191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AD63A91-341F-9D85-0AC3-72255D49CE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50" y="2181225"/>
                <a:ext cx="1476375" cy="819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57B3747-E56F-53C3-3271-DAA896E2DC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90800" y="2590800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6FD566D-6E57-9120-BE58-E293D16FD44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76875" y="2590800"/>
            <a:ext cx="13239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35D0F4-D23D-F30A-D0E7-B088848A958E}"/>
                  </a:ext>
                </a:extLst>
              </p:cNvPr>
              <p:cNvSpPr txBox="1"/>
              <p:nvPr/>
            </p:nvSpPr>
            <p:spPr>
              <a:xfrm>
                <a:off x="3005138" y="2074901"/>
                <a:ext cx="666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35D0F4-D23D-F30A-D0E7-B088848A9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138" y="2074901"/>
                <a:ext cx="66675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E36127A-A289-3AC0-97B6-BCD5C2F52B16}"/>
                  </a:ext>
                </a:extLst>
              </p:cNvPr>
              <p:cNvSpPr/>
              <p:nvPr/>
            </p:nvSpPr>
            <p:spPr>
              <a:xfrm>
                <a:off x="2717006" y="2862264"/>
                <a:ext cx="1071563" cy="44553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E36127A-A289-3AC0-97B6-BCD5C2F52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006" y="2862264"/>
                <a:ext cx="1071563" cy="44553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664A127B-6C9A-C0CD-FFA3-D1DA945019D5}"/>
                  </a:ext>
                </a:extLst>
              </p:cNvPr>
              <p:cNvSpPr/>
              <p:nvPr/>
            </p:nvSpPr>
            <p:spPr>
              <a:xfrm>
                <a:off x="7003255" y="3045380"/>
                <a:ext cx="1071563" cy="44553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𝐷𝑖𝑠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664A127B-6C9A-C0CD-FFA3-D1DA94501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255" y="3045380"/>
                <a:ext cx="1071563" cy="4455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95D6E525-CC37-7BD7-74EF-41A348D63F97}"/>
                  </a:ext>
                </a:extLst>
              </p:cNvPr>
              <p:cNvSpPr/>
              <p:nvPr/>
            </p:nvSpPr>
            <p:spPr>
              <a:xfrm>
                <a:off x="1114425" y="4095750"/>
                <a:ext cx="1476375" cy="8191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95D6E525-CC37-7BD7-74EF-41A348D63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" y="4095750"/>
                <a:ext cx="1476375" cy="81915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AC0E9B46-6E15-EEB2-3871-8E04300F7F9C}"/>
                  </a:ext>
                </a:extLst>
              </p:cNvPr>
              <p:cNvSpPr/>
              <p:nvPr/>
            </p:nvSpPr>
            <p:spPr>
              <a:xfrm>
                <a:off x="4000500" y="4095750"/>
                <a:ext cx="1476375" cy="8191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AC0E9B46-6E15-EEB2-3871-8E04300F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0" y="4095750"/>
                <a:ext cx="1476375" cy="81915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47D18864-FBA7-ABBF-F3B9-3E003F7A2F6E}"/>
                  </a:ext>
                </a:extLst>
              </p:cNvPr>
              <p:cNvSpPr/>
              <p:nvPr/>
            </p:nvSpPr>
            <p:spPr>
              <a:xfrm>
                <a:off x="6800850" y="4095750"/>
                <a:ext cx="1476375" cy="8191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47D18864-FBA7-ABBF-F3B9-3E003F7A2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50" y="4095750"/>
                <a:ext cx="1476375" cy="81915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67BB0F5-07E7-6774-E4F5-034D83AF6F7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590800" y="4505325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904271F-F9AE-89BD-C88B-007972B9298C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5476875" y="4505325"/>
            <a:ext cx="13239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A0C18E-DF27-B235-9259-3EB78E4BD896}"/>
                  </a:ext>
                </a:extLst>
              </p:cNvPr>
              <p:cNvSpPr txBox="1"/>
              <p:nvPr/>
            </p:nvSpPr>
            <p:spPr>
              <a:xfrm>
                <a:off x="2962275" y="4000260"/>
                <a:ext cx="666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A0C18E-DF27-B235-9259-3EB78E4BD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75" y="4000260"/>
                <a:ext cx="6667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CB50D53-D50D-E4A0-BFB9-5F29AEDD4FD1}"/>
                  </a:ext>
                </a:extLst>
              </p:cNvPr>
              <p:cNvSpPr txBox="1"/>
              <p:nvPr/>
            </p:nvSpPr>
            <p:spPr>
              <a:xfrm>
                <a:off x="1019175" y="5324475"/>
                <a:ext cx="55435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or other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Gan use a general network to estimate PGD step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Noise predictor like in diffusion model. </a:t>
                </a: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CB50D53-D50D-E4A0-BFB9-5F29AEDD4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75" y="5324475"/>
                <a:ext cx="5543550" cy="1200329"/>
              </a:xfrm>
              <a:prstGeom prst="rect">
                <a:avLst/>
              </a:prstGeom>
              <a:blipFill>
                <a:blip r:embed="rId12"/>
                <a:stretch>
                  <a:fillRect l="-989" t="-2030" r="-1648" b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60C10E7E-EF45-733B-873E-0FA365ED91BD}"/>
              </a:ext>
            </a:extLst>
          </p:cNvPr>
          <p:cNvSpPr txBox="1"/>
          <p:nvPr/>
        </p:nvSpPr>
        <p:spPr>
          <a:xfrm>
            <a:off x="8905875" y="2343150"/>
            <a:ext cx="244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 will train the model with true and adversarial examples at the same time.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0F42AEB-DD8E-F007-6D82-B30C82A6CF41}"/>
              </a:ext>
            </a:extLst>
          </p:cNvPr>
          <p:cNvCxnSpPr/>
          <p:nvPr/>
        </p:nvCxnSpPr>
        <p:spPr>
          <a:xfrm>
            <a:off x="647700" y="3876675"/>
            <a:ext cx="11163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5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4565D-5D16-B6D9-45B8-B0264BB2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adversarial training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E0FC9-18BF-7001-7849-AAEB9EB8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Paper: </a:t>
            </a:r>
            <a:r>
              <a:rPr lang="en-US" sz="2400" b="1" dirty="0"/>
              <a:t>PAIRWISE</a:t>
            </a:r>
            <a:r>
              <a:rPr lang="en-US" sz="2400" dirty="0"/>
              <a:t> ADVERSARIAL TRAINING FOR UNSUPERVISED </a:t>
            </a:r>
            <a:r>
              <a:rPr lang="en-US" sz="2400" b="1" dirty="0"/>
              <a:t>CLASS-IMBALANCED</a:t>
            </a:r>
            <a:r>
              <a:rPr lang="en-US" sz="2400" dirty="0"/>
              <a:t> </a:t>
            </a:r>
            <a:r>
              <a:rPr lang="en-US" sz="2400" b="1" dirty="0"/>
              <a:t>DOMAIN</a:t>
            </a:r>
            <a:r>
              <a:rPr lang="en-US" sz="2400" dirty="0"/>
              <a:t> </a:t>
            </a:r>
            <a:r>
              <a:rPr lang="en-US" sz="2400" b="1" dirty="0"/>
              <a:t>ADAPTATION</a:t>
            </a:r>
          </a:p>
          <a:p>
            <a:r>
              <a:rPr lang="en-US" dirty="0"/>
              <a:t>Background: Unsupervised Domain Adaptation (UDA)</a:t>
            </a:r>
          </a:p>
          <a:p>
            <a:pPr lvl="1"/>
            <a:r>
              <a:rPr lang="en-US" dirty="0"/>
              <a:t>UDA: transfer learning</a:t>
            </a:r>
          </a:p>
          <a:p>
            <a:pPr lvl="2"/>
            <a:r>
              <a:rPr lang="en-US" dirty="0"/>
              <a:t>Learn a map from source domain to target domain where source domain with labels while target domain with little labels. </a:t>
            </a:r>
          </a:p>
          <a:p>
            <a:r>
              <a:rPr lang="en-US" dirty="0"/>
              <a:t>Problem: unbalanced class problems</a:t>
            </a:r>
          </a:p>
          <a:p>
            <a:r>
              <a:rPr lang="en-US" dirty="0"/>
              <a:t>Method: generate adversarial examples by aligned pairwise samples</a:t>
            </a:r>
          </a:p>
        </p:txBody>
      </p:sp>
    </p:spTree>
    <p:extLst>
      <p:ext uri="{BB962C8B-B14F-4D97-AF65-F5344CB8AC3E}">
        <p14:creationId xmlns:p14="http://schemas.microsoft.com/office/powerpoint/2010/main" val="61072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36469-9EF0-2D63-0EBA-FB1F9D98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on NLP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0507B-54C2-5789-CFCB-52AAB3FBC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new but perturbation on embedding vector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9FB29F-E44C-8335-FFEB-B8E1132D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6392"/>
            <a:ext cx="4648706" cy="36897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B6590DA-8F39-46B7-D641-1D0ACEA1626D}"/>
              </a:ext>
            </a:extLst>
          </p:cNvPr>
          <p:cNvSpPr txBox="1"/>
          <p:nvPr/>
        </p:nvSpPr>
        <p:spPr>
          <a:xfrm>
            <a:off x="5981700" y="28003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network by true and adversarial examples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68731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B6BDB-379D-90F9-63B1-33B96D1E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attacks and defense summary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5D59F-FFFB-6284-E69A-EBCF500B7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Papers:</a:t>
            </a:r>
          </a:p>
          <a:p>
            <a:r>
              <a:rPr lang="en-US" dirty="0"/>
              <a:t>Recent Advances in Adversarial Training for Adversarial Robustness (2021)</a:t>
            </a:r>
          </a:p>
          <a:p>
            <a:r>
              <a:rPr lang="en-US" dirty="0"/>
              <a:t>Adversarial Attacks and </a:t>
            </a:r>
            <a:r>
              <a:rPr lang="en-US" dirty="0" err="1"/>
              <a:t>Defences</a:t>
            </a:r>
            <a:r>
              <a:rPr lang="en-US" dirty="0"/>
              <a:t>: A Survey (2018)</a:t>
            </a:r>
          </a:p>
        </p:txBody>
      </p:sp>
    </p:spTree>
    <p:extLst>
      <p:ext uri="{BB962C8B-B14F-4D97-AF65-F5344CB8AC3E}">
        <p14:creationId xmlns:p14="http://schemas.microsoft.com/office/powerpoint/2010/main" val="225766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4D33C-3A39-BACE-6CD1-6574E5B0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Adversarial Attacks and Defense NeurIPS2022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FACB12E4-414C-49CA-3EAE-D22C61804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7" y="1951037"/>
            <a:ext cx="7589486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6F0BDC-DE2F-B74F-D6AF-1E42D2BF2413}"/>
              </a:ext>
            </a:extLst>
          </p:cNvPr>
          <p:cNvSpPr txBox="1"/>
          <p:nvPr/>
        </p:nvSpPr>
        <p:spPr>
          <a:xfrm>
            <a:off x="838200" y="1409700"/>
            <a:ext cx="785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https://github.com/ylhz/Adversarial_Attacks_and_Defense_NeurIPS2022?tab=readme-ov-file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869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B74B5-68C6-5AA5-D8E3-055D4633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on theory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BB062-2B76-431E-998F-FDDF9555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 UNDERSTANDING OF LEARNING FROM ADVERSARIAL PERTURBATIONS (2024, </a:t>
            </a:r>
            <a:r>
              <a:rPr lang="en-US" dirty="0" err="1"/>
              <a:t>Soichiro</a:t>
            </a:r>
            <a:r>
              <a:rPr lang="en-US" dirty="0"/>
              <a:t> Kumano, Toshihiko Yamasaki)</a:t>
            </a:r>
          </a:p>
          <a:p>
            <a:r>
              <a:rPr lang="en-US" dirty="0"/>
              <a:t>Adversarial Training from Mean Field Perspective (</a:t>
            </a:r>
            <a:r>
              <a:rPr lang="en-US" dirty="0" err="1"/>
              <a:t>Soichiro</a:t>
            </a:r>
            <a:r>
              <a:rPr lang="en-US" dirty="0"/>
              <a:t> Kumano, Toshihiko Yamasaki)</a:t>
            </a:r>
          </a:p>
          <a:p>
            <a:r>
              <a:rPr lang="en-US" dirty="0"/>
              <a:t>Theoretical Analysis of Adversarial Learning: A Minimax Approach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289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主题​​</vt:lpstr>
      <vt:lpstr>Adversarial training meeting</vt:lpstr>
      <vt:lpstr>Overview</vt:lpstr>
      <vt:lpstr>Unsupervised adversarial </vt:lpstr>
      <vt:lpstr>Connection with GAN</vt:lpstr>
      <vt:lpstr>Pairwise adversarial training </vt:lpstr>
      <vt:lpstr>Adversarial on NLP</vt:lpstr>
      <vt:lpstr>Adversarial attacks and defense summary</vt:lpstr>
      <vt:lpstr>Adversarial Attacks and Defense NeurIPS2022</vt:lpstr>
      <vt:lpstr>Papers on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u3621344@connect.hku.hk</dc:creator>
  <cp:lastModifiedBy>u3621344@connect.hku.hk</cp:lastModifiedBy>
  <cp:revision>8</cp:revision>
  <dcterms:created xsi:type="dcterms:W3CDTF">2024-06-22T11:15:51Z</dcterms:created>
  <dcterms:modified xsi:type="dcterms:W3CDTF">2024-06-22T14:01:53Z</dcterms:modified>
</cp:coreProperties>
</file>