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Click to edit Master title style</a:t>
            </a:r>
            <a:endParaRPr lang="ko-KR" alt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  <a:p>
            <a:pPr lvl="1"/>
            <a:r>
              <a:rPr lang="en-US" altLang="ko-KR" smtClean="0">
                <a:uFillTx/>
              </a:rPr>
              <a:t>Second level</a:t>
            </a:r>
          </a:p>
          <a:p>
            <a:pPr lvl="2"/>
            <a:r>
              <a:rPr lang="en-US" altLang="ko-KR" smtClean="0">
                <a:uFillTx/>
              </a:rPr>
              <a:t>Third level</a:t>
            </a:r>
          </a:p>
          <a:p>
            <a:pPr lvl="3"/>
            <a:r>
              <a:rPr lang="en-US" altLang="ko-KR" smtClean="0">
                <a:uFillTx/>
              </a:rPr>
              <a:t>Fourth level</a:t>
            </a:r>
          </a:p>
          <a:p>
            <a:pPr lvl="4"/>
            <a:r>
              <a:rPr lang="en-US" altLang="ko-KR" smtClean="0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>
                <a:uFillTx/>
              </a:rPr>
              <a:pPr/>
              <a:t>2015-08-04</a:t>
            </a:fld>
            <a:endParaRPr lang="ko-KR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>
                <a:uFillTx/>
              </a:rPr>
              <a:t>Click to edit Master title style</a:t>
            </a:r>
            <a:endParaRPr lang="ko-KR" altLang="en-US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  <a:p>
            <a:pPr lvl="1"/>
            <a:r>
              <a:rPr lang="en-US" altLang="ko-KR" smtClean="0">
                <a:uFillTx/>
              </a:rPr>
              <a:t>Second level</a:t>
            </a:r>
          </a:p>
          <a:p>
            <a:pPr lvl="2"/>
            <a:r>
              <a:rPr lang="en-US" altLang="ko-KR" smtClean="0">
                <a:uFillTx/>
              </a:rPr>
              <a:t>Third level</a:t>
            </a:r>
          </a:p>
          <a:p>
            <a:pPr lvl="3"/>
            <a:r>
              <a:rPr lang="en-US" altLang="ko-KR" smtClean="0">
                <a:uFillTx/>
              </a:rPr>
              <a:t>Fourth level</a:t>
            </a:r>
          </a:p>
          <a:p>
            <a:pPr lvl="4"/>
            <a:r>
              <a:rPr lang="en-US" altLang="ko-KR" smtClean="0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>
                <a:uFillTx/>
              </a:rPr>
              <a:pPr/>
              <a:t>2015-08-04</a:t>
            </a:fld>
            <a:endParaRPr lang="ko-KR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ckground Layout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>
                <a:uFillTx/>
              </a:rPr>
              <a:t> Click to edit Master title style</a:t>
            </a:r>
            <a:endParaRPr lang="ko-KR" alt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  <a:p>
            <a:pPr lvl="1"/>
            <a:r>
              <a:rPr lang="en-US" altLang="ko-KR" smtClean="0">
                <a:uFillTx/>
              </a:rPr>
              <a:t>Second level</a:t>
            </a:r>
          </a:p>
          <a:p>
            <a:pPr lvl="2"/>
            <a:r>
              <a:rPr lang="en-US" altLang="ko-KR" smtClean="0">
                <a:uFillTx/>
              </a:rPr>
              <a:t>Third level</a:t>
            </a:r>
          </a:p>
          <a:p>
            <a:pPr lvl="3"/>
            <a:r>
              <a:rPr lang="en-US" altLang="ko-KR" smtClean="0">
                <a:uFillTx/>
              </a:rPr>
              <a:t>Fourth level</a:t>
            </a:r>
          </a:p>
          <a:p>
            <a:pPr lvl="4"/>
            <a:r>
              <a:rPr lang="en-US" altLang="ko-KR" smtClean="0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>
                <a:uFillTx/>
              </a:rPr>
              <a:pPr/>
              <a:t>2015-08-04</a:t>
            </a:fld>
            <a:endParaRPr lang="ko-KR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uFillTx/>
              </a:defRPr>
            </a:lvl1pPr>
          </a:lstStyle>
          <a:p>
            <a:r>
              <a:rPr lang="en-US" altLang="ko-KR" smtClean="0">
                <a:uFillTx/>
              </a:rPr>
              <a:t>Click to edit Master title style</a:t>
            </a:r>
            <a:endParaRPr lang="ko-KR" alt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>
                <a:uFillTx/>
              </a:rPr>
              <a:pPr/>
              <a:t>2015-08-04</a:t>
            </a:fld>
            <a:endParaRPr lang="ko-KR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Click to edit Master title style</a:t>
            </a:r>
            <a:endParaRPr lang="ko-KR" alt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  <a:p>
            <a:pPr lvl="1"/>
            <a:r>
              <a:rPr lang="en-US" altLang="ko-KR" smtClean="0">
                <a:uFillTx/>
              </a:rPr>
              <a:t>Second level</a:t>
            </a:r>
          </a:p>
          <a:p>
            <a:pPr lvl="2"/>
            <a:r>
              <a:rPr lang="en-US" altLang="ko-KR" smtClean="0">
                <a:uFillTx/>
              </a:rPr>
              <a:t>Third level</a:t>
            </a:r>
          </a:p>
          <a:p>
            <a:pPr lvl="3"/>
            <a:r>
              <a:rPr lang="en-US" altLang="ko-KR" smtClean="0">
                <a:uFillTx/>
              </a:rPr>
              <a:t>Fourth level</a:t>
            </a:r>
          </a:p>
          <a:p>
            <a:pPr lvl="4"/>
            <a:r>
              <a:rPr lang="en-US" altLang="ko-KR" smtClean="0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  <a:p>
            <a:pPr lvl="1"/>
            <a:r>
              <a:rPr lang="en-US" altLang="ko-KR" smtClean="0">
                <a:uFillTx/>
              </a:rPr>
              <a:t>Second level</a:t>
            </a:r>
          </a:p>
          <a:p>
            <a:pPr lvl="2"/>
            <a:r>
              <a:rPr lang="en-US" altLang="ko-KR" smtClean="0">
                <a:uFillTx/>
              </a:rPr>
              <a:t>Third level</a:t>
            </a:r>
          </a:p>
          <a:p>
            <a:pPr lvl="3"/>
            <a:r>
              <a:rPr lang="en-US" altLang="ko-KR" smtClean="0">
                <a:uFillTx/>
              </a:rPr>
              <a:t>Fourth level</a:t>
            </a:r>
          </a:p>
          <a:p>
            <a:pPr lvl="4"/>
            <a:r>
              <a:rPr lang="en-US" altLang="ko-KR" smtClean="0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>
                <a:uFillTx/>
              </a:rPr>
              <a:pPr/>
              <a:t>2015-08-04</a:t>
            </a:fld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 altLang="ko-KR" smtClean="0">
                <a:uFillTx/>
              </a:rPr>
              <a:t>Click to edit Master title style</a:t>
            </a:r>
            <a:endParaRPr lang="ko-KR" altLang="en-US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  <a:p>
            <a:pPr lvl="1"/>
            <a:r>
              <a:rPr lang="en-US" altLang="ko-KR" smtClean="0">
                <a:uFillTx/>
              </a:rPr>
              <a:t>Second level</a:t>
            </a:r>
          </a:p>
          <a:p>
            <a:pPr lvl="2"/>
            <a:r>
              <a:rPr lang="en-US" altLang="ko-KR" smtClean="0">
                <a:uFillTx/>
              </a:rPr>
              <a:t>Third level</a:t>
            </a:r>
          </a:p>
          <a:p>
            <a:pPr lvl="3"/>
            <a:r>
              <a:rPr lang="en-US" altLang="ko-KR" smtClean="0">
                <a:uFillTx/>
              </a:rPr>
              <a:t>Fourth level</a:t>
            </a:r>
          </a:p>
          <a:p>
            <a:pPr lvl="4"/>
            <a:r>
              <a:rPr lang="en-US" altLang="ko-KR" smtClean="0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  <a:p>
            <a:pPr lvl="1"/>
            <a:r>
              <a:rPr lang="en-US" altLang="ko-KR" smtClean="0">
                <a:uFillTx/>
              </a:rPr>
              <a:t>Second level</a:t>
            </a:r>
          </a:p>
          <a:p>
            <a:pPr lvl="2"/>
            <a:r>
              <a:rPr lang="en-US" altLang="ko-KR" smtClean="0">
                <a:uFillTx/>
              </a:rPr>
              <a:t>Third level</a:t>
            </a:r>
          </a:p>
          <a:p>
            <a:pPr lvl="3"/>
            <a:r>
              <a:rPr lang="en-US" altLang="ko-KR" smtClean="0">
                <a:uFillTx/>
              </a:rPr>
              <a:t>Fourth level</a:t>
            </a:r>
          </a:p>
          <a:p>
            <a:pPr lvl="4"/>
            <a:r>
              <a:rPr lang="en-US" altLang="ko-KR" smtClean="0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>
                <a:uFillTx/>
              </a:rPr>
              <a:pPr/>
              <a:t>2015-08-04</a:t>
            </a:fld>
            <a:endParaRPr lang="ko-KR" alt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 smtClean="0">
                <a:uFillTx/>
              </a:rPr>
              <a:t>Click to edit Master title style</a:t>
            </a:r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>
                <a:uFillTx/>
              </a:rPr>
              <a:pPr/>
              <a:t>2015-08-04</a:t>
            </a:fld>
            <a:endParaRPr lang="ko-KR" alt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>
                <a:uFillTx/>
              </a:rPr>
              <a:pPr/>
              <a:t>2015-08-04</a:t>
            </a:fld>
            <a:endParaRPr lang="ko-KR" alt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 altLang="ko-KR" smtClean="0">
                <a:uFillTx/>
              </a:rPr>
              <a:t>Click to edit Master title style</a:t>
            </a:r>
            <a:endParaRPr lang="ko-KR" alt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  <a:p>
            <a:pPr lvl="1"/>
            <a:r>
              <a:rPr lang="en-US" altLang="ko-KR" smtClean="0">
                <a:uFillTx/>
              </a:rPr>
              <a:t>Second level</a:t>
            </a:r>
          </a:p>
          <a:p>
            <a:pPr lvl="2"/>
            <a:r>
              <a:rPr lang="en-US" altLang="ko-KR" smtClean="0">
                <a:uFillTx/>
              </a:rPr>
              <a:t>Third level</a:t>
            </a:r>
          </a:p>
          <a:p>
            <a:pPr lvl="3"/>
            <a:r>
              <a:rPr lang="en-US" altLang="ko-KR" smtClean="0">
                <a:uFillTx/>
              </a:rPr>
              <a:t>Fourth level</a:t>
            </a:r>
          </a:p>
          <a:p>
            <a:pPr lvl="4"/>
            <a:r>
              <a:rPr lang="en-US" altLang="ko-KR" smtClean="0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>
                <a:uFillTx/>
              </a:rPr>
              <a:pPr/>
              <a:t>2015-08-04</a:t>
            </a:fld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uFillTx/>
              </a:defRPr>
            </a:lvl1pPr>
          </a:lstStyle>
          <a:p>
            <a:r>
              <a:rPr lang="en-US" altLang="ko-KR" smtClean="0">
                <a:uFillTx/>
              </a:rPr>
              <a:t>Click to edit Master title style</a:t>
            </a:r>
            <a:endParaRPr lang="ko-KR" altLang="en-US"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ko-KR" alt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>
                <a:uFillTx/>
              </a:rPr>
              <a:pPr/>
              <a:t>2015-08-04</a:t>
            </a:fld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 smtClean="0">
                <a:uFillTx/>
              </a:rPr>
              <a:t> Click to edit Master title</a:t>
            </a:r>
            <a:endParaRPr lang="ko-KR" alt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>
                <a:uFillTx/>
              </a:rPr>
              <a:t>Click to edit Master text styles</a:t>
            </a:r>
          </a:p>
          <a:p>
            <a:pPr lvl="1"/>
            <a:r>
              <a:rPr lang="en-US" altLang="ko-KR" smtClean="0">
                <a:uFillTx/>
              </a:rPr>
              <a:t>Second level</a:t>
            </a:r>
          </a:p>
          <a:p>
            <a:pPr lvl="2"/>
            <a:r>
              <a:rPr lang="en-US" altLang="ko-KR" smtClean="0">
                <a:uFillTx/>
              </a:rPr>
              <a:t>Third level</a:t>
            </a:r>
          </a:p>
          <a:p>
            <a:pPr lvl="3"/>
            <a:r>
              <a:rPr lang="en-US" altLang="ko-KR" smtClean="0">
                <a:uFillTx/>
              </a:rPr>
              <a:t>Fourth level</a:t>
            </a:r>
          </a:p>
          <a:p>
            <a:pPr lvl="4"/>
            <a:r>
              <a:rPr lang="en-US" altLang="ko-KR" smtClean="0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D2E587EC-4A3E-4030-BABC-5E0C0236501C}" type="datetimeFigureOut">
              <a:rPr lang="ko-KR" altLang="en-US" smtClean="0">
                <a:uFillTx/>
              </a:rPr>
              <a:pPr/>
              <a:t>2015-08-04</a:t>
            </a:fld>
            <a:endParaRPr lang="ko-KR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6F4B9519-C8B1-4E82-966F-744A36AA8BB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video" Target="NULL" TargetMode="Externa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jpe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4536504" y="3571876"/>
            <a:ext cx="4607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2000" b="1" dirty="0" smtClean="0">
                <a:solidFill>
                  <a:schemeClr val="bg1"/>
                </a:solidFill>
                <a:uFillTx/>
                <a:latin typeface="+mj-lt"/>
                <a:cs typeface="Arial" pitchFamily="34" charset="0"/>
              </a:rPr>
              <a:t>перезавантаження</a:t>
            </a:r>
            <a:endParaRPr kumimoji="0" lang="en-US" altLang="ko-KR" sz="2000" b="1" dirty="0">
              <a:solidFill>
                <a:schemeClr val="bg1"/>
              </a:solidFill>
              <a:uFillTx/>
              <a:latin typeface="+mj-lt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36504" y="2905780"/>
            <a:ext cx="460749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uk-UA" altLang="ko-KR" sz="3600" b="1" dirty="0" smtClean="0">
                <a:solidFill>
                  <a:schemeClr val="bg1"/>
                </a:solidFill>
                <a:uFillTx/>
                <a:latin typeface="+mj-lt"/>
                <a:ea typeface="맑은 고딕" pitchFamily="50" charset="-127"/>
                <a:cs typeface="Arial" pitchFamily="34" charset="0"/>
              </a:rPr>
              <a:t>ЛКП </a:t>
            </a:r>
            <a:r>
              <a:rPr lang="uk-UA" altLang="ko-KR" sz="3600" b="1" dirty="0" smtClean="0">
                <a:solidFill>
                  <a:schemeClr val="bg1"/>
                </a:solidFill>
                <a:uFillTx/>
                <a:latin typeface="+mj-lt"/>
                <a:ea typeface="맑은 고딕" pitchFamily="50" charset="-127"/>
                <a:cs typeface="Arial" pitchFamily="34" charset="0"/>
              </a:rPr>
              <a:t>«ЛЕВ»</a:t>
            </a:r>
            <a:endParaRPr lang="en-US" altLang="ko-KR" sz="3600" b="1" dirty="0" smtClean="0">
              <a:solidFill>
                <a:schemeClr val="bg1"/>
              </a:solidFill>
              <a:uFillTx/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26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3220319" cy="26026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80"/>
          <p:cNvSpPr>
            <a:spLocks noChangeArrowheads="1"/>
          </p:cNvSpPr>
          <p:nvPr/>
        </p:nvSpPr>
        <p:spPr bwMode="auto">
          <a:xfrm>
            <a:off x="178375" y="4091869"/>
            <a:ext cx="1513305" cy="619118"/>
          </a:xfrm>
          <a:prstGeom prst="ellipse">
            <a:avLst/>
          </a:prstGeom>
          <a:gradFill rotWithShape="1">
            <a:gsLst>
              <a:gs pos="0">
                <a:schemeClr val="tx1">
                  <a:alpha val="53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</a:ln>
          <a:effectLst/>
        </p:spPr>
        <p:txBody>
          <a:bodyPr wrap="none" anchor="ctr"/>
          <a:lstStyle/>
          <a:p>
            <a:endParaRPr lang="ko-KR" altLang="en-US"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직선 연결선 100"/>
          <p:cNvCxnSpPr/>
          <p:nvPr/>
        </p:nvCxnSpPr>
        <p:spPr>
          <a:xfrm flipH="1">
            <a:off x="482743" y="1850048"/>
            <a:ext cx="3387" cy="19389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08"/>
          <p:cNvGrpSpPr/>
          <p:nvPr/>
        </p:nvGrpSpPr>
        <p:grpSpPr>
          <a:xfrm>
            <a:off x="401882" y="3385391"/>
            <a:ext cx="1060684" cy="1060686"/>
            <a:chOff x="7499374" y="3309532"/>
            <a:chExt cx="1060684" cy="1060686"/>
          </a:xfrm>
        </p:grpSpPr>
        <p:sp>
          <p:nvSpPr>
            <p:cNvPr id="43" name="타원 37"/>
            <p:cNvSpPr>
              <a:spLocks/>
            </p:cNvSpPr>
            <p:nvPr/>
          </p:nvSpPr>
          <p:spPr>
            <a:xfrm>
              <a:off x="7534704" y="3355008"/>
              <a:ext cx="997937" cy="99793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sz="1600" dirty="0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타원 82"/>
            <p:cNvSpPr>
              <a:spLocks/>
            </p:cNvSpPr>
            <p:nvPr/>
          </p:nvSpPr>
          <p:spPr>
            <a:xfrm>
              <a:off x="7499374" y="3309532"/>
              <a:ext cx="1060684" cy="106068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Oval 28"/>
            <p:cNvSpPr>
              <a:spLocks noChangeArrowheads="1"/>
            </p:cNvSpPr>
            <p:nvPr/>
          </p:nvSpPr>
          <p:spPr bwMode="auto">
            <a:xfrm flipH="1">
              <a:off x="7613472" y="3418805"/>
              <a:ext cx="336254" cy="30139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kumimoji="0" lang="ko-KR" altLang="en-US">
                <a:uFillTx/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6" name="자유형 85"/>
            <p:cNvSpPr>
              <a:spLocks/>
            </p:cNvSpPr>
            <p:nvPr/>
          </p:nvSpPr>
          <p:spPr>
            <a:xfrm rot="5398342">
              <a:off x="7881510" y="3366153"/>
              <a:ext cx="671794" cy="651781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alpha val="0"/>
                  </a:schemeClr>
                </a:gs>
                <a:gs pos="74000">
                  <a:schemeClr val="bg1">
                    <a:alpha val="1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>
              <a:spLocks/>
            </p:cNvSpPr>
            <p:nvPr/>
          </p:nvSpPr>
          <p:spPr>
            <a:xfrm>
              <a:off x="7583622" y="3653921"/>
              <a:ext cx="900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>
            <a:spLocks/>
          </p:cNvSpPr>
          <p:nvPr/>
        </p:nvSpPr>
        <p:spPr bwMode="auto">
          <a:xfrm>
            <a:off x="681360" y="1850048"/>
            <a:ext cx="828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>
                <a:uFillTx/>
              </a:defRPr>
            </a:pP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Впроваджено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облік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відлову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собак та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їх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стану,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передбачено</a:t>
            </a:r>
            <a:endParaRPr lang="ru-RU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marL="228600" indent="-228600" algn="just">
              <a:defRPr>
                <a:uFillTx/>
              </a:defRPr>
            </a:pP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номерки 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для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кожної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собаки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(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надані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Львівською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обласною</a:t>
            </a:r>
            <a:endParaRPr lang="ru-RU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marL="228600" indent="-228600" algn="just">
              <a:defRPr>
                <a:uFillTx/>
              </a:defRPr>
            </a:pP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філармонією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).</a:t>
            </a:r>
          </a:p>
          <a:p>
            <a:pPr marL="342900" indent="-342900" algn="just">
              <a:buFont typeface="Wingdings" pitchFamily="2" charset="2"/>
              <a:buChar char="ü"/>
              <a:defRPr>
                <a:uFillTx/>
              </a:defRPr>
            </a:pP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Створено 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«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особову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картку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» для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кожної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собаки з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історією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хвороб.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проваджено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облік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витрат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медикаментів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,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складських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	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запасів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тощо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.</a:t>
            </a:r>
            <a:endParaRPr kumimoji="0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0" y="1166837"/>
            <a:ext cx="81026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 Облік</a:t>
            </a:r>
            <a:endParaRPr kumimoji="0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0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pic>
        <p:nvPicPr>
          <p:cNvPr id="9218" name="Picture 2" descr="F:\Lviv Young Project\ЛКП Лев\photo\11062688_1584409608483516_4924442233225736290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5314" y="3633680"/>
            <a:ext cx="2152353" cy="2869804"/>
          </a:xfrm>
          <a:prstGeom prst="rect">
            <a:avLst/>
          </a:prstGeom>
          <a:noFill/>
        </p:spPr>
      </p:pic>
      <p:pic>
        <p:nvPicPr>
          <p:cNvPr id="9219" name="Picture 3" descr="F:\Lviv Young Project\ЛКП Лев\photo\11011057_1584409651816845_1148115165265860458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5314" y="3633680"/>
            <a:ext cx="2152353" cy="2869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 descr="F:\Lviv Young Project\ЛКП Лев\photo\11062688_1584409608483516_4924442233225736290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8607" y="3645360"/>
            <a:ext cx="2143593" cy="2858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7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69946" y="4574069"/>
            <a:ext cx="2804013" cy="1962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00"/>
          <p:cNvCxnSpPr/>
          <p:nvPr/>
        </p:nvCxnSpPr>
        <p:spPr>
          <a:xfrm flipH="1">
            <a:off x="482743" y="1850048"/>
            <a:ext cx="3387" cy="19389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08"/>
          <p:cNvGrpSpPr/>
          <p:nvPr/>
        </p:nvGrpSpPr>
        <p:grpSpPr>
          <a:xfrm>
            <a:off x="401882" y="3385391"/>
            <a:ext cx="1060684" cy="1060686"/>
            <a:chOff x="7499374" y="3309532"/>
            <a:chExt cx="1060684" cy="1060686"/>
          </a:xfrm>
        </p:grpSpPr>
        <p:sp>
          <p:nvSpPr>
            <p:cNvPr id="4" name="타원 37"/>
            <p:cNvSpPr>
              <a:spLocks/>
            </p:cNvSpPr>
            <p:nvPr/>
          </p:nvSpPr>
          <p:spPr>
            <a:xfrm>
              <a:off x="7534704" y="3355008"/>
              <a:ext cx="997937" cy="99793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sz="1600" dirty="0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타원 82"/>
            <p:cNvSpPr>
              <a:spLocks/>
            </p:cNvSpPr>
            <p:nvPr/>
          </p:nvSpPr>
          <p:spPr>
            <a:xfrm>
              <a:off x="7499374" y="3309532"/>
              <a:ext cx="1060684" cy="106068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28"/>
            <p:cNvSpPr>
              <a:spLocks noChangeArrowheads="1"/>
            </p:cNvSpPr>
            <p:nvPr/>
          </p:nvSpPr>
          <p:spPr bwMode="auto">
            <a:xfrm flipH="1">
              <a:off x="7613472" y="3418805"/>
              <a:ext cx="336254" cy="30139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kumimoji="0" lang="ko-KR" altLang="en-US">
                <a:uFillTx/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7" name="자유형 85"/>
            <p:cNvSpPr>
              <a:spLocks/>
            </p:cNvSpPr>
            <p:nvPr/>
          </p:nvSpPr>
          <p:spPr>
            <a:xfrm rot="5398342">
              <a:off x="7881510" y="3366153"/>
              <a:ext cx="671794" cy="651781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alpha val="0"/>
                  </a:schemeClr>
                </a:gs>
                <a:gs pos="74000">
                  <a:schemeClr val="bg1">
                    <a:alpha val="1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>
              <a:spLocks/>
            </p:cNvSpPr>
            <p:nvPr/>
          </p:nvSpPr>
          <p:spPr>
            <a:xfrm>
              <a:off x="7583622" y="3653921"/>
              <a:ext cx="900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Arial" pitchFamily="34" charset="0"/>
                  <a:cs typeface="Arial" pitchFamily="34" charset="0"/>
                </a:rPr>
                <a:t>7</a:t>
              </a:r>
              <a:endPara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TextBox 8"/>
          <p:cNvSpPr txBox="1">
            <a:spLocks/>
          </p:cNvSpPr>
          <p:nvPr/>
        </p:nvSpPr>
        <p:spPr bwMode="auto">
          <a:xfrm>
            <a:off x="681360" y="1850048"/>
            <a:ext cx="828312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algn="just">
              <a:buFont typeface="Wingdings" pitchFamily="2" charset="2"/>
              <a:buChar char="ü"/>
              <a:defRPr>
                <a:uFillTx/>
              </a:defRPr>
            </a:pP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Соціальна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кампанія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програми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«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SOS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»: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>
                <a:uFillTx/>
              </a:defRPr>
            </a:pPr>
            <a:endParaRPr lang="ru-RU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marL="1714500" lvl="3" indent="-342900" algn="just">
              <a:buFont typeface="Arial" panose="020B0604020202020204" pitchFamily="34" charset="0"/>
              <a:buChar char="•"/>
              <a:defRPr>
                <a:uFillTx/>
              </a:defRPr>
            </a:pP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трансляц</a:t>
            </a:r>
            <a:r>
              <a:rPr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ія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відеоролика на ТБ (40 ефірів)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  <a:defRPr>
                <a:uFillTx/>
              </a:defRPr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трансляція </a:t>
            </a:r>
            <a:r>
              <a:rPr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аудіоролика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на радіо (60 ефірів)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  <a:defRPr>
                <a:uFillTx/>
              </a:defRPr>
            </a:pPr>
            <a:r>
              <a:rPr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білборди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(20 шт.)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  <a:defRPr>
                <a:uFillTx/>
              </a:defRPr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реклама в маршрутках (1 міс.)</a:t>
            </a:r>
          </a:p>
          <a:p>
            <a:pPr marL="1714500" lvl="3" indent="-342900" algn="just">
              <a:buFont typeface="Arial" panose="020B0604020202020204" pitchFamily="34" charset="0"/>
              <a:buChar char="•"/>
              <a:defRPr>
                <a:uFillTx/>
              </a:defRPr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друкована та сувенірна продукція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>
                <a:uFillTx/>
              </a:defRPr>
            </a:pPr>
            <a:endParaRPr lang="ru-RU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marL="1257300" lvl="2" indent="-342900" algn="just">
              <a:buFont typeface="Wingdings" pitchFamily="2" charset="2"/>
              <a:buChar char="ü"/>
              <a:defRPr>
                <a:uFillTx/>
              </a:defRPr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Проект «Опікуни ЛКП»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.</a:t>
            </a:r>
          </a:p>
          <a:p>
            <a:pPr lvl="2" algn="just">
              <a:defRPr>
                <a:uFillTx/>
              </a:defRPr>
            </a:pPr>
            <a:endParaRPr lang="ru-RU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marL="1257300" lvl="2" indent="-342900" algn="just">
              <a:buFont typeface="Wingdings" pitchFamily="2" charset="2"/>
              <a:buChar char="ü"/>
              <a:defRPr>
                <a:uFillTx/>
              </a:defRPr>
            </a:pPr>
            <a:r>
              <a:rPr kumimoji="0"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Сучасний</a:t>
            </a:r>
            <a:r>
              <a:rPr kumimoji="0"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центр </a:t>
            </a:r>
            <a:r>
              <a:rPr kumimoji="0"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адопції</a:t>
            </a:r>
            <a:r>
              <a:rPr kumimoji="0"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ЛКП.</a:t>
            </a:r>
            <a:endParaRPr kumimoji="0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1166837"/>
            <a:ext cx="81026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 Прилаштування</a:t>
            </a:r>
            <a:endParaRPr kumimoji="0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0"/>
          <p:cNvSpPr>
            <a:spLocks noChangeArrowheads="1"/>
          </p:cNvSpPr>
          <p:nvPr/>
        </p:nvSpPr>
        <p:spPr bwMode="auto">
          <a:xfrm>
            <a:off x="178375" y="4091869"/>
            <a:ext cx="1513305" cy="619118"/>
          </a:xfrm>
          <a:prstGeom prst="ellipse">
            <a:avLst/>
          </a:prstGeom>
          <a:gradFill rotWithShape="1">
            <a:gsLst>
              <a:gs pos="0">
                <a:schemeClr val="tx1">
                  <a:alpha val="53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</a:ln>
          <a:effectLst/>
        </p:spPr>
        <p:txBody>
          <a:bodyPr wrap="none" anchor="ctr"/>
          <a:lstStyle/>
          <a:p>
            <a:endParaRPr lang="ko-KR" altLang="en-US"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직선 연결선 100"/>
          <p:cNvCxnSpPr/>
          <p:nvPr/>
        </p:nvCxnSpPr>
        <p:spPr>
          <a:xfrm>
            <a:off x="482743" y="1988840"/>
            <a:ext cx="1" cy="1800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08"/>
          <p:cNvGrpSpPr/>
          <p:nvPr/>
        </p:nvGrpSpPr>
        <p:grpSpPr>
          <a:xfrm>
            <a:off x="401882" y="3385391"/>
            <a:ext cx="1060684" cy="1060686"/>
            <a:chOff x="7499374" y="3309532"/>
            <a:chExt cx="1060684" cy="1060686"/>
          </a:xfrm>
        </p:grpSpPr>
        <p:sp>
          <p:nvSpPr>
            <p:cNvPr id="5" name="타원 37"/>
            <p:cNvSpPr>
              <a:spLocks/>
            </p:cNvSpPr>
            <p:nvPr/>
          </p:nvSpPr>
          <p:spPr>
            <a:xfrm>
              <a:off x="7534704" y="3355008"/>
              <a:ext cx="997937" cy="99793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sz="1600" dirty="0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타원 82"/>
            <p:cNvSpPr>
              <a:spLocks/>
            </p:cNvSpPr>
            <p:nvPr/>
          </p:nvSpPr>
          <p:spPr>
            <a:xfrm>
              <a:off x="7499374" y="3309532"/>
              <a:ext cx="1060684" cy="106068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28"/>
            <p:cNvSpPr>
              <a:spLocks noChangeArrowheads="1"/>
            </p:cNvSpPr>
            <p:nvPr/>
          </p:nvSpPr>
          <p:spPr bwMode="auto">
            <a:xfrm flipH="1">
              <a:off x="7613472" y="3418805"/>
              <a:ext cx="336254" cy="30139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kumimoji="0" lang="ko-KR" altLang="en-US">
                <a:uFillTx/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8" name="자유형 85"/>
            <p:cNvSpPr>
              <a:spLocks/>
            </p:cNvSpPr>
            <p:nvPr/>
          </p:nvSpPr>
          <p:spPr>
            <a:xfrm rot="5398342">
              <a:off x="7881510" y="3366153"/>
              <a:ext cx="671794" cy="651781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alpha val="0"/>
                  </a:schemeClr>
                </a:gs>
                <a:gs pos="74000">
                  <a:schemeClr val="bg1">
                    <a:alpha val="1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>
              <a:off x="7583622" y="3653921"/>
              <a:ext cx="900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Arial" pitchFamily="34" charset="0"/>
                  <a:cs typeface="Arial" pitchFamily="34" charset="0"/>
                </a:rPr>
                <a:t>8</a:t>
              </a:r>
              <a:endPara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0" y="1166837"/>
            <a:ext cx="81026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Дезінфекція та стерилізація</a:t>
            </a:r>
            <a:endParaRPr kumimoji="0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13" name="TextBox 12"/>
          <p:cNvSpPr txBox="1">
            <a:spLocks/>
          </p:cNvSpPr>
          <p:nvPr/>
        </p:nvSpPr>
        <p:spPr bwMode="auto">
          <a:xfrm>
            <a:off x="633068" y="1988840"/>
            <a:ext cx="81153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>
                <a:uFillTx/>
              </a:defRPr>
            </a:pPr>
            <a:r>
              <a:rPr lang="uk-UA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Уклали угоду з німецькою компанією «Лізоформ </a:t>
            </a:r>
            <a:endParaRPr lang="uk-UA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uk-UA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  </a:t>
            </a:r>
            <a:r>
              <a:rPr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Медікал</a:t>
            </a:r>
            <a:r>
              <a:rPr lang="uk-UA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», 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яка </a:t>
            </a:r>
            <a:r>
              <a:rPr lang="uk-UA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за 1 грн. в місяць забезпечує ЛКП </a:t>
            </a:r>
            <a:endParaRPr lang="uk-UA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   дезінфікуючими та миючими засобами.</a:t>
            </a:r>
          </a:p>
          <a:p>
            <a:pPr marL="342900" indent="-342900" algn="just">
              <a:buFont typeface="Wingdings" pitchFamily="2" charset="2"/>
              <a:buChar char="ü"/>
              <a:defRPr>
                <a:uFillTx/>
              </a:defRPr>
            </a:pPr>
            <a:r>
              <a:rPr kumimoji="0"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Всі інструменти тепер стерилізуються в </a:t>
            </a:r>
          </a:p>
          <a:p>
            <a:pPr algn="just">
              <a:defRPr>
                <a:uFillTx/>
              </a:defRPr>
            </a:pPr>
            <a:r>
              <a:rPr lang="uk-UA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      </a:t>
            </a:r>
            <a:r>
              <a:rPr kumimoji="0"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автоклаві.</a:t>
            </a:r>
            <a:endParaRPr kumimoji="0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</p:txBody>
      </p:sp>
      <p:pic>
        <p:nvPicPr>
          <p:cNvPr id="14" name="Picture 5" descr="F:\Lviv Young Project\ЛКП Лев\Lysoform_e041b_450x4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8443" y="1748617"/>
            <a:ext cx="1055831" cy="1055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>
            <a:spLocks/>
          </p:cNvSpPr>
          <p:nvPr/>
        </p:nvSpPr>
        <p:spPr>
          <a:xfrm>
            <a:off x="1691680" y="3711112"/>
            <a:ext cx="48245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uk-UA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Один із покровителів - Радомир </a:t>
            </a:r>
            <a:r>
              <a:rPr lang="uk-UA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Обуханич</a:t>
            </a:r>
            <a:r>
              <a:rPr lang="uk-UA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, львів'янин з 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Москви надав в безстрокове безоплатне користування професійний </a:t>
            </a:r>
            <a:r>
              <a:rPr lang="uk-UA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апарат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Kärcher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для </a:t>
            </a:r>
            <a:r>
              <a:rPr lang="uk-UA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очистки 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поверхонь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uk-UA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вартістю 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20 000 </a:t>
            </a:r>
            <a:r>
              <a:rPr lang="uk-UA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грн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.</a:t>
            </a:r>
            <a:endParaRPr lang="uk-UA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endParaRPr lang="uk-UA" dirty="0">
              <a:uFillTx/>
            </a:endParaRPr>
          </a:p>
        </p:txBody>
      </p:sp>
      <p:pic>
        <p:nvPicPr>
          <p:cNvPr id="16" name="Объект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6090236" y="3635029"/>
            <a:ext cx="3396417" cy="2264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80"/>
          <p:cNvSpPr>
            <a:spLocks noChangeArrowheads="1"/>
          </p:cNvSpPr>
          <p:nvPr/>
        </p:nvSpPr>
        <p:spPr bwMode="auto">
          <a:xfrm>
            <a:off x="178375" y="4091869"/>
            <a:ext cx="1513305" cy="619118"/>
          </a:xfrm>
          <a:prstGeom prst="ellipse">
            <a:avLst/>
          </a:prstGeom>
          <a:gradFill rotWithShape="1">
            <a:gsLst>
              <a:gs pos="0">
                <a:schemeClr val="tx1">
                  <a:alpha val="53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</a:ln>
          <a:effectLst/>
        </p:spPr>
        <p:txBody>
          <a:bodyPr wrap="none" anchor="ctr"/>
          <a:lstStyle/>
          <a:p>
            <a:endParaRPr lang="ko-KR" altLang="en-US"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직선 연결선 100"/>
          <p:cNvCxnSpPr/>
          <p:nvPr/>
        </p:nvCxnSpPr>
        <p:spPr>
          <a:xfrm>
            <a:off x="482743" y="1874723"/>
            <a:ext cx="0" cy="19143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108"/>
          <p:cNvGrpSpPr/>
          <p:nvPr/>
        </p:nvGrpSpPr>
        <p:grpSpPr>
          <a:xfrm>
            <a:off x="401882" y="3385391"/>
            <a:ext cx="1060684" cy="1060686"/>
            <a:chOff x="7499374" y="3309532"/>
            <a:chExt cx="1060684" cy="1060686"/>
          </a:xfrm>
        </p:grpSpPr>
        <p:sp>
          <p:nvSpPr>
            <p:cNvPr id="42" name="타원 37"/>
            <p:cNvSpPr>
              <a:spLocks/>
            </p:cNvSpPr>
            <p:nvPr/>
          </p:nvSpPr>
          <p:spPr>
            <a:xfrm>
              <a:off x="7534704" y="3355008"/>
              <a:ext cx="997937" cy="99793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sz="1600" dirty="0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타원 82"/>
            <p:cNvSpPr>
              <a:spLocks/>
            </p:cNvSpPr>
            <p:nvPr/>
          </p:nvSpPr>
          <p:spPr>
            <a:xfrm>
              <a:off x="7499374" y="3309532"/>
              <a:ext cx="1060684" cy="106068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Oval 28"/>
            <p:cNvSpPr>
              <a:spLocks noChangeArrowheads="1"/>
            </p:cNvSpPr>
            <p:nvPr/>
          </p:nvSpPr>
          <p:spPr bwMode="auto">
            <a:xfrm flipH="1">
              <a:off x="7613472" y="3418805"/>
              <a:ext cx="336254" cy="30139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kumimoji="0" lang="ko-KR" altLang="en-US">
                <a:uFillTx/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5" name="자유형 85"/>
            <p:cNvSpPr>
              <a:spLocks/>
            </p:cNvSpPr>
            <p:nvPr/>
          </p:nvSpPr>
          <p:spPr>
            <a:xfrm rot="5398342">
              <a:off x="7881510" y="3366153"/>
              <a:ext cx="671794" cy="651781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alpha val="0"/>
                  </a:schemeClr>
                </a:gs>
                <a:gs pos="74000">
                  <a:schemeClr val="bg1">
                    <a:alpha val="1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>
              <a:spLocks/>
            </p:cNvSpPr>
            <p:nvPr/>
          </p:nvSpPr>
          <p:spPr>
            <a:xfrm>
              <a:off x="7583622" y="3653921"/>
              <a:ext cx="900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Arial" pitchFamily="34" charset="0"/>
                  <a:cs typeface="Arial" pitchFamily="34" charset="0"/>
                </a:rPr>
                <a:t>9</a:t>
              </a:r>
              <a:endPara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0" y="1166837"/>
            <a:ext cx="81026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Персонал</a:t>
            </a:r>
            <a:endParaRPr kumimoji="0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48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50" name="TextBox 49"/>
          <p:cNvSpPr txBox="1">
            <a:spLocks/>
          </p:cNvSpPr>
          <p:nvPr/>
        </p:nvSpPr>
        <p:spPr bwMode="auto">
          <a:xfrm>
            <a:off x="633068" y="1844824"/>
            <a:ext cx="81153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>
                <a:uFillTx/>
              </a:defRPr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Підвищення кваліфікації персоналу ЛКП «ЛЕВ» у м. Люблін, Польща за рахунок програми Єврокомісії «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SOS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»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>
                <a:uFillTx/>
              </a:defRPr>
            </a:pPr>
            <a:r>
              <a:rPr kumimoji="0"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Нові вимоги до персоналу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>
                <a:uFillTx/>
              </a:defRPr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Програма стажування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>
                <a:uFillTx/>
              </a:defRPr>
            </a:pPr>
            <a:r>
              <a:rPr kumimoji="0"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Повна заміна обслуговуючого персоналу: </a:t>
            </a:r>
            <a:r>
              <a:rPr kumimoji="0"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доглядальники</a:t>
            </a:r>
            <a:r>
              <a:rPr kumimoji="0"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, 	фельдшери, ветлікарі</a:t>
            </a:r>
            <a:endParaRPr kumimoji="0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</p:txBody>
      </p:sp>
      <p:pic>
        <p:nvPicPr>
          <p:cNvPr id="11266" name="Picture 2" descr="Displaying IMG_308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812" y="3600484"/>
            <a:ext cx="4030191" cy="3022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80"/>
          <p:cNvSpPr>
            <a:spLocks noChangeArrowheads="1"/>
          </p:cNvSpPr>
          <p:nvPr/>
        </p:nvSpPr>
        <p:spPr bwMode="auto">
          <a:xfrm>
            <a:off x="178375" y="4091869"/>
            <a:ext cx="1513305" cy="619118"/>
          </a:xfrm>
          <a:prstGeom prst="ellipse">
            <a:avLst/>
          </a:prstGeom>
          <a:gradFill rotWithShape="1">
            <a:gsLst>
              <a:gs pos="0">
                <a:schemeClr val="tx1">
                  <a:alpha val="53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</a:ln>
          <a:effectLst/>
        </p:spPr>
        <p:txBody>
          <a:bodyPr wrap="none" anchor="ctr"/>
          <a:lstStyle/>
          <a:p>
            <a:endParaRPr lang="ko-KR" altLang="en-US"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직선 연결선 100"/>
          <p:cNvCxnSpPr/>
          <p:nvPr/>
        </p:nvCxnSpPr>
        <p:spPr>
          <a:xfrm flipH="1">
            <a:off x="482743" y="1844824"/>
            <a:ext cx="3387" cy="1944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108"/>
          <p:cNvGrpSpPr/>
          <p:nvPr/>
        </p:nvGrpSpPr>
        <p:grpSpPr>
          <a:xfrm>
            <a:off x="401882" y="3385391"/>
            <a:ext cx="1060684" cy="1060686"/>
            <a:chOff x="7499374" y="3309532"/>
            <a:chExt cx="1060684" cy="1060686"/>
          </a:xfrm>
        </p:grpSpPr>
        <p:sp>
          <p:nvSpPr>
            <p:cNvPr id="39" name="타원 37"/>
            <p:cNvSpPr>
              <a:spLocks/>
            </p:cNvSpPr>
            <p:nvPr/>
          </p:nvSpPr>
          <p:spPr>
            <a:xfrm>
              <a:off x="7534704" y="3355008"/>
              <a:ext cx="997937" cy="99793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sz="1600" dirty="0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타원 82"/>
            <p:cNvSpPr>
              <a:spLocks/>
            </p:cNvSpPr>
            <p:nvPr/>
          </p:nvSpPr>
          <p:spPr>
            <a:xfrm>
              <a:off x="7499374" y="3309532"/>
              <a:ext cx="1060684" cy="106068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28"/>
            <p:cNvSpPr>
              <a:spLocks noChangeArrowheads="1"/>
            </p:cNvSpPr>
            <p:nvPr/>
          </p:nvSpPr>
          <p:spPr bwMode="auto">
            <a:xfrm flipH="1">
              <a:off x="7613472" y="3418805"/>
              <a:ext cx="336254" cy="30139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kumimoji="0" lang="ko-KR" altLang="en-US">
                <a:uFillTx/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2" name="자유형 85"/>
            <p:cNvSpPr>
              <a:spLocks/>
            </p:cNvSpPr>
            <p:nvPr/>
          </p:nvSpPr>
          <p:spPr>
            <a:xfrm rot="5398342">
              <a:off x="7881510" y="3366153"/>
              <a:ext cx="671794" cy="651781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alpha val="0"/>
                  </a:schemeClr>
                </a:gs>
                <a:gs pos="74000">
                  <a:schemeClr val="bg1">
                    <a:alpha val="1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>
              <a:spLocks/>
            </p:cNvSpPr>
            <p:nvPr/>
          </p:nvSpPr>
          <p:spPr>
            <a:xfrm>
              <a:off x="7583622" y="3653921"/>
              <a:ext cx="900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Arial" pitchFamily="34" charset="0"/>
                  <a:cs typeface="Arial" pitchFamily="34" charset="0"/>
                </a:rPr>
                <a:t>10</a:t>
              </a:r>
              <a:endPara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0" y="1166837"/>
            <a:ext cx="81026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 Засоби відлову</a:t>
            </a:r>
            <a:endParaRPr kumimoji="0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45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47" name="TextBox 46"/>
          <p:cNvSpPr txBox="1">
            <a:spLocks/>
          </p:cNvSpPr>
          <p:nvPr/>
        </p:nvSpPr>
        <p:spPr bwMode="auto">
          <a:xfrm>
            <a:off x="561060" y="1772816"/>
            <a:ext cx="81153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Рушниця-шприцемет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вартістю 95330 грн. буде надана в безстрокове безоплатне користування за сприяння благодійників </a:t>
            </a:r>
            <a:r>
              <a:rPr kumimoji="0"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Олега Дениса, </a:t>
            </a:r>
            <a:r>
              <a:rPr kumimoji="0"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Вардкеса</a:t>
            </a:r>
            <a:r>
              <a:rPr kumimoji="0"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kumimoji="0"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Арзуманяна</a:t>
            </a:r>
            <a:r>
              <a:rPr kumimoji="0"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, Тараса Добрянського, Андрія </a:t>
            </a:r>
            <a:r>
              <a:rPr kumimoji="0"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Худо</a:t>
            </a:r>
            <a:r>
              <a:rPr kumimoji="0"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, Юрія </a:t>
            </a:r>
            <a:r>
              <a:rPr kumimoji="0"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Назарука</a:t>
            </a:r>
            <a:r>
              <a:rPr kumimoji="0"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, Олексія </a:t>
            </a:r>
            <a:r>
              <a:rPr kumimoji="0"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Курилишина</a:t>
            </a:r>
            <a:r>
              <a:rPr lang="uk-UA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, 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Ігоря </a:t>
            </a:r>
            <a:r>
              <a:rPr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Колісніченко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, Андрія Кухаря, Ірини </a:t>
            </a:r>
            <a:r>
              <a:rPr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Угрин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.</a:t>
            </a:r>
            <a:endParaRPr kumimoji="0" lang="uk-UA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marL="1143000" lvl="2" indent="-228600" algn="just">
              <a:defRPr>
                <a:uFillTx/>
              </a:defRPr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Придбання засобів відлову (клітки-пастки, спеціальні </a:t>
            </a:r>
          </a:p>
          <a:p>
            <a:pPr marL="1143000" lvl="2" indent="-228600" algn="just">
              <a:defRPr>
                <a:uFillTx/>
              </a:defRPr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сітки тощо) за рахунок </a:t>
            </a:r>
          </a:p>
          <a:p>
            <a:pPr marL="1143000" lvl="2" indent="-228600" algn="just">
              <a:defRPr>
                <a:uFillTx/>
              </a:defRPr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програми </a:t>
            </a:r>
            <a:r>
              <a:rPr lang="uk-UA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Єврокомісії «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SOS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».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</p:txBody>
      </p:sp>
      <p:pic>
        <p:nvPicPr>
          <p:cNvPr id="10244" name="Picture 4" descr="http://distantcontrol.com.ua/themes/default/images/products/7_bi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2274" y="4710987"/>
            <a:ext cx="3713782" cy="1770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1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1364" y="3861048"/>
            <a:ext cx="3467100" cy="283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2000240"/>
            <a:ext cx="8640960" cy="452596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Раніше </a:t>
            </a:r>
            <a:r>
              <a:rPr lang="uk-UA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ЛКП </a:t>
            </a: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заробляло гроші лише шляхом відлову, </a:t>
            </a:r>
            <a:r>
              <a:rPr lang="uk-UA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евтаназії</a:t>
            </a: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та утилізації.</a:t>
            </a:r>
          </a:p>
          <a:p>
            <a:pPr algn="just">
              <a:buFont typeface="Wingdings" pitchFamily="2" charset="2"/>
              <a:buChar char="ü"/>
            </a:pP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З липня 2014 р. </a:t>
            </a:r>
            <a:r>
              <a:rPr lang="uk-UA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евтаназія</a:t>
            </a: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була повністю зупинена.</a:t>
            </a:r>
          </a:p>
          <a:p>
            <a:pPr algn="just">
              <a:buFont typeface="Wingdings" pitchFamily="2" charset="2"/>
              <a:buChar char="ü"/>
            </a:pP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На </a:t>
            </a:r>
            <a:r>
              <a:rPr lang="uk-UA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2015 </a:t>
            </a: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рік ЛКП отримало 1 млн. грн. на реалізацію програми стерилізації.</a:t>
            </a:r>
          </a:p>
          <a:p>
            <a:pPr algn="just">
              <a:buFont typeface="Wingdings" pitchFamily="2" charset="2"/>
              <a:buChar char="ü"/>
            </a:pPr>
            <a:r>
              <a:rPr lang="uk-UA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Ухвала №4622 від </a:t>
            </a: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21.05.2015 р. </a:t>
            </a:r>
            <a:r>
              <a:rPr lang="uk-UA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у розмірі 773 000 грн. на благоустрій, </a:t>
            </a: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реєстрацію, збільшення </a:t>
            </a:r>
            <a:r>
              <a:rPr lang="uk-UA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лімітів </a:t>
            </a:r>
            <a:r>
              <a:rPr lang="uk-UA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електроспоживання</a:t>
            </a: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, програму реєстрації та ін..</a:t>
            </a:r>
          </a:p>
          <a:p>
            <a:pPr algn="just">
              <a:buFont typeface="Wingdings" pitchFamily="2" charset="2"/>
              <a:buChar char="ü"/>
            </a:pP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Триває проект Єврокомісії «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SOS</a:t>
            </a: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»: безпека співжиття людей та безпритульних тварин.</a:t>
            </a:r>
          </a:p>
          <a:p>
            <a:pPr algn="just">
              <a:buFont typeface="Wingdings" pitchFamily="2" charset="2"/>
              <a:buChar char="ü"/>
            </a:pP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Підтримка благодійників.</a:t>
            </a:r>
          </a:p>
          <a:p>
            <a:pPr algn="just">
              <a:buFont typeface="Wingdings" pitchFamily="2" charset="2"/>
              <a:buChar char="ü"/>
            </a:pPr>
            <a:r>
              <a:rPr lang="uk-UA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Підтримка волонтерів.</a:t>
            </a:r>
          </a:p>
          <a:p>
            <a:pPr algn="just">
              <a:buFont typeface="Wingdings" pitchFamily="2" charset="2"/>
              <a:buChar char="ü"/>
            </a:pPr>
            <a:r>
              <a:rPr lang="ru-RU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Міжнародний</a:t>
            </a:r>
            <a:r>
              <a:rPr lang="ru-RU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благодійний</a:t>
            </a:r>
            <a:r>
              <a:rPr lang="ru-RU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фонд </a:t>
            </a:r>
            <a:r>
              <a:rPr lang="ru-RU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Руслани</a:t>
            </a:r>
            <a:r>
              <a:rPr lang="ru-RU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Лижичко </a:t>
            </a:r>
            <a:r>
              <a:rPr lang="ru-RU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«</a:t>
            </a:r>
            <a:r>
              <a:rPr lang="ru-RU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Український</a:t>
            </a:r>
            <a:r>
              <a:rPr lang="ru-RU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світанок</a:t>
            </a:r>
            <a:r>
              <a:rPr lang="ru-RU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».</a:t>
            </a:r>
            <a:endParaRPr lang="uk-UA" altLang="ko-KR" sz="18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</p:txBody>
      </p:sp>
      <p:pic>
        <p:nvPicPr>
          <p:cNvPr id="4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0" y="1142984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Фінансування</a:t>
            </a:r>
            <a:endParaRPr lang="uk-UA" sz="4000" dirty="0">
              <a:uFillTx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288032" y="1169457"/>
            <a:ext cx="8892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Проект «</a:t>
            </a:r>
            <a:r>
              <a:rPr lang="ru-RU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S.O.S</a:t>
            </a:r>
            <a:r>
              <a:rPr lang="ru-RU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. </a:t>
            </a:r>
            <a:r>
              <a:rPr lang="ru-RU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– </a:t>
            </a:r>
            <a:r>
              <a:rPr lang="ru-RU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безпека</a:t>
            </a:r>
            <a:r>
              <a:rPr lang="ru-RU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</a:t>
            </a:r>
            <a:r>
              <a:rPr lang="ru-RU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співжиття</a:t>
            </a:r>
            <a:r>
              <a:rPr lang="ru-RU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людей та </a:t>
            </a:r>
            <a:r>
              <a:rPr lang="ru-RU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безпритульних</a:t>
            </a:r>
            <a:r>
              <a:rPr lang="ru-RU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</a:t>
            </a:r>
            <a:r>
              <a:rPr lang="ru-RU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тварин</a:t>
            </a:r>
            <a:r>
              <a:rPr lang="ru-RU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на </a:t>
            </a:r>
            <a:r>
              <a:rPr lang="ru-RU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польсько-українському</a:t>
            </a:r>
            <a:r>
              <a:rPr lang="ru-RU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</a:t>
            </a:r>
            <a:r>
              <a:rPr lang="ru-RU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прикордонні</a:t>
            </a:r>
            <a:r>
              <a:rPr lang="ru-RU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»</a:t>
            </a:r>
            <a:endParaRPr lang="uk-UA" sz="3600" dirty="0">
              <a:uFillTx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251520" y="2924944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smtClean="0">
                <a:uFillTx/>
              </a:rPr>
              <a:t>Підвищення кваліфікації персоналу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smtClean="0">
                <a:uFillTx/>
              </a:rPr>
              <a:t>Закупівля медикаментів, обладнання та меблів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smtClean="0">
                <a:uFillTx/>
              </a:rPr>
              <a:t>Придбання засобів для відлову </a:t>
            </a:r>
            <a:r>
              <a:rPr lang="uk-UA" dirty="0">
                <a:uFillTx/>
              </a:rPr>
              <a:t>та утримання тварин </a:t>
            </a:r>
            <a:endParaRPr lang="uk-UA" dirty="0" smtClean="0">
              <a:uFillTx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smtClean="0">
                <a:uFillTx/>
              </a:rPr>
              <a:t>Розробка та запуск соціальної кампанії </a:t>
            </a:r>
          </a:p>
          <a:p>
            <a:pPr algn="just">
              <a:lnSpc>
                <a:spcPct val="150000"/>
              </a:lnSpc>
            </a:pPr>
            <a:r>
              <a:rPr lang="uk-UA" dirty="0">
                <a:uFillTx/>
              </a:rPr>
              <a:t> </a:t>
            </a:r>
            <a:r>
              <a:rPr lang="uk-UA" dirty="0" smtClean="0">
                <a:uFillTx/>
              </a:rPr>
              <a:t>  </a:t>
            </a:r>
            <a:r>
              <a:rPr lang="uk-UA" sz="1600" dirty="0" smtClean="0">
                <a:uFillTx/>
              </a:rPr>
              <a:t>(трансляції </a:t>
            </a:r>
            <a:r>
              <a:rPr lang="uk-UA" sz="1600" dirty="0" err="1">
                <a:uFillTx/>
              </a:rPr>
              <a:t>відео-</a:t>
            </a:r>
            <a:r>
              <a:rPr lang="uk-UA" sz="1600" dirty="0">
                <a:uFillTx/>
              </a:rPr>
              <a:t> і аудіо-ролика, </a:t>
            </a:r>
            <a:r>
              <a:rPr lang="uk-UA" sz="1600" dirty="0" smtClean="0">
                <a:uFillTx/>
              </a:rPr>
              <a:t>біл-борди, </a:t>
            </a:r>
            <a:r>
              <a:rPr lang="uk-UA" sz="1600" dirty="0">
                <a:uFillTx/>
              </a:rPr>
              <a:t>буклети </a:t>
            </a:r>
            <a:r>
              <a:rPr lang="uk-UA" sz="1600" dirty="0" smtClean="0">
                <a:uFillTx/>
              </a:rPr>
              <a:t>та сувенірна продукція</a:t>
            </a:r>
            <a:r>
              <a:rPr lang="uk-UA" sz="1600" dirty="0">
                <a:uFillTx/>
              </a:rPr>
              <a:t>) </a:t>
            </a:r>
            <a:endParaRPr lang="uk-UA" sz="1600" dirty="0" smtClean="0">
              <a:uFillTx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smtClean="0">
                <a:uFillTx/>
              </a:rPr>
              <a:t>Дослідження </a:t>
            </a:r>
            <a:r>
              <a:rPr lang="uk-UA" dirty="0">
                <a:uFillTx/>
              </a:rPr>
              <a:t>чисельності тварин та соціологічне </a:t>
            </a:r>
            <a:r>
              <a:rPr lang="uk-UA" dirty="0" smtClean="0">
                <a:uFillTx/>
              </a:rPr>
              <a:t>опитування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smtClean="0">
                <a:uFillTx/>
              </a:rPr>
              <a:t>Охоронна система сигналізації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dirty="0" smtClean="0">
                <a:uFillTx/>
              </a:rPr>
              <a:t>Ремонтні </a:t>
            </a:r>
            <a:r>
              <a:rPr lang="uk-UA" dirty="0">
                <a:uFillTx/>
              </a:rPr>
              <a:t>роботи та реконструкція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pic>
        <p:nvPicPr>
          <p:cNvPr id="2050" name="Picture 2" descr="G:\Lviv Young Project\ЛКП Лев\Стерилізаційна-page-001.jpg"/>
          <p:cNvPicPr>
            <a:picLocks noChangeAspect="1" noChangeArrowheads="1"/>
          </p:cNvPicPr>
          <p:nvPr/>
        </p:nvPicPr>
        <p:blipFill rotWithShape="1">
          <a:blip r:embed="rId3"/>
          <a:srcRect l="11627" t="24308" r="17466" b="31501"/>
          <a:stretch/>
        </p:blipFill>
        <p:spPr bwMode="auto">
          <a:xfrm>
            <a:off x="35496" y="3501008"/>
            <a:ext cx="3773744" cy="3326354"/>
          </a:xfrm>
          <a:prstGeom prst="rect">
            <a:avLst/>
          </a:prstGeom>
          <a:noFill/>
        </p:spPr>
      </p:pic>
      <p:pic>
        <p:nvPicPr>
          <p:cNvPr id="2051" name="Picture 3" descr="G:\Lviv Young Project\ЛКП Лев\1-План-розташування-технологічного-обладнання-page-0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8459" y="2189324"/>
            <a:ext cx="5485883" cy="3878180"/>
          </a:xfrm>
          <a:prstGeom prst="rect">
            <a:avLst/>
          </a:prstGeom>
          <a:noFill/>
        </p:spPr>
      </p:pic>
      <p:sp>
        <p:nvSpPr>
          <p:cNvPr id="9" name="Прямоугольник 8"/>
          <p:cNvSpPr>
            <a:spLocks/>
          </p:cNvSpPr>
          <p:nvPr/>
        </p:nvSpPr>
        <p:spPr>
          <a:xfrm>
            <a:off x="214282" y="1214422"/>
            <a:ext cx="8286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rPr>
              <a:t>Ре</a:t>
            </a:r>
            <a:r>
              <a:rPr lang="uk-U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rPr>
              <a:t>монтні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rPr>
              <a:t> роботи та реконструкція </a:t>
            </a:r>
          </a:p>
          <a:p>
            <a:pPr marL="285750" indent="-285750"/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rPr>
              <a:t>ветеринарно-стерилізаційного центру </a:t>
            </a:r>
            <a:endParaRPr lang="uk-U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Lviv Young Project\ЛКП Лев\photo\11095112_1569797576611386_2119683270186336706_n.jpg"/>
          <p:cNvPicPr>
            <a:picLocks noChangeAspect="1" noChangeArrowheads="1"/>
          </p:cNvPicPr>
          <p:nvPr/>
        </p:nvPicPr>
        <p:blipFill rotWithShape="1">
          <a:blip r:embed="rId2" cstate="print"/>
          <a:srcRect r="22409"/>
          <a:stretch/>
        </p:blipFill>
        <p:spPr bwMode="auto">
          <a:xfrm>
            <a:off x="4860032" y="1340768"/>
            <a:ext cx="4081210" cy="3944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-144016" y="1932796"/>
            <a:ext cx="500404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45720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open-air 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з відомими особистостями:</a:t>
            </a:r>
          </a:p>
          <a:p>
            <a:pPr marL="1257300" lvl="1" indent="-45720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Руслана</a:t>
            </a:r>
          </a:p>
          <a:p>
            <a:pPr marL="1257300" lvl="1" indent="-45720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група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ShockolaD</a:t>
            </a:r>
            <a:endParaRPr lang="uk-UA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ea typeface="Calibri"/>
              <a:cs typeface="Arial" pitchFamily="34" charset="0"/>
            </a:endParaRPr>
          </a:p>
          <a:p>
            <a:pPr marL="800100" indent="-45720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зі школами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ea typeface="Calibri"/>
              <a:cs typeface="Arial" pitchFamily="34" charset="0"/>
            </a:endParaRPr>
          </a:p>
          <a:p>
            <a:pPr marL="1257300" lvl="1" indent="-45720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виїзні шкільні уроки в ЛКП</a:t>
            </a:r>
          </a:p>
          <a:p>
            <a:pPr marL="1257300" lvl="1" indent="-45720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відкриті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уроки в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школах з </a:t>
            </a:r>
          </a:p>
          <a:p>
            <a:pPr marL="800100" lvl="1" algn="just">
              <a:spcAft>
                <a:spcPts val="1000"/>
              </a:spcAft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     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ТМ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 «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Клуб 4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лапи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»</a:t>
            </a:r>
            <a:endParaRPr lang="en-US" dirty="0" smtClean="0">
              <a:solidFill>
                <a:schemeClr val="bg1"/>
              </a:solidFill>
              <a:uFillTx/>
              <a:ea typeface="Calibri"/>
              <a:cs typeface="Arial" pitchFamily="34" charset="0"/>
            </a:endParaRPr>
          </a:p>
          <a:p>
            <a:pPr marL="800100" indent="-45720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з театром Юного Глядача</a:t>
            </a:r>
          </a:p>
          <a:p>
            <a:pPr marL="1257300" lvl="1" indent="-45720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дитячі вистави</a:t>
            </a:r>
          </a:p>
          <a:p>
            <a:pPr marL="800100" indent="-457200" algn="just">
              <a:spcAft>
                <a:spcPts val="1000"/>
              </a:spcAft>
              <a:buFont typeface="Wingdings" pitchFamily="2" charset="2"/>
              <a:buChar char="ü"/>
            </a:pP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ea typeface="Calibri"/>
              <a:cs typeface="Arial" pitchFamily="34" charset="0"/>
            </a:endParaRPr>
          </a:p>
        </p:txBody>
      </p:sp>
      <p:pic>
        <p:nvPicPr>
          <p:cNvPr id="5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0" y="1149432"/>
            <a:ext cx="4663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Заплановані події</a:t>
            </a:r>
            <a:endParaRPr lang="uk-U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cs typeface="Arial" pitchFamily="34" charset="0"/>
            </a:endParaRPr>
          </a:p>
        </p:txBody>
      </p:sp>
      <p:pic>
        <p:nvPicPr>
          <p:cNvPr id="1027" name="Picture 3" descr="F:\Lviv Young Project\ЛКП Лев\club-4-lapy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7290" y="5669450"/>
            <a:ext cx="1853952" cy="931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8" name="TextBox 7"/>
          <p:cNvSpPr txBox="1">
            <a:spLocks/>
          </p:cNvSpPr>
          <p:nvPr/>
        </p:nvSpPr>
        <p:spPr>
          <a:xfrm>
            <a:off x="0" y="1149432"/>
            <a:ext cx="4663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Заплановані події</a:t>
            </a:r>
            <a:endParaRPr lang="uk-U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pic>
        <p:nvPicPr>
          <p:cNvPr id="10" name="Picture 2" descr="F:\Lviv Young Project\Чотирилапі\social networks\lviv dog friendly city - f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24744"/>
            <a:ext cx="1547663" cy="1160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Прямоугольник 10"/>
          <p:cNvSpPr>
            <a:spLocks/>
          </p:cNvSpPr>
          <p:nvPr/>
        </p:nvSpPr>
        <p:spPr>
          <a:xfrm>
            <a:off x="18063" y="2276703"/>
            <a:ext cx="723367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457200" algn="just">
              <a:spcAft>
                <a:spcPts val="1000"/>
              </a:spcAft>
              <a:buFont typeface="Wingdings" pitchFamily="2" charset="2"/>
              <a:buChar char="ü"/>
            </a:pP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з ініціативою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Dog-Friendly City</a:t>
            </a:r>
            <a:endParaRPr lang="uk-UA" dirty="0">
              <a:solidFill>
                <a:schemeClr val="tx1">
                  <a:lumMod val="75000"/>
                  <a:lumOff val="25000"/>
                </a:schemeClr>
              </a:solidFill>
              <a:uFillTx/>
              <a:ea typeface="Calibri"/>
              <a:cs typeface="Arial" pitchFamily="34" charset="0"/>
            </a:endParaRPr>
          </a:p>
          <a:p>
            <a:pPr marL="1257300" lvl="1" indent="-45720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акція «Розмінуй своє місто» з алеєю ганьби</a:t>
            </a:r>
          </a:p>
          <a:p>
            <a:pPr marL="1257300" lvl="1" indent="-45720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облаштування вигульно-тренувальних майданчиків</a:t>
            </a:r>
          </a:p>
          <a:p>
            <a:pPr marL="1257300" lvl="1" indent="-457200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акція з проведення безкоштовного </a:t>
            </a:r>
            <a:r>
              <a:rPr lang="uk-UA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чіпування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          (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спільно з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ea typeface="Calibri"/>
                <a:cs typeface="Arial" pitchFamily="34" charset="0"/>
              </a:rPr>
              <a:t>animal-id.info)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uFillTx/>
              <a:ea typeface="Calibri"/>
              <a:cs typeface="Arial" pitchFamily="34" charset="0"/>
            </a:endParaRPr>
          </a:p>
        </p:txBody>
      </p:sp>
      <p:pic>
        <p:nvPicPr>
          <p:cNvPr id="12" name="Picture 2" descr="F:\Lviv Young Project\projects\пакети\DogWasteStation_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9792" y="3645024"/>
            <a:ext cx="2600686" cy="2600686"/>
          </a:xfrm>
          <a:prstGeom prst="rect">
            <a:avLst/>
          </a:prstGeom>
          <a:noFill/>
        </p:spPr>
      </p:pic>
      <p:pic>
        <p:nvPicPr>
          <p:cNvPr id="13" name="Picture 4" descr="F:\Lviv Young Project\projects\пакети\Biodegradable-Dog-Waste-Bag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4288" y="1465147"/>
            <a:ext cx="1780699" cy="1780699"/>
          </a:xfrm>
          <a:prstGeom prst="rect">
            <a:avLst/>
          </a:prstGeom>
          <a:noFill/>
        </p:spPr>
      </p:pic>
      <p:pic>
        <p:nvPicPr>
          <p:cNvPr id="1027" name="Picture 3" descr="G:\Lviv Young Project\хакатон 16.05\Barkland презентація\layout 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5976" y="4005064"/>
            <a:ext cx="4765948" cy="2830720"/>
          </a:xfrm>
          <a:prstGeom prst="rect">
            <a:avLst/>
          </a:prstGeom>
          <a:noFill/>
        </p:spPr>
      </p:pic>
      <p:pic>
        <p:nvPicPr>
          <p:cNvPr id="18" name="Picture 2" descr="F:\Lviv Young Project\Чотирилапі\Barkland\1115499.png"/>
          <p:cNvPicPr>
            <a:picLocks noChangeAspect="1" noChangeArrowheads="1"/>
          </p:cNvPicPr>
          <p:nvPr/>
        </p:nvPicPr>
        <p:blipFill rotWithShape="1">
          <a:blip r:embed="rId7" cstate="print"/>
          <a:srcRect t="12541" b="18156"/>
          <a:stretch/>
        </p:blipFill>
        <p:spPr bwMode="auto">
          <a:xfrm>
            <a:off x="539552" y="5085184"/>
            <a:ext cx="3037207" cy="1576551"/>
          </a:xfrm>
          <a:prstGeom prst="rect">
            <a:avLst/>
          </a:prstGeom>
          <a:noFill/>
        </p:spPr>
      </p:pic>
      <p:pic>
        <p:nvPicPr>
          <p:cNvPr id="1028" name="Picture 4" descr="G:\Lviv Young Project\projects\Cleaning\dog-hygiene-signs-two-illustrated-telling-owners-to-please-pick-up-your-30396708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3789040"/>
            <a:ext cx="2291915" cy="14641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84" y="1244236"/>
            <a:ext cx="81026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ru-RU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itchFamily="34" charset="0"/>
                <a:cs typeface="Arial" pitchFamily="34" charset="0"/>
              </a:rPr>
              <a:t> </a:t>
            </a:r>
            <a:endParaRPr kumimoji="0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79512" y="1241459"/>
            <a:ext cx="878497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  <a:cs typeface="Arial" pitchFamily="34" charset="0"/>
              </a:rPr>
              <a:t> </a:t>
            </a: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Мета </a:t>
            </a:r>
            <a:r>
              <a:rPr lang="ru-RU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діяльності</a:t>
            </a:r>
            <a:endParaRPr lang="ru-RU" sz="3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2000" dirty="0" smtClean="0">
                <a:uFillTx/>
              </a:rPr>
              <a:t>Контроль та </a:t>
            </a:r>
            <a:r>
              <a:rPr lang="ru-RU" sz="2000" dirty="0" err="1" smtClean="0">
                <a:uFillTx/>
              </a:rPr>
              <a:t>зменшення</a:t>
            </a:r>
            <a:r>
              <a:rPr lang="ru-RU" sz="2000" dirty="0" smtClean="0">
                <a:uFillTx/>
              </a:rPr>
              <a:t> </a:t>
            </a:r>
            <a:r>
              <a:rPr lang="ru-RU" sz="2000" dirty="0" err="1" smtClean="0">
                <a:uFillTx/>
              </a:rPr>
              <a:t>чисельності</a:t>
            </a:r>
            <a:r>
              <a:rPr lang="ru-RU" sz="2000" dirty="0" smtClean="0">
                <a:uFillTx/>
              </a:rPr>
              <a:t> </a:t>
            </a:r>
            <a:r>
              <a:rPr lang="ru-RU" sz="2000" dirty="0" err="1" smtClean="0">
                <a:uFillTx/>
              </a:rPr>
              <a:t>безпритульних</a:t>
            </a:r>
            <a:r>
              <a:rPr lang="ru-RU" sz="2000" dirty="0" smtClean="0">
                <a:uFillTx/>
              </a:rPr>
              <a:t> собак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uk-UA" sz="2000" dirty="0" smtClean="0">
                <a:uFillTx/>
              </a:rPr>
              <a:t>Безпека співіснування безпритульних собак та мешканців міста</a:t>
            </a:r>
          </a:p>
          <a:p>
            <a:pPr algn="just"/>
            <a:endParaRPr lang="uk-UA" sz="2000" dirty="0" smtClean="0">
              <a:uFillTx/>
            </a:endParaRPr>
          </a:p>
          <a:p>
            <a:pPr algn="just"/>
            <a:r>
              <a:rPr lang="ru-RU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Напрямки </a:t>
            </a:r>
            <a:r>
              <a:rPr lang="ru-RU" altLang="ko-KR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діяльності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2000" dirty="0" err="1" smtClean="0">
                <a:uFillTx/>
              </a:rPr>
              <a:t>Відлов</a:t>
            </a:r>
            <a:r>
              <a:rPr lang="ru-RU" sz="2000" dirty="0" smtClean="0">
                <a:uFillTx/>
              </a:rPr>
              <a:t>, </a:t>
            </a:r>
            <a:r>
              <a:rPr lang="ru-RU" sz="2000" dirty="0" err="1" smtClean="0">
                <a:uFillTx/>
              </a:rPr>
              <a:t>стерилізація</a:t>
            </a:r>
            <a:r>
              <a:rPr lang="ru-RU" sz="2000" dirty="0" smtClean="0">
                <a:uFillTx/>
              </a:rPr>
              <a:t>, </a:t>
            </a:r>
            <a:r>
              <a:rPr lang="ru-RU" sz="2000" dirty="0" err="1" smtClean="0">
                <a:uFillTx/>
              </a:rPr>
              <a:t>лікування</a:t>
            </a:r>
            <a:r>
              <a:rPr lang="ru-RU" sz="2000" dirty="0" smtClean="0">
                <a:uFillTx/>
              </a:rPr>
              <a:t>, </a:t>
            </a:r>
            <a:r>
              <a:rPr lang="ru-RU" sz="2000" dirty="0" err="1" smtClean="0">
                <a:uFillTx/>
              </a:rPr>
              <a:t>прилаштування</a:t>
            </a:r>
            <a:r>
              <a:rPr lang="ru-RU" sz="2000" dirty="0" smtClean="0">
                <a:uFillTx/>
              </a:rPr>
              <a:t>, </a:t>
            </a:r>
            <a:r>
              <a:rPr lang="ru-RU" sz="2000" dirty="0" err="1" smtClean="0">
                <a:uFillTx/>
              </a:rPr>
              <a:t>повернення</a:t>
            </a:r>
            <a:r>
              <a:rPr lang="ru-RU" sz="2000" dirty="0" smtClean="0">
                <a:uFillTx/>
              </a:rPr>
              <a:t> </a:t>
            </a:r>
          </a:p>
          <a:p>
            <a:pPr algn="just"/>
            <a:r>
              <a:rPr lang="ru-RU" sz="2000" dirty="0">
                <a:uFillTx/>
              </a:rPr>
              <a:t> </a:t>
            </a:r>
            <a:r>
              <a:rPr lang="ru-RU" sz="2000" dirty="0" smtClean="0">
                <a:uFillTx/>
              </a:rPr>
              <a:t>  </a:t>
            </a:r>
            <a:r>
              <a:rPr lang="ru-RU" sz="2000" dirty="0" err="1" smtClean="0">
                <a:uFillTx/>
              </a:rPr>
              <a:t>безпритульних</a:t>
            </a:r>
            <a:r>
              <a:rPr lang="ru-RU" sz="2000" dirty="0" smtClean="0">
                <a:uFillTx/>
              </a:rPr>
              <a:t> </a:t>
            </a:r>
            <a:r>
              <a:rPr lang="ru-RU" sz="2000" dirty="0" err="1" smtClean="0">
                <a:uFillTx/>
              </a:rPr>
              <a:t>тварин</a:t>
            </a:r>
            <a:endParaRPr lang="ru-RU" sz="2000" dirty="0" smtClean="0">
              <a:uFillTx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2000" dirty="0" err="1" smtClean="0">
                <a:uFillTx/>
              </a:rPr>
              <a:t>Реєстрація</a:t>
            </a:r>
            <a:r>
              <a:rPr lang="ru-RU" sz="2000" dirty="0" smtClean="0">
                <a:uFillTx/>
              </a:rPr>
              <a:t> та </a:t>
            </a:r>
            <a:r>
              <a:rPr lang="ru-RU" sz="2000" dirty="0" err="1" smtClean="0">
                <a:uFillTx/>
              </a:rPr>
              <a:t>ідентифікація</a:t>
            </a:r>
            <a:r>
              <a:rPr lang="ru-RU" sz="2000" dirty="0" smtClean="0">
                <a:uFillTx/>
              </a:rPr>
              <a:t> </a:t>
            </a:r>
            <a:r>
              <a:rPr lang="ru-RU" sz="2000" dirty="0" err="1" smtClean="0">
                <a:uFillTx/>
              </a:rPr>
              <a:t>домашніх</a:t>
            </a:r>
            <a:r>
              <a:rPr lang="ru-RU" sz="2000" dirty="0" smtClean="0">
                <a:uFillTx/>
              </a:rPr>
              <a:t> </a:t>
            </a:r>
            <a:r>
              <a:rPr lang="ru-RU" sz="2000" dirty="0" err="1" smtClean="0">
                <a:uFillTx/>
              </a:rPr>
              <a:t>тварин</a:t>
            </a:r>
            <a:endParaRPr lang="ru-RU" sz="2000" dirty="0" smtClean="0">
              <a:uFillTx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2000" dirty="0" err="1" smtClean="0">
                <a:uFillTx/>
              </a:rPr>
              <a:t>Посилення</a:t>
            </a:r>
            <a:r>
              <a:rPr lang="ru-RU" sz="2000" dirty="0" smtClean="0">
                <a:uFillTx/>
              </a:rPr>
              <a:t> </a:t>
            </a:r>
            <a:r>
              <a:rPr lang="ru-RU" sz="2000" dirty="0" err="1" smtClean="0">
                <a:uFillTx/>
              </a:rPr>
              <a:t>відповідальності</a:t>
            </a:r>
            <a:r>
              <a:rPr lang="ru-RU" sz="2000" dirty="0" smtClean="0">
                <a:uFillTx/>
              </a:rPr>
              <a:t> </a:t>
            </a:r>
            <a:r>
              <a:rPr lang="ru-RU" sz="2000" dirty="0" err="1" smtClean="0">
                <a:uFillTx/>
              </a:rPr>
              <a:t>власників</a:t>
            </a:r>
            <a:endParaRPr lang="ru-RU" sz="2000" dirty="0" smtClean="0">
              <a:uFillTx/>
            </a:endParaRPr>
          </a:p>
          <a:p>
            <a:pPr algn="just"/>
            <a:endParaRPr lang="ru-RU" sz="2000" dirty="0" smtClean="0">
              <a:uFillTx/>
            </a:endParaRPr>
          </a:p>
          <a:p>
            <a:pPr algn="just"/>
            <a:r>
              <a:rPr lang="ru-RU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ru-RU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Цілі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2000" dirty="0" err="1">
                <a:uFillTx/>
              </a:rPr>
              <a:t>Створення</a:t>
            </a:r>
            <a:r>
              <a:rPr lang="ru-RU" sz="2000" dirty="0">
                <a:uFillTx/>
              </a:rPr>
              <a:t> </a:t>
            </a:r>
            <a:r>
              <a:rPr lang="ru-RU" sz="2000" dirty="0" err="1">
                <a:uFillTx/>
              </a:rPr>
              <a:t>сучасного</a:t>
            </a:r>
            <a:r>
              <a:rPr lang="ru-RU" sz="2000" dirty="0">
                <a:uFillTx/>
              </a:rPr>
              <a:t> ветеринарно-</a:t>
            </a:r>
            <a:r>
              <a:rPr lang="ru-RU" sz="2000" dirty="0" err="1">
                <a:uFillTx/>
              </a:rPr>
              <a:t>стерилізаційного</a:t>
            </a:r>
            <a:r>
              <a:rPr lang="ru-RU" sz="2000" dirty="0">
                <a:uFillTx/>
              </a:rPr>
              <a:t> центру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2000" dirty="0">
                <a:uFillTx/>
              </a:rPr>
              <a:t>100% </a:t>
            </a:r>
            <a:r>
              <a:rPr lang="ru-RU" sz="2000" dirty="0" err="1">
                <a:uFillTx/>
              </a:rPr>
              <a:t>ефективність</a:t>
            </a:r>
            <a:r>
              <a:rPr lang="ru-RU" sz="2000" dirty="0">
                <a:uFillTx/>
              </a:rPr>
              <a:t> </a:t>
            </a:r>
            <a:r>
              <a:rPr lang="ru-RU" sz="2000" dirty="0" err="1">
                <a:uFillTx/>
              </a:rPr>
              <a:t>прилаштування</a:t>
            </a:r>
            <a:r>
              <a:rPr lang="ru-RU" sz="2000" dirty="0">
                <a:uFillTx/>
              </a:rPr>
              <a:t> </a:t>
            </a:r>
            <a:r>
              <a:rPr lang="ru-RU" sz="2000" dirty="0" err="1">
                <a:uFillTx/>
              </a:rPr>
              <a:t>відловлених</a:t>
            </a:r>
            <a:r>
              <a:rPr lang="ru-RU" sz="2000" dirty="0">
                <a:uFillTx/>
              </a:rPr>
              <a:t> </a:t>
            </a:r>
            <a:r>
              <a:rPr lang="ru-RU" sz="2000" dirty="0" smtClean="0">
                <a:uFillTx/>
              </a:rPr>
              <a:t>собак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ru-RU" sz="2000" dirty="0" err="1" smtClean="0">
                <a:uFillTx/>
              </a:rPr>
              <a:t>Зникнення</a:t>
            </a:r>
            <a:r>
              <a:rPr lang="ru-RU" sz="2000" dirty="0" smtClean="0">
                <a:uFillTx/>
              </a:rPr>
              <a:t> </a:t>
            </a:r>
            <a:r>
              <a:rPr lang="ru-RU" sz="2000" dirty="0" err="1" smtClean="0">
                <a:uFillTx/>
              </a:rPr>
              <a:t>безпритульних</a:t>
            </a:r>
            <a:r>
              <a:rPr lang="ru-RU" sz="2000" dirty="0" smtClean="0">
                <a:uFillTx/>
              </a:rPr>
              <a:t> собак з </a:t>
            </a:r>
            <a:r>
              <a:rPr lang="ru-RU" sz="2000" dirty="0" err="1" smtClean="0">
                <a:uFillTx/>
              </a:rPr>
              <a:t>вулиць</a:t>
            </a:r>
            <a:r>
              <a:rPr lang="ru-RU" sz="2000" dirty="0" smtClean="0">
                <a:uFillTx/>
              </a:rPr>
              <a:t> </a:t>
            </a:r>
            <a:r>
              <a:rPr lang="ru-RU" sz="2000" dirty="0" err="1" smtClean="0">
                <a:uFillTx/>
              </a:rPr>
              <a:t>міста</a:t>
            </a:r>
            <a:endParaRPr lang="ru-RU" sz="2000" dirty="0">
              <a:uFillTx/>
            </a:endParaRPr>
          </a:p>
          <a:p>
            <a:pPr algn="just"/>
            <a:endParaRPr lang="ru-RU" sz="2000" dirty="0" smtClean="0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8"/>
          <p:cNvSpPr>
            <a:spLocks/>
          </p:cNvSpPr>
          <p:nvPr/>
        </p:nvSpPr>
        <p:spPr>
          <a:xfrm flipH="1">
            <a:off x="6300192" y="5084646"/>
            <a:ext cx="2592288" cy="837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모서리가 둥근 직사각형 13"/>
          <p:cNvSpPr>
            <a:spLocks/>
          </p:cNvSpPr>
          <p:nvPr/>
        </p:nvSpPr>
        <p:spPr>
          <a:xfrm flipH="1">
            <a:off x="5724129" y="2033124"/>
            <a:ext cx="2592287" cy="837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모서리가 둥근 직사각형 14"/>
          <p:cNvSpPr>
            <a:spLocks/>
          </p:cNvSpPr>
          <p:nvPr/>
        </p:nvSpPr>
        <p:spPr>
          <a:xfrm flipH="1">
            <a:off x="6300192" y="3023417"/>
            <a:ext cx="2592288" cy="837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모서리가 둥근 직사각형 15"/>
          <p:cNvSpPr>
            <a:spLocks/>
          </p:cNvSpPr>
          <p:nvPr/>
        </p:nvSpPr>
        <p:spPr>
          <a:xfrm flipH="1">
            <a:off x="5796136" y="4077072"/>
            <a:ext cx="2592288" cy="837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 bwMode="auto">
          <a:xfrm>
            <a:off x="5796139" y="2060848"/>
            <a:ext cx="25202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1600" dirty="0" smtClean="0">
                <a:solidFill>
                  <a:schemeClr val="bg1"/>
                </a:solidFill>
                <a:uFillTx/>
                <a:cs typeface="Arial" pitchFamily="34" charset="0"/>
              </a:rPr>
              <a:t>Прогулянки та с</a:t>
            </a:r>
            <a:r>
              <a:rPr lang="uk-UA" altLang="ko-KR" sz="1600" dirty="0" smtClean="0">
                <a:solidFill>
                  <a:schemeClr val="bg1"/>
                </a:solidFill>
                <a:uFillTx/>
                <a:cs typeface="Arial" pitchFamily="34" charset="0"/>
              </a:rPr>
              <a:t>оціальна адаптація собак в ЛКП</a:t>
            </a:r>
            <a:endParaRPr kumimoji="0" lang="en-US" altLang="ko-KR" sz="1600" dirty="0">
              <a:solidFill>
                <a:schemeClr val="bg1"/>
              </a:solidFill>
              <a:uFillTx/>
              <a:cs typeface="Arial" pitchFamily="34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0" y="1180059"/>
            <a:ext cx="8964488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Напрямки волонтерської діяльності</a:t>
            </a:r>
            <a:endParaRPr kumimoji="0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cs typeface="Arial" pitchFamily="34" charset="0"/>
            </a:endParaRPr>
          </a:p>
        </p:txBody>
      </p:sp>
      <p:pic>
        <p:nvPicPr>
          <p:cNvPr id="25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 bwMode="auto">
          <a:xfrm>
            <a:off x="6336196" y="3138090"/>
            <a:ext cx="2520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1600" dirty="0" smtClean="0">
                <a:solidFill>
                  <a:schemeClr val="bg1"/>
                </a:solidFill>
                <a:uFillTx/>
                <a:cs typeface="Arial" pitchFamily="34" charset="0"/>
              </a:rPr>
              <a:t>Збір коштів та матеріальної допомоги</a:t>
            </a:r>
            <a:endParaRPr kumimoji="0" lang="en-US" altLang="ko-KR" sz="1600" dirty="0">
              <a:solidFill>
                <a:schemeClr val="bg1"/>
              </a:solidFill>
              <a:uFillTx/>
              <a:cs typeface="Arial" pitchFamily="34" charset="0"/>
            </a:endParaRPr>
          </a:p>
        </p:txBody>
      </p:sp>
      <p:grpSp>
        <p:nvGrpSpPr>
          <p:cNvPr id="36" name="그룹 16"/>
          <p:cNvGrpSpPr/>
          <p:nvPr/>
        </p:nvGrpSpPr>
        <p:grpSpPr>
          <a:xfrm>
            <a:off x="5832141" y="4206699"/>
            <a:ext cx="2520277" cy="584776"/>
            <a:chOff x="541460" y="1981533"/>
            <a:chExt cx="1693664" cy="195660"/>
          </a:xfrm>
        </p:grpSpPr>
        <p:sp>
          <p:nvSpPr>
            <p:cNvPr id="37" name="TextBox 36"/>
            <p:cNvSpPr txBox="1">
              <a:spLocks/>
            </p:cNvSpPr>
            <p:nvPr/>
          </p:nvSpPr>
          <p:spPr bwMode="auto">
            <a:xfrm>
              <a:off x="541460" y="2077905"/>
              <a:ext cx="1693664" cy="82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>
                  <a:uFillTx/>
                </a:defRPr>
              </a:pPr>
              <a:endParaRPr kumimoji="0" lang="en-US" altLang="ko-KR" sz="1000" dirty="0">
                <a:solidFill>
                  <a:schemeClr val="bg1"/>
                </a:solidFill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589850" y="1981533"/>
              <a:ext cx="1596885" cy="1956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defRPr>
                  <a:uFillTx/>
                </a:defRPr>
              </a:pPr>
              <a:r>
                <a:rPr kumimoji="0" lang="uk-UA" altLang="ko-KR" sz="1600" dirty="0" smtClean="0">
                  <a:solidFill>
                    <a:schemeClr val="bg1"/>
                  </a:solidFill>
                  <a:uFillTx/>
                  <a:ea typeface="맑은 고딕" pitchFamily="50" charset="-127"/>
                  <a:cs typeface="Arial" pitchFamily="34" charset="0"/>
                </a:rPr>
                <a:t>Прилаштування і перетримка</a:t>
              </a:r>
              <a:endParaRPr kumimoji="0" lang="en-US" altLang="ko-KR" sz="1600" dirty="0">
                <a:solidFill>
                  <a:schemeClr val="bg1"/>
                </a:solidFill>
                <a:uFillTx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40" name="TextBox 39"/>
          <p:cNvSpPr txBox="1">
            <a:spLocks/>
          </p:cNvSpPr>
          <p:nvPr/>
        </p:nvSpPr>
        <p:spPr bwMode="auto">
          <a:xfrm>
            <a:off x="6318194" y="5118283"/>
            <a:ext cx="25202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>
                <a:uFillTx/>
              </a:defRPr>
            </a:pPr>
            <a:r>
              <a:rPr lang="uk-UA" altLang="ko-KR" sz="1200" dirty="0">
                <a:solidFill>
                  <a:schemeClr val="bg1"/>
                </a:solidFill>
                <a:uFillTx/>
                <a:ea typeface="맑은 고딕" pitchFamily="50" charset="-127"/>
                <a:cs typeface="Arial" pitchFamily="34" charset="0"/>
              </a:rPr>
              <a:t>Реалізація проектів:</a:t>
            </a:r>
            <a:endParaRPr lang="en-US" altLang="ko-KR" sz="1200" dirty="0">
              <a:solidFill>
                <a:schemeClr val="bg1"/>
              </a:solidFill>
              <a:uFillTx/>
              <a:ea typeface="맑은 고딕" pitchFamily="50" charset="-127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1200" dirty="0" smtClean="0">
                <a:solidFill>
                  <a:schemeClr val="bg1"/>
                </a:solidFill>
                <a:uFillTx/>
                <a:cs typeface="Arial" pitchFamily="34" charset="0"/>
              </a:rPr>
              <a:t>підрахунок безпритульних собак, безкоштовне </a:t>
            </a:r>
            <a:r>
              <a:rPr kumimoji="0" lang="uk-UA" altLang="ko-KR" sz="1200" dirty="0" err="1" smtClean="0">
                <a:solidFill>
                  <a:schemeClr val="bg1"/>
                </a:solidFill>
                <a:uFillTx/>
                <a:cs typeface="Arial" pitchFamily="34" charset="0"/>
              </a:rPr>
              <a:t>чіпування</a:t>
            </a:r>
            <a:r>
              <a:rPr kumimoji="0" lang="uk-UA" altLang="ko-KR" sz="1200" dirty="0" smtClean="0">
                <a:solidFill>
                  <a:schemeClr val="bg1"/>
                </a:solidFill>
                <a:uFillTx/>
                <a:cs typeface="Arial" pitchFamily="34" charset="0"/>
              </a:rPr>
              <a:t> тощо</a:t>
            </a:r>
            <a:endParaRPr kumimoji="0" lang="en-US" altLang="ko-KR" sz="1200" dirty="0">
              <a:solidFill>
                <a:schemeClr val="bg1"/>
              </a:solidFill>
              <a:uFillTx/>
              <a:cs typeface="Arial" pitchFamily="34" charset="0"/>
            </a:endParaRPr>
          </a:p>
        </p:txBody>
      </p:sp>
      <p:pic>
        <p:nvPicPr>
          <p:cNvPr id="42" name="Picture 2" descr="F:\Lviv Young Project\ЛКП Лев\photo\IMG_707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8771" y="2035932"/>
            <a:ext cx="4361341" cy="2905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모서리가 둥근 직사각형 28"/>
          <p:cNvSpPr>
            <a:spLocks/>
          </p:cNvSpPr>
          <p:nvPr/>
        </p:nvSpPr>
        <p:spPr>
          <a:xfrm flipH="1">
            <a:off x="3491880" y="5445224"/>
            <a:ext cx="2592288" cy="837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>
            <a:spLocks/>
          </p:cNvSpPr>
          <p:nvPr/>
        </p:nvSpPr>
        <p:spPr bwMode="auto">
          <a:xfrm>
            <a:off x="3563890" y="5580529"/>
            <a:ext cx="2520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>
                <a:uFillTx/>
              </a:defRPr>
            </a:pPr>
            <a:r>
              <a:rPr lang="uk-UA" altLang="ko-KR" sz="1600" dirty="0" smtClean="0">
                <a:solidFill>
                  <a:schemeClr val="bg1"/>
                </a:solidFill>
                <a:uFillTx/>
                <a:ea typeface="맑은 고딕" pitchFamily="50" charset="-127"/>
                <a:cs typeface="Arial" pitchFamily="34" charset="0"/>
              </a:rPr>
              <a:t>Організація </a:t>
            </a:r>
            <a:r>
              <a:rPr lang="uk-UA" altLang="ko-KR" sz="1600" dirty="0">
                <a:solidFill>
                  <a:schemeClr val="bg1"/>
                </a:solidFill>
                <a:uFillTx/>
                <a:ea typeface="맑은 고딕" pitchFamily="50" charset="-127"/>
                <a:cs typeface="Arial" pitchFamily="34" charset="0"/>
              </a:rPr>
              <a:t>опікунської мережі</a:t>
            </a:r>
            <a:endParaRPr lang="en-US" altLang="ko-KR" sz="1600" dirty="0">
              <a:solidFill>
                <a:schemeClr val="bg1"/>
              </a:solidFill>
              <a:uFillTx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8" name="Picture 8" descr="Displaying IMG_319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132292">
            <a:off x="409830" y="3635159"/>
            <a:ext cx="2175551" cy="2897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/>
      <p:bldP spid="40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pic>
        <p:nvPicPr>
          <p:cNvPr id="8" name="Мультфільм про міську програму регулювання кількості бездомних тварин (Донецьк).mp4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88024" y="3990999"/>
            <a:ext cx="4038600" cy="2246313"/>
          </a:xfrm>
        </p:spPr>
      </p:pic>
      <p:sp>
        <p:nvSpPr>
          <p:cNvPr id="10" name="Прямоугольник 9"/>
          <p:cNvSpPr>
            <a:spLocks/>
          </p:cNvSpPr>
          <p:nvPr/>
        </p:nvSpPr>
        <p:spPr>
          <a:xfrm>
            <a:off x="251520" y="1916832"/>
            <a:ext cx="8359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uk-UA" sz="2000" dirty="0" smtClean="0">
                <a:uFillTx/>
                <a:cs typeface="Arial" pitchFamily="34" charset="0"/>
              </a:rPr>
              <a:t>Прилаштування (</a:t>
            </a:r>
            <a:r>
              <a:rPr lang="uk-UA" sz="2000" dirty="0" err="1" smtClean="0">
                <a:uFillTx/>
                <a:cs typeface="Arial" pitchFamily="34" charset="0"/>
              </a:rPr>
              <a:t>адопція</a:t>
            </a:r>
            <a:r>
              <a:rPr lang="uk-UA" sz="2000" dirty="0" smtClean="0">
                <a:uFillTx/>
                <a:cs typeface="Arial" pitchFamily="34" charset="0"/>
              </a:rPr>
              <a:t>) </a:t>
            </a:r>
            <a:endParaRPr lang="uk-UA" sz="2000" dirty="0">
              <a:uFillTx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uk-UA" sz="2000" dirty="0">
                <a:uFillTx/>
                <a:cs typeface="Arial" pitchFamily="34" charset="0"/>
              </a:rPr>
              <a:t>Лояльне ставлення до </a:t>
            </a:r>
            <a:r>
              <a:rPr lang="uk-UA" sz="2000" dirty="0" smtClean="0">
                <a:uFillTx/>
                <a:cs typeface="Arial" pitchFamily="34" charset="0"/>
              </a:rPr>
              <a:t>собак, особливо з кліпсами</a:t>
            </a:r>
            <a:endParaRPr lang="uk-UA" sz="2000" dirty="0">
              <a:uFillTx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uk-UA" sz="2000" dirty="0" smtClean="0">
                <a:uFillTx/>
                <a:cs typeface="Arial" pitchFamily="34" charset="0"/>
              </a:rPr>
              <a:t>Реєстрація домашніх тварин </a:t>
            </a:r>
            <a:endParaRPr lang="uk-UA" sz="2000" dirty="0">
              <a:uFillTx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uk-UA" sz="2000" dirty="0">
                <a:uFillTx/>
                <a:cs typeface="Arial" pitchFamily="34" charset="0"/>
              </a:rPr>
              <a:t>Підвищення </a:t>
            </a:r>
            <a:r>
              <a:rPr lang="uk-UA" sz="2000" dirty="0" smtClean="0">
                <a:uFillTx/>
                <a:cs typeface="Arial" pitchFamily="34" charset="0"/>
              </a:rPr>
              <a:t>персональної відповідальності власників домашніх тварин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uk-UA" sz="2000" dirty="0">
                <a:uFillTx/>
                <a:cs typeface="Arial" pitchFamily="34" charset="0"/>
              </a:rPr>
              <a:t>Стерилізація домашніх </a:t>
            </a:r>
            <a:r>
              <a:rPr lang="uk-UA" sz="2000" dirty="0" smtClean="0">
                <a:uFillTx/>
                <a:cs typeface="Arial" pitchFamily="34" charset="0"/>
              </a:rPr>
              <a:t>тварин</a:t>
            </a:r>
            <a:endParaRPr lang="uk-UA" sz="2000" dirty="0">
              <a:uFillTx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14961" y="1148551"/>
            <a:ext cx="9129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Напрямки соціальної реклами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upload.wikimedia.org/wikipedia/uk/thumb/b/b4/Animal-id.jpg/120px-Animal-i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840" y="4994087"/>
            <a:ext cx="1863912" cy="1863913"/>
          </a:xfrm>
          <a:prstGeom prst="rect">
            <a:avLst/>
          </a:prstGeom>
          <a:noFill/>
        </p:spPr>
      </p:pic>
      <p:sp>
        <p:nvSpPr>
          <p:cNvPr id="7" name="Прямоугольник 6"/>
          <p:cNvSpPr>
            <a:spLocks/>
          </p:cNvSpPr>
          <p:nvPr/>
        </p:nvSpPr>
        <p:spPr>
          <a:xfrm>
            <a:off x="251519" y="1916832"/>
            <a:ext cx="862437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uk-UA" sz="2000" dirty="0" smtClean="0">
                <a:uFillTx/>
                <a:cs typeface="Arial" pitchFamily="34" charset="0"/>
              </a:rPr>
              <a:t>Електронна реєстраційна база, інтегрована в українську та </a:t>
            </a:r>
          </a:p>
          <a:p>
            <a:pPr algn="just">
              <a:lnSpc>
                <a:spcPct val="150000"/>
              </a:lnSpc>
            </a:pPr>
            <a:r>
              <a:rPr lang="uk-UA" sz="2000" dirty="0">
                <a:uFillTx/>
                <a:cs typeface="Arial" pitchFamily="34" charset="0"/>
              </a:rPr>
              <a:t> </a:t>
            </a:r>
            <a:r>
              <a:rPr lang="uk-UA" sz="2000" dirty="0" smtClean="0">
                <a:uFillTx/>
                <a:cs typeface="Arial" pitchFamily="34" charset="0"/>
              </a:rPr>
              <a:t>   міжнародну бази </a:t>
            </a:r>
            <a:endParaRPr lang="uk-UA" sz="2000" dirty="0">
              <a:uFillTx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uk-UA" sz="2000" dirty="0" smtClean="0">
                <a:uFillTx/>
                <a:cs typeface="Arial" pitchFamily="34" charset="0"/>
              </a:rPr>
              <a:t>Жетони (2 тис. шт.)</a:t>
            </a:r>
            <a:endParaRPr lang="uk-UA" sz="2000" dirty="0">
              <a:uFillTx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uk-UA" sz="2000" dirty="0" smtClean="0">
                <a:uFillTx/>
                <a:cs typeface="Arial" pitchFamily="34" charset="0"/>
              </a:rPr>
              <a:t>Можливість реєструвати через ЛКП «ЛЕВ», ветеринарні кабінети, кінологічні центри або власником </a:t>
            </a:r>
            <a:r>
              <a:rPr lang="uk-UA" sz="2000" dirty="0" err="1" smtClean="0">
                <a:uFillTx/>
                <a:cs typeface="Arial" pitchFamily="34" charset="0"/>
              </a:rPr>
              <a:t>онлайн</a:t>
            </a:r>
            <a:endParaRPr lang="uk-UA" sz="2000" dirty="0">
              <a:uFillTx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uk-UA" sz="2000" dirty="0" smtClean="0">
                <a:uFillTx/>
                <a:cs typeface="Arial" pitchFamily="34" charset="0"/>
              </a:rPr>
              <a:t>Промо-акції з </a:t>
            </a:r>
            <a:r>
              <a:rPr lang="uk-UA" sz="2000" dirty="0" err="1" smtClean="0">
                <a:uFillTx/>
                <a:cs typeface="Arial" pitchFamily="34" charset="0"/>
              </a:rPr>
              <a:t>чіпування</a:t>
            </a:r>
            <a:r>
              <a:rPr lang="uk-UA" sz="2000" dirty="0" smtClean="0">
                <a:uFillTx/>
                <a:cs typeface="Arial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uk-UA" sz="2000" dirty="0">
                <a:uFillTx/>
                <a:cs typeface="Arial" pitchFamily="34" charset="0"/>
              </a:rPr>
              <a:t> </a:t>
            </a:r>
            <a:r>
              <a:rPr lang="uk-UA" sz="2000" dirty="0" smtClean="0">
                <a:uFillTx/>
                <a:cs typeface="Arial" pitchFamily="34" charset="0"/>
              </a:rPr>
              <a:t>   (безкоштовно)</a:t>
            </a:r>
          </a:p>
        </p:txBody>
      </p:sp>
      <p:pic>
        <p:nvPicPr>
          <p:cNvPr id="3" name="Picture 3" descr="F:\Lviv Young Project\Чотирилапі\social networks\p9sH-GffwZ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984197"/>
            <a:ext cx="3312368" cy="1757171"/>
          </a:xfrm>
          <a:prstGeom prst="rect">
            <a:avLst/>
          </a:prstGeom>
          <a:noFill/>
        </p:spPr>
      </p:pic>
      <p:pic>
        <p:nvPicPr>
          <p:cNvPr id="4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4961" y="1148551"/>
            <a:ext cx="9129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Реєстрація та ідентифікація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cs typeface="Arial" pitchFamily="34" charset="0"/>
            </a:endParaRPr>
          </a:p>
        </p:txBody>
      </p:sp>
      <p:pic>
        <p:nvPicPr>
          <p:cNvPr id="1026" name="Picture 2" descr="F:\Lviv Young Project\ЛКП Лев\logo\11289563_970348549683446_93672204_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44892" y="4509120"/>
            <a:ext cx="3099108" cy="2272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62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>
            <a:off x="14961" y="1148551"/>
            <a:ext cx="9129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Нагальні потреби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cs typeface="Arial" pitchFamily="34" charset="0"/>
            </a:endParaRPr>
          </a:p>
        </p:txBody>
      </p:sp>
      <p:sp>
        <p:nvSpPr>
          <p:cNvPr id="43" name="직사각형 71"/>
          <p:cNvSpPr>
            <a:spLocks/>
          </p:cNvSpPr>
          <p:nvPr/>
        </p:nvSpPr>
        <p:spPr>
          <a:xfrm>
            <a:off x="656079" y="4365104"/>
            <a:ext cx="57881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2000" dirty="0" smtClean="0">
                <a:solidFill>
                  <a:srgbClr val="FF0000"/>
                </a:solidFill>
                <a:uFillTx/>
                <a:cs typeface="Arial" pitchFamily="34" charset="0"/>
              </a:rPr>
              <a:t>Збільшення штату: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2000" dirty="0" err="1" smtClean="0">
                <a:solidFill>
                  <a:srgbClr val="FF0000"/>
                </a:solidFill>
                <a:uFillTx/>
                <a:cs typeface="Arial" pitchFamily="34" charset="0"/>
              </a:rPr>
              <a:t>ветеринар+ловець+водій</a:t>
            </a:r>
            <a:r>
              <a:rPr kumimoji="0" lang="uk-UA" altLang="ko-KR" sz="2000" dirty="0" smtClean="0">
                <a:solidFill>
                  <a:srgbClr val="FF0000"/>
                </a:solidFill>
                <a:uFillTx/>
                <a:cs typeface="Arial" pitchFamily="34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2000" b="1" dirty="0" smtClean="0">
                <a:uFillTx/>
                <a:cs typeface="Arial" pitchFamily="34" charset="0"/>
              </a:rPr>
              <a:t>(фінансування відсутнє)</a:t>
            </a:r>
            <a:endParaRPr kumimoji="0" lang="ko-KR" altLang="en-US" sz="2000" dirty="0">
              <a:uFillTx/>
              <a:cs typeface="Arial" pitchFamily="34" charset="0"/>
            </a:endParaRPr>
          </a:p>
        </p:txBody>
      </p:sp>
      <p:pic>
        <p:nvPicPr>
          <p:cNvPr id="78" name="Picture 2" descr="C:\Users\User\Desktop\Exclamation_mark_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61" y="4487744"/>
            <a:ext cx="770384" cy="770384"/>
          </a:xfrm>
          <a:prstGeom prst="rect">
            <a:avLst/>
          </a:prstGeom>
          <a:noFill/>
        </p:spPr>
      </p:pic>
      <p:pic>
        <p:nvPicPr>
          <p:cNvPr id="2050" name="Picture 2" descr="F:\Lviv Young Project\ЛКП Лев\photo\image2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902763"/>
            <a:ext cx="3600399" cy="2689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 descr="C:\Users\User\Desktop\Exclamation_mark_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61" y="3378696"/>
            <a:ext cx="770384" cy="770384"/>
          </a:xfrm>
          <a:prstGeom prst="rect">
            <a:avLst/>
          </a:prstGeom>
          <a:noFill/>
        </p:spPr>
      </p:pic>
      <p:pic>
        <p:nvPicPr>
          <p:cNvPr id="15" name="Picture 2" descr="C:\Users\User\Desktop\Exclamation_mark_r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61" y="2154560"/>
            <a:ext cx="770384" cy="770384"/>
          </a:xfrm>
          <a:prstGeom prst="rect">
            <a:avLst/>
          </a:prstGeom>
          <a:noFill/>
        </p:spPr>
      </p:pic>
      <p:sp>
        <p:nvSpPr>
          <p:cNvPr id="18" name="직사각형 71"/>
          <p:cNvSpPr>
            <a:spLocks/>
          </p:cNvSpPr>
          <p:nvPr/>
        </p:nvSpPr>
        <p:spPr>
          <a:xfrm>
            <a:off x="598438" y="1878032"/>
            <a:ext cx="82809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>
                <a:uFillTx/>
              </a:defRPr>
            </a:pPr>
            <a:r>
              <a:rPr kumimoji="0" lang="uk-UA" altLang="ko-KR" sz="2000" dirty="0" smtClean="0">
                <a:solidFill>
                  <a:srgbClr val="FF0000"/>
                </a:solidFill>
                <a:uFillTx/>
                <a:cs typeface="Arial" pitchFamily="34" charset="0"/>
              </a:rPr>
              <a:t>Облаштування існуючих вольєрів (</a:t>
            </a:r>
            <a:r>
              <a:rPr kumimoji="0" lang="uk-UA" altLang="ko-KR" sz="2000" dirty="0" err="1" smtClean="0">
                <a:solidFill>
                  <a:srgbClr val="FF0000"/>
                </a:solidFill>
                <a:uFillTx/>
                <a:cs typeface="Arial" pitchFamily="34" charset="0"/>
              </a:rPr>
              <a:t>самовирівнююча</a:t>
            </a:r>
            <a:r>
              <a:rPr kumimoji="0" lang="uk-UA" altLang="ko-KR" sz="2000" dirty="0" smtClean="0">
                <a:solidFill>
                  <a:srgbClr val="FF0000"/>
                </a:solidFill>
                <a:uFillTx/>
                <a:cs typeface="Arial" pitchFamily="34" charset="0"/>
              </a:rPr>
              <a:t> підлога, облицювання плиткою, заміна </a:t>
            </a:r>
            <a:r>
              <a:rPr lang="uk-UA" altLang="ko-KR" sz="2000" dirty="0" smtClean="0">
                <a:solidFill>
                  <a:srgbClr val="FF0000"/>
                </a:solidFill>
                <a:uFillTx/>
                <a:cs typeface="Arial" pitchFamily="34" charset="0"/>
              </a:rPr>
              <a:t>решіток, система </a:t>
            </a:r>
            <a:r>
              <a:rPr lang="uk-UA" altLang="ko-KR" sz="2000" dirty="0" err="1">
                <a:solidFill>
                  <a:srgbClr val="FF0000"/>
                </a:solidFill>
                <a:uFillTx/>
                <a:cs typeface="Arial" pitchFamily="34" charset="0"/>
              </a:rPr>
              <a:t>електро-</a:t>
            </a:r>
            <a:r>
              <a:rPr lang="uk-UA" altLang="ko-KR" sz="2000" dirty="0">
                <a:solidFill>
                  <a:srgbClr val="FF0000"/>
                </a:solidFill>
                <a:uFillTx/>
                <a:cs typeface="Arial" pitchFamily="34" charset="0"/>
              </a:rPr>
              <a:t> та </a:t>
            </a:r>
            <a:r>
              <a:rPr lang="uk-UA" altLang="ko-KR" sz="2000" dirty="0" smtClean="0">
                <a:solidFill>
                  <a:srgbClr val="FF0000"/>
                </a:solidFill>
                <a:uFillTx/>
                <a:cs typeface="Arial" pitchFamily="34" charset="0"/>
              </a:rPr>
              <a:t>водопостачання</a:t>
            </a:r>
            <a:r>
              <a:rPr kumimoji="0" lang="uk-UA" altLang="ko-KR" sz="2000" dirty="0" smtClean="0">
                <a:solidFill>
                  <a:srgbClr val="FF0000"/>
                </a:solidFill>
                <a:uFillTx/>
                <a:cs typeface="Arial" pitchFamily="34" charset="0"/>
              </a:rPr>
              <a:t>)</a:t>
            </a:r>
          </a:p>
          <a:p>
            <a:pPr>
              <a:defRPr>
                <a:uFillTx/>
              </a:defRPr>
            </a:pPr>
            <a:r>
              <a:rPr lang="uk-UA" altLang="ko-KR" sz="2000" b="1" dirty="0" smtClean="0">
                <a:uFillTx/>
                <a:cs typeface="Arial" pitchFamily="34" charset="0"/>
              </a:rPr>
              <a:t>(</a:t>
            </a:r>
            <a:r>
              <a:rPr lang="uk-UA" altLang="ko-KR" sz="2000" b="1" dirty="0">
                <a:uFillTx/>
                <a:cs typeface="Arial" pitchFamily="34" charset="0"/>
              </a:rPr>
              <a:t>фінансування відсутнє</a:t>
            </a:r>
            <a:r>
              <a:rPr lang="uk-UA" altLang="ko-KR" sz="2000" b="1" dirty="0" smtClean="0">
                <a:uFillTx/>
                <a:cs typeface="Arial" pitchFamily="34" charset="0"/>
              </a:rPr>
              <a:t>)</a:t>
            </a:r>
            <a:endParaRPr lang="ko-KR" altLang="en-US" sz="2000" dirty="0">
              <a:uFillTx/>
              <a:cs typeface="Arial" pitchFamily="34" charset="0"/>
            </a:endParaRPr>
          </a:p>
        </p:txBody>
      </p:sp>
      <p:sp>
        <p:nvSpPr>
          <p:cNvPr id="19" name="직사각형 71"/>
          <p:cNvSpPr>
            <a:spLocks/>
          </p:cNvSpPr>
          <p:nvPr/>
        </p:nvSpPr>
        <p:spPr>
          <a:xfrm>
            <a:off x="615966" y="3409945"/>
            <a:ext cx="826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>
                <a:uFillTx/>
              </a:defRPr>
            </a:pPr>
            <a:r>
              <a:rPr lang="uk-UA" altLang="ko-KR" sz="2000" dirty="0" smtClean="0">
                <a:solidFill>
                  <a:srgbClr val="FF0000"/>
                </a:solidFill>
                <a:uFillTx/>
                <a:cs typeface="Arial" pitchFamily="34" charset="0"/>
              </a:rPr>
              <a:t>Хірургічний </a:t>
            </a:r>
            <a:r>
              <a:rPr lang="uk-UA" altLang="ko-KR" sz="2000" dirty="0">
                <a:solidFill>
                  <a:srgbClr val="FF0000"/>
                </a:solidFill>
                <a:uFillTx/>
                <a:cs typeface="Arial" pitchFamily="34" charset="0"/>
              </a:rPr>
              <a:t>інструментарій для </a:t>
            </a:r>
            <a:r>
              <a:rPr lang="uk-UA" altLang="ko-KR" sz="2000" dirty="0" smtClean="0">
                <a:solidFill>
                  <a:srgbClr val="FF0000"/>
                </a:solidFill>
                <a:uFillTx/>
                <a:cs typeface="Arial" pitchFamily="34" charset="0"/>
              </a:rPr>
              <a:t>операцій </a:t>
            </a:r>
          </a:p>
          <a:p>
            <a:pPr>
              <a:defRPr>
                <a:uFillTx/>
              </a:defRPr>
            </a:pPr>
            <a:r>
              <a:rPr lang="uk-UA" altLang="ko-KR" sz="2000" b="1" dirty="0" smtClean="0">
                <a:uFillTx/>
                <a:cs typeface="Arial" pitchFamily="34" charset="0"/>
              </a:rPr>
              <a:t>(</a:t>
            </a:r>
            <a:r>
              <a:rPr lang="uk-UA" altLang="ko-KR" sz="2000" b="1" dirty="0">
                <a:uFillTx/>
                <a:cs typeface="Arial" pitchFamily="34" charset="0"/>
              </a:rPr>
              <a:t>фінансування відсутнє</a:t>
            </a:r>
            <a:r>
              <a:rPr lang="uk-UA" altLang="ko-KR" sz="2000" b="1" dirty="0" smtClean="0">
                <a:uFillTx/>
                <a:cs typeface="Arial" pitchFamily="34" charset="0"/>
              </a:rPr>
              <a:t>)</a:t>
            </a:r>
            <a:endParaRPr lang="ko-KR" altLang="en-US" sz="2000" dirty="0">
              <a:uFillTx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chemeClr val="bg1"/>
                </a:solidFill>
                <a:uFillTx/>
                <a:ea typeface="Arial Unicode MS" pitchFamily="50" charset="-127"/>
              </a:rPr>
              <a:t> Enter Your Tittle</a:t>
            </a:r>
            <a:endParaRPr lang="ko-KR" altLang="en-US" sz="4400" dirty="0">
              <a:solidFill>
                <a:schemeClr val="bg1"/>
              </a:solidFill>
              <a:uFillTx/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95536" y="5589240"/>
            <a:ext cx="8424936" cy="804862"/>
          </a:xfrm>
        </p:spPr>
        <p:txBody>
          <a:bodyPr>
            <a:noAutofit/>
          </a:bodyPr>
          <a:lstStyle/>
          <a:p>
            <a:pPr algn="ctr"/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Є лише один спосіб уникнути критики: </a:t>
            </a:r>
          </a:p>
          <a:p>
            <a:pPr algn="ctr"/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нічого не говорити, нічого не робити і бути ніким.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algn="r"/>
            <a:r>
              <a:rPr lang="uk-UA" altLang="ko-KR" dirty="0" err="1" smtClean="0">
                <a:solidFill>
                  <a:schemeClr val="tx1">
                    <a:lumMod val="50000"/>
                    <a:lumOff val="50000"/>
                  </a:schemeClr>
                </a:solidFill>
                <a:uFillTx/>
                <a:cs typeface="Arial" pitchFamily="34" charset="0"/>
              </a:rPr>
              <a:t>Арістотель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4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pic>
        <p:nvPicPr>
          <p:cNvPr id="9" name="Рисунок 8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20475" y="1340768"/>
            <a:ext cx="5486400" cy="411480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isplaying IMG_3003.JPG"/>
          <p:cNvPicPr>
            <a:picLocks noChangeAspect="1" noChangeArrowheads="1"/>
          </p:cNvPicPr>
          <p:nvPr/>
        </p:nvPicPr>
        <p:blipFill rotWithShape="1">
          <a:blip r:embed="rId2"/>
          <a:srcRect l="9838" r="14343" b="28039"/>
          <a:stretch/>
        </p:blipFill>
        <p:spPr bwMode="auto">
          <a:xfrm>
            <a:off x="3191490" y="2564905"/>
            <a:ext cx="5666012" cy="4035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7504" y="1124744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Етапи</a:t>
            </a:r>
            <a:r>
              <a:rPr lang="ru-RU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реалізації</a:t>
            </a:r>
            <a:endParaRPr lang="ru-RU" sz="3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Наведення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порядку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Опанування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</a:t>
            </a:r>
            <a:r>
              <a:rPr lang="ru-RU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ситуації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uk-UA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Розвиток напрямку</a:t>
            </a:r>
          </a:p>
          <a:p>
            <a:pPr>
              <a:lnSpc>
                <a:spcPct val="150000"/>
              </a:lnSpc>
            </a:pPr>
            <a:r>
              <a:rPr lang="ru-RU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itchFamily="34" charset="0"/>
                <a:cs typeface="Arial" pitchFamily="34" charset="0"/>
              </a:rPr>
              <a:t>  </a:t>
            </a:r>
            <a:endParaRPr lang="ru-RU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 </a:t>
            </a:r>
            <a:endParaRPr lang="ru-RU" sz="2000" dirty="0" smtClean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84" y="1244236"/>
            <a:ext cx="81026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Так було</a:t>
            </a:r>
            <a:endParaRPr kumimoji="0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cs typeface="Arial" pitchFamily="34" charset="0"/>
            </a:endParaRPr>
          </a:p>
        </p:txBody>
      </p:sp>
      <p:pic>
        <p:nvPicPr>
          <p:cNvPr id="5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pic>
        <p:nvPicPr>
          <p:cNvPr id="1026" name="Picture 2" descr="Displaying IMG_26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0392" y="4666489"/>
            <a:ext cx="2304256" cy="1882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Displaying IMG_262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3809" y="4077072"/>
            <a:ext cx="3456384" cy="2472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 descr="Displaying IMG_323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16216" y="1388773"/>
            <a:ext cx="2304256" cy="3072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4" descr="Displaying IMG_262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9512" y="3221095"/>
            <a:ext cx="2492809" cy="3326060"/>
          </a:xfrm>
          <a:prstGeom prst="rect">
            <a:avLst/>
          </a:prstGeom>
          <a:noFill/>
        </p:spPr>
      </p:pic>
      <p:pic>
        <p:nvPicPr>
          <p:cNvPr id="6" name="Picture 6" descr="Displaying IMG_708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10609" y="1388773"/>
            <a:ext cx="3522781" cy="2472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166837"/>
            <a:ext cx="81026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</a:t>
            </a:r>
            <a:r>
              <a:rPr kumimoji="0"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Чистота і порядок</a:t>
            </a:r>
            <a:endParaRPr kumimoji="0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cs typeface="Arial" pitchFamily="34" charset="0"/>
            </a:endParaRPr>
          </a:p>
        </p:txBody>
      </p:sp>
      <p:sp>
        <p:nvSpPr>
          <p:cNvPr id="5" name="Oval 80"/>
          <p:cNvSpPr>
            <a:spLocks noChangeArrowheads="1"/>
          </p:cNvSpPr>
          <p:nvPr/>
        </p:nvSpPr>
        <p:spPr bwMode="auto">
          <a:xfrm>
            <a:off x="209659" y="4115027"/>
            <a:ext cx="1513305" cy="619118"/>
          </a:xfrm>
          <a:prstGeom prst="ellipse">
            <a:avLst/>
          </a:prstGeom>
          <a:gradFill rotWithShape="1">
            <a:gsLst>
              <a:gs pos="0">
                <a:schemeClr val="tx1">
                  <a:alpha val="53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</a:ln>
          <a:effectLst/>
        </p:spPr>
        <p:txBody>
          <a:bodyPr wrap="none" anchor="ctr"/>
          <a:lstStyle/>
          <a:p>
            <a:endParaRPr lang="ko-KR" altLang="en-US"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직선 연결선 88"/>
          <p:cNvCxnSpPr/>
          <p:nvPr/>
        </p:nvCxnSpPr>
        <p:spPr>
          <a:xfrm rot="5400000">
            <a:off x="-270538" y="2852937"/>
            <a:ext cx="16201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369175" y="3431053"/>
            <a:ext cx="1060684" cy="1060686"/>
            <a:chOff x="7499374" y="3309532"/>
            <a:chExt cx="1060684" cy="1060686"/>
          </a:xfrm>
        </p:grpSpPr>
        <p:sp>
          <p:nvSpPr>
            <p:cNvPr id="116" name="타원 37"/>
            <p:cNvSpPr>
              <a:spLocks/>
            </p:cNvSpPr>
            <p:nvPr/>
          </p:nvSpPr>
          <p:spPr>
            <a:xfrm>
              <a:off x="7534704" y="3355008"/>
              <a:ext cx="997937" cy="99793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sz="1600" dirty="0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타원 82"/>
            <p:cNvSpPr>
              <a:spLocks/>
            </p:cNvSpPr>
            <p:nvPr/>
          </p:nvSpPr>
          <p:spPr>
            <a:xfrm>
              <a:off x="7499374" y="3309532"/>
              <a:ext cx="1060684" cy="106068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Oval 28"/>
            <p:cNvSpPr>
              <a:spLocks noChangeArrowheads="1"/>
            </p:cNvSpPr>
            <p:nvPr/>
          </p:nvSpPr>
          <p:spPr bwMode="auto">
            <a:xfrm flipH="1">
              <a:off x="7613472" y="3418805"/>
              <a:ext cx="336254" cy="30139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kumimoji="0" lang="ko-KR" altLang="en-US">
                <a:uFillTx/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19" name="자유형 85"/>
            <p:cNvSpPr>
              <a:spLocks/>
            </p:cNvSpPr>
            <p:nvPr/>
          </p:nvSpPr>
          <p:spPr>
            <a:xfrm rot="5398342">
              <a:off x="7881510" y="3366153"/>
              <a:ext cx="671794" cy="651781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alpha val="0"/>
                  </a:schemeClr>
                </a:gs>
                <a:gs pos="74000">
                  <a:schemeClr val="bg1">
                    <a:alpha val="1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>
              <a:spLocks/>
            </p:cNvSpPr>
            <p:nvPr/>
          </p:nvSpPr>
          <p:spPr>
            <a:xfrm>
              <a:off x="7583622" y="3653921"/>
              <a:ext cx="900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21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68" name="TextBox 67"/>
          <p:cNvSpPr txBox="1">
            <a:spLocks/>
          </p:cNvSpPr>
          <p:nvPr/>
        </p:nvSpPr>
        <p:spPr bwMode="auto">
          <a:xfrm>
            <a:off x="655962" y="1938898"/>
            <a:ext cx="83085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defRPr>
                <a:uFillTx/>
              </a:defRPr>
            </a:pP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За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співпраці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з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іншими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ЛКП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міста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територію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ЛКП «ЛЕВ»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було</a:t>
            </a:r>
            <a:endParaRPr lang="ru-RU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marL="228600" indent="-228600" algn="just">
              <a:defRPr>
                <a:uFillTx/>
              </a:defRPr>
            </a:pP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очищено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від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багаторічного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хламу. </a:t>
            </a:r>
            <a:endParaRPr lang="ru-RU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marL="228600" indent="-228600" algn="just">
              <a:defRPr>
                <a:uFillTx/>
              </a:defRPr>
            </a:pP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Вивезено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близько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10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самоскидів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сміття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.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pic>
        <p:nvPicPr>
          <p:cNvPr id="3078" name="Picture 6" descr="Displaying IMG_71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75" y="4865202"/>
            <a:ext cx="2595389" cy="1731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Displaying IMG_10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3702" y="3068960"/>
            <a:ext cx="3384376" cy="1934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Displaying IMG_711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23728" y="3430230"/>
            <a:ext cx="4104456" cy="2650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568" y="1916832"/>
            <a:ext cx="8208912" cy="43924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Кількість </a:t>
            </a:r>
            <a:r>
              <a:rPr lang="uk-UA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доглядальників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збільшено з 2 до 4 осіб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.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endParaRPr lang="uk-UA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Кількість фельдшерів збільшено з 1 до 2.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12-годинний робочий день (без перерв, без вихідних)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uk-UA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Можливість для 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uk-UA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відвідувачів і</a:t>
            </a: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волонтерів 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приходити в неробочий 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uk-UA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час (з 18:00 до 20:00)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32040" y="3624565"/>
            <a:ext cx="4038600" cy="3188811"/>
          </a:xfrm>
        </p:spPr>
      </p:pic>
      <p:pic>
        <p:nvPicPr>
          <p:cNvPr id="4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2" name="TextBox 1"/>
          <p:cNvSpPr txBox="1">
            <a:spLocks/>
          </p:cNvSpPr>
          <p:nvPr/>
        </p:nvSpPr>
        <p:spPr>
          <a:xfrm>
            <a:off x="4329" y="1191486"/>
            <a:ext cx="6521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Зміни штатного розкладу</a:t>
            </a:r>
            <a:endParaRPr lang="uk-UA" altLang="ko-KR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sp>
        <p:nvSpPr>
          <p:cNvPr id="7" name="Oval 80"/>
          <p:cNvSpPr>
            <a:spLocks noChangeArrowheads="1"/>
          </p:cNvSpPr>
          <p:nvPr/>
        </p:nvSpPr>
        <p:spPr bwMode="auto">
          <a:xfrm>
            <a:off x="209659" y="4115027"/>
            <a:ext cx="1513305" cy="619118"/>
          </a:xfrm>
          <a:prstGeom prst="ellipse">
            <a:avLst/>
          </a:prstGeom>
          <a:gradFill rotWithShape="1">
            <a:gsLst>
              <a:gs pos="0">
                <a:schemeClr val="tx1">
                  <a:alpha val="53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</a:ln>
          <a:effectLst/>
        </p:spPr>
        <p:txBody>
          <a:bodyPr wrap="none" anchor="ctr"/>
          <a:lstStyle/>
          <a:p>
            <a:endParaRPr lang="ko-KR" altLang="en-US"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직선 연결선 88"/>
          <p:cNvCxnSpPr/>
          <p:nvPr/>
        </p:nvCxnSpPr>
        <p:spPr>
          <a:xfrm rot="5400000">
            <a:off x="-270538" y="2852937"/>
            <a:ext cx="16201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14"/>
          <p:cNvGrpSpPr/>
          <p:nvPr/>
        </p:nvGrpSpPr>
        <p:grpSpPr>
          <a:xfrm>
            <a:off x="369175" y="3431053"/>
            <a:ext cx="1060684" cy="1060686"/>
            <a:chOff x="7499374" y="3309532"/>
            <a:chExt cx="1060684" cy="1060686"/>
          </a:xfrm>
        </p:grpSpPr>
        <p:sp>
          <p:nvSpPr>
            <p:cNvPr id="10" name="타원 37"/>
            <p:cNvSpPr>
              <a:spLocks/>
            </p:cNvSpPr>
            <p:nvPr/>
          </p:nvSpPr>
          <p:spPr>
            <a:xfrm>
              <a:off x="7534704" y="3355008"/>
              <a:ext cx="997937" cy="99793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sz="1600" dirty="0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타원 82"/>
            <p:cNvSpPr>
              <a:spLocks/>
            </p:cNvSpPr>
            <p:nvPr/>
          </p:nvSpPr>
          <p:spPr>
            <a:xfrm>
              <a:off x="7499374" y="3309532"/>
              <a:ext cx="1060684" cy="106068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28"/>
            <p:cNvSpPr>
              <a:spLocks noChangeArrowheads="1"/>
            </p:cNvSpPr>
            <p:nvPr/>
          </p:nvSpPr>
          <p:spPr bwMode="auto">
            <a:xfrm flipH="1">
              <a:off x="7613472" y="3418805"/>
              <a:ext cx="336254" cy="30139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kumimoji="0" lang="ko-KR" altLang="en-US">
                <a:uFillTx/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" name="자유형 85"/>
            <p:cNvSpPr>
              <a:spLocks/>
            </p:cNvSpPr>
            <p:nvPr/>
          </p:nvSpPr>
          <p:spPr>
            <a:xfrm rot="5398342">
              <a:off x="7881510" y="3366153"/>
              <a:ext cx="671794" cy="651781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alpha val="0"/>
                  </a:schemeClr>
                </a:gs>
                <a:gs pos="74000">
                  <a:schemeClr val="bg1">
                    <a:alpha val="1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7583622" y="3653921"/>
              <a:ext cx="900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3732" y="1166837"/>
            <a:ext cx="8798788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</a:t>
            </a:r>
            <a:r>
              <a:rPr kumimoji="0"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Ремонт приміщень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uk-UA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 </a:t>
            </a:r>
            <a:r>
              <a:rPr kumimoji="0"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cs typeface="Arial" pitchFamily="34" charset="0"/>
              </a:rPr>
              <a:t>та обладнання</a:t>
            </a:r>
            <a:endParaRPr kumimoji="0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cs typeface="Arial" pitchFamily="34" charset="0"/>
            </a:endParaRPr>
          </a:p>
        </p:txBody>
      </p:sp>
      <p:pic>
        <p:nvPicPr>
          <p:cNvPr id="3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pic>
        <p:nvPicPr>
          <p:cNvPr id="6146" name="Picture 2" descr="Displaying IMG_324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363" y="3247379"/>
            <a:ext cx="4464496" cy="3349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8" name="Picture 4" descr="Displaying IMG_276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20072" y="1822687"/>
            <a:ext cx="3578716" cy="4774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80"/>
          <p:cNvSpPr>
            <a:spLocks noChangeArrowheads="1"/>
          </p:cNvSpPr>
          <p:nvPr/>
        </p:nvSpPr>
        <p:spPr bwMode="auto">
          <a:xfrm>
            <a:off x="209659" y="3340940"/>
            <a:ext cx="1513305" cy="619118"/>
          </a:xfrm>
          <a:prstGeom prst="ellipse">
            <a:avLst/>
          </a:prstGeom>
          <a:gradFill rotWithShape="1">
            <a:gsLst>
              <a:gs pos="0">
                <a:schemeClr val="tx1">
                  <a:alpha val="53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</a:ln>
          <a:effectLst/>
        </p:spPr>
        <p:txBody>
          <a:bodyPr wrap="none" anchor="ctr"/>
          <a:lstStyle/>
          <a:p>
            <a:endParaRPr lang="ko-KR" altLang="en-US"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직선 연결선 88"/>
          <p:cNvCxnSpPr/>
          <p:nvPr/>
        </p:nvCxnSpPr>
        <p:spPr>
          <a:xfrm rot="5400000">
            <a:off x="-270538" y="2078850"/>
            <a:ext cx="16201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14"/>
          <p:cNvGrpSpPr/>
          <p:nvPr/>
        </p:nvGrpSpPr>
        <p:grpSpPr>
          <a:xfrm>
            <a:off x="369175" y="2656966"/>
            <a:ext cx="1060684" cy="1060686"/>
            <a:chOff x="7499374" y="3309532"/>
            <a:chExt cx="1060684" cy="1060686"/>
          </a:xfrm>
        </p:grpSpPr>
        <p:sp>
          <p:nvSpPr>
            <p:cNvPr id="10" name="타원 37"/>
            <p:cNvSpPr>
              <a:spLocks/>
            </p:cNvSpPr>
            <p:nvPr/>
          </p:nvSpPr>
          <p:spPr>
            <a:xfrm>
              <a:off x="7534704" y="3355008"/>
              <a:ext cx="997937" cy="99793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sz="1600" dirty="0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타원 82"/>
            <p:cNvSpPr>
              <a:spLocks/>
            </p:cNvSpPr>
            <p:nvPr/>
          </p:nvSpPr>
          <p:spPr>
            <a:xfrm>
              <a:off x="7499374" y="3309532"/>
              <a:ext cx="1060684" cy="106068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28"/>
            <p:cNvSpPr>
              <a:spLocks noChangeArrowheads="1"/>
            </p:cNvSpPr>
            <p:nvPr/>
          </p:nvSpPr>
          <p:spPr bwMode="auto">
            <a:xfrm flipH="1">
              <a:off x="7613472" y="3418805"/>
              <a:ext cx="336254" cy="30139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kumimoji="0" lang="ko-KR" altLang="en-US">
                <a:uFillTx/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3" name="자유형 85"/>
            <p:cNvSpPr>
              <a:spLocks/>
            </p:cNvSpPr>
            <p:nvPr/>
          </p:nvSpPr>
          <p:spPr>
            <a:xfrm rot="5398342">
              <a:off x="7881510" y="3366153"/>
              <a:ext cx="671794" cy="651781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alpha val="0"/>
                  </a:schemeClr>
                </a:gs>
                <a:gs pos="74000">
                  <a:schemeClr val="bg1">
                    <a:alpha val="1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7583622" y="3653921"/>
              <a:ext cx="900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Displaying IMG_10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269549">
            <a:off x="3157472" y="3796366"/>
            <a:ext cx="3960440" cy="2220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>
            <a:spLocks/>
          </p:cNvSpPr>
          <p:nvPr/>
        </p:nvSpPr>
        <p:spPr bwMode="auto">
          <a:xfrm>
            <a:off x="611560" y="1772816"/>
            <a:ext cx="83035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Вирішено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питання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корму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: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раніше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в ЛКП варили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каші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,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тепер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уклали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угоду з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компанією</a:t>
            </a:r>
            <a:endParaRPr lang="ru-RU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«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Кормотех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»,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які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за 1 грн. 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на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місяць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надають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ЛКП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консерви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та</a:t>
            </a:r>
          </a:p>
          <a:p>
            <a:pPr marL="228600" indent="-228600" algn="just">
              <a:defRPr>
                <a:uFillTx/>
              </a:defRPr>
            </a:pP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сухий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корм для 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собак та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повністю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задовольняють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потреби в</a:t>
            </a:r>
          </a:p>
          <a:p>
            <a:pPr marL="228600" indent="-228600" algn="just">
              <a:defRPr>
                <a:uFillTx/>
              </a:defRPr>
            </a:pPr>
            <a:r>
              <a:rPr lang="ru-RU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харчуванні</a:t>
            </a:r>
            <a:r>
              <a:rPr lang="ru-RU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.</a:t>
            </a:r>
            <a:endParaRPr lang="ru-RU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endParaRPr kumimoji="0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</p:txBody>
      </p:sp>
      <p:pic>
        <p:nvPicPr>
          <p:cNvPr id="50" name="Picture 4" descr="F:\Lviv Young Project\ЛКП Лев\d77b40da230bb6046a91adc7abac4c5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212" y="4906394"/>
            <a:ext cx="2291658" cy="1623258"/>
          </a:xfrm>
          <a:prstGeom prst="rect">
            <a:avLst/>
          </a:prstGeom>
          <a:noFill/>
        </p:spPr>
      </p:pic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0" y="1166837"/>
            <a:ext cx="81026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Харчування</a:t>
            </a:r>
            <a:endParaRPr kumimoji="0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3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pic>
        <p:nvPicPr>
          <p:cNvPr id="7170" name="Picture 2" descr="Displaying IMG_273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9254" y="3458670"/>
            <a:ext cx="2542886" cy="3392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7" name="Oval 80"/>
          <p:cNvSpPr>
            <a:spLocks noChangeArrowheads="1"/>
          </p:cNvSpPr>
          <p:nvPr/>
        </p:nvSpPr>
        <p:spPr bwMode="auto">
          <a:xfrm>
            <a:off x="209659" y="4115027"/>
            <a:ext cx="1513305" cy="619118"/>
          </a:xfrm>
          <a:prstGeom prst="ellipse">
            <a:avLst/>
          </a:prstGeom>
          <a:gradFill rotWithShape="1">
            <a:gsLst>
              <a:gs pos="0">
                <a:schemeClr val="tx1">
                  <a:alpha val="53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</a:ln>
          <a:effectLst/>
        </p:spPr>
        <p:txBody>
          <a:bodyPr wrap="none" anchor="ctr"/>
          <a:lstStyle/>
          <a:p>
            <a:endParaRPr lang="ko-KR" altLang="en-US"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직선 연결선 88"/>
          <p:cNvCxnSpPr/>
          <p:nvPr/>
        </p:nvCxnSpPr>
        <p:spPr>
          <a:xfrm>
            <a:off x="539552" y="1874723"/>
            <a:ext cx="0" cy="17883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114"/>
          <p:cNvGrpSpPr/>
          <p:nvPr/>
        </p:nvGrpSpPr>
        <p:grpSpPr>
          <a:xfrm>
            <a:off x="369175" y="3431053"/>
            <a:ext cx="1060684" cy="1060686"/>
            <a:chOff x="7499374" y="3309532"/>
            <a:chExt cx="1060684" cy="1060686"/>
          </a:xfrm>
        </p:grpSpPr>
        <p:sp>
          <p:nvSpPr>
            <p:cNvPr id="60" name="타원 37"/>
            <p:cNvSpPr>
              <a:spLocks/>
            </p:cNvSpPr>
            <p:nvPr/>
          </p:nvSpPr>
          <p:spPr>
            <a:xfrm>
              <a:off x="7534704" y="3355008"/>
              <a:ext cx="997937" cy="99793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sz="1600" dirty="0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타원 82"/>
            <p:cNvSpPr>
              <a:spLocks/>
            </p:cNvSpPr>
            <p:nvPr/>
          </p:nvSpPr>
          <p:spPr>
            <a:xfrm>
              <a:off x="7499374" y="3309532"/>
              <a:ext cx="1060684" cy="106068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auto">
            <a:xfrm flipH="1">
              <a:off x="7613472" y="3418805"/>
              <a:ext cx="336254" cy="30139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kumimoji="0" lang="ko-KR" altLang="en-US">
                <a:uFillTx/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63" name="자유형 85"/>
            <p:cNvSpPr>
              <a:spLocks/>
            </p:cNvSpPr>
            <p:nvPr/>
          </p:nvSpPr>
          <p:spPr>
            <a:xfrm rot="5398342">
              <a:off x="7881510" y="3366153"/>
              <a:ext cx="671794" cy="651781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alpha val="0"/>
                  </a:schemeClr>
                </a:gs>
                <a:gs pos="74000">
                  <a:schemeClr val="bg1">
                    <a:alpha val="1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Box 63"/>
            <p:cNvSpPr txBox="1">
              <a:spLocks/>
            </p:cNvSpPr>
            <p:nvPr/>
          </p:nvSpPr>
          <p:spPr>
            <a:xfrm>
              <a:off x="7583622" y="3653921"/>
              <a:ext cx="900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Arial" pitchFamily="34" charset="0"/>
                  <a:cs typeface="Arial" pitchFamily="34" charset="0"/>
                </a:rPr>
                <a:t>4</a:t>
              </a:r>
              <a:endPara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/>
        </p:nvSpPr>
        <p:spPr bwMode="auto">
          <a:xfrm>
            <a:off x="515980" y="1844824"/>
            <a:ext cx="8304492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Введено </a:t>
            </a:r>
            <a:r>
              <a:rPr lang="ru-RU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чіткі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посадові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інструкції</a:t>
            </a:r>
            <a:r>
              <a:rPr lang="ru-RU" altLang="ko-K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та </a:t>
            </a:r>
            <a:r>
              <a:rPr lang="ru-RU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протоколи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, де </a:t>
            </a:r>
            <a:r>
              <a:rPr lang="ru-RU" altLang="ko-K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прописана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ru-RU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відповідальність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працівників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. </a:t>
            </a:r>
            <a:endParaRPr lang="ru-RU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ru-RU" altLang="ko-KR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Започатковано</a:t>
            </a:r>
            <a:r>
              <a:rPr lang="ru-RU" altLang="ko-K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облік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волонтерів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, з </a:t>
            </a:r>
            <a:r>
              <a:rPr lang="ru-RU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якими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укладено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відповідні</a:t>
            </a:r>
            <a:endParaRPr lang="ru-RU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ru-RU" altLang="ko-K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угоди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. </a:t>
            </a:r>
            <a:r>
              <a:rPr lang="ru-RU" altLang="ko-KR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Структуровано</a:t>
            </a:r>
            <a:r>
              <a:rPr lang="ru-RU" altLang="ko-K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роботу </a:t>
            </a:r>
            <a:r>
              <a:rPr lang="ru-RU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волонтерів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, </a:t>
            </a:r>
            <a:r>
              <a:rPr lang="ru-RU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визначено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обов’язки</a:t>
            </a:r>
            <a:r>
              <a:rPr lang="ru-RU" altLang="ko-KR" sz="19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 </a:t>
            </a:r>
            <a:r>
              <a:rPr lang="ru-RU" altLang="ko-K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та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lang="ru-RU" altLang="ko-K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правила </a:t>
            </a:r>
            <a:r>
              <a:rPr lang="ru-RU" altLang="ko-KR" sz="1900" dirty="0" err="1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роботи</a:t>
            </a:r>
            <a:r>
              <a:rPr lang="ru-RU" altLang="ko-KR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cs typeface="Arial" pitchFamily="34" charset="0"/>
              </a:rPr>
              <a:t>.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endParaRPr kumimoji="0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uFillTx/>
              <a:cs typeface="Arial" pitchFamily="34" charset="0"/>
            </a:endParaRPr>
          </a:p>
        </p:txBody>
      </p:sp>
      <p:sp>
        <p:nvSpPr>
          <p:cNvPr id="42" name="Oval 80"/>
          <p:cNvSpPr>
            <a:spLocks noChangeArrowheads="1"/>
          </p:cNvSpPr>
          <p:nvPr/>
        </p:nvSpPr>
        <p:spPr bwMode="auto">
          <a:xfrm>
            <a:off x="178375" y="4091869"/>
            <a:ext cx="1513305" cy="619118"/>
          </a:xfrm>
          <a:prstGeom prst="ellipse">
            <a:avLst/>
          </a:prstGeom>
          <a:gradFill rotWithShape="1">
            <a:gsLst>
              <a:gs pos="0">
                <a:schemeClr val="tx1">
                  <a:alpha val="53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</a:ln>
          <a:effectLst/>
        </p:spPr>
        <p:txBody>
          <a:bodyPr wrap="none" anchor="ctr"/>
          <a:lstStyle/>
          <a:p>
            <a:endParaRPr lang="ko-KR" altLang="en-US"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직선 연결선 100"/>
          <p:cNvCxnSpPr/>
          <p:nvPr/>
        </p:nvCxnSpPr>
        <p:spPr>
          <a:xfrm flipH="1">
            <a:off x="482743" y="1916832"/>
            <a:ext cx="3387" cy="1872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108"/>
          <p:cNvGrpSpPr/>
          <p:nvPr/>
        </p:nvGrpSpPr>
        <p:grpSpPr>
          <a:xfrm>
            <a:off x="401882" y="3385391"/>
            <a:ext cx="1060684" cy="1060686"/>
            <a:chOff x="7499374" y="3309532"/>
            <a:chExt cx="1060684" cy="1060686"/>
          </a:xfrm>
        </p:grpSpPr>
        <p:sp>
          <p:nvSpPr>
            <p:cNvPr id="45" name="타원 37"/>
            <p:cNvSpPr>
              <a:spLocks/>
            </p:cNvSpPr>
            <p:nvPr/>
          </p:nvSpPr>
          <p:spPr>
            <a:xfrm>
              <a:off x="7534704" y="3355008"/>
              <a:ext cx="997937" cy="99793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sz="1600" dirty="0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타원 82"/>
            <p:cNvSpPr>
              <a:spLocks/>
            </p:cNvSpPr>
            <p:nvPr/>
          </p:nvSpPr>
          <p:spPr>
            <a:xfrm>
              <a:off x="7499374" y="3309532"/>
              <a:ext cx="1060684" cy="106068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Oval 28"/>
            <p:cNvSpPr>
              <a:spLocks noChangeArrowheads="1"/>
            </p:cNvSpPr>
            <p:nvPr/>
          </p:nvSpPr>
          <p:spPr bwMode="auto">
            <a:xfrm flipH="1">
              <a:off x="7613472" y="3418805"/>
              <a:ext cx="336254" cy="30139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kumimoji="0" lang="ko-KR" altLang="en-US">
                <a:uFillTx/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48" name="자유형 85"/>
            <p:cNvSpPr>
              <a:spLocks/>
            </p:cNvSpPr>
            <p:nvPr/>
          </p:nvSpPr>
          <p:spPr>
            <a:xfrm rot="5398342">
              <a:off x="7881510" y="3366153"/>
              <a:ext cx="671794" cy="651781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alpha val="0"/>
                  </a:schemeClr>
                </a:gs>
                <a:gs pos="74000">
                  <a:schemeClr val="bg1">
                    <a:alpha val="1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>
              <a:spLocks/>
            </p:cNvSpPr>
            <p:nvPr/>
          </p:nvSpPr>
          <p:spPr>
            <a:xfrm>
              <a:off x="7583622" y="3653921"/>
              <a:ext cx="900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Arial" pitchFamily="34" charset="0"/>
                  <a:cs typeface="Arial" pitchFamily="34" charset="0"/>
                </a:rPr>
                <a:t>5</a:t>
              </a:r>
              <a:endPara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0" y="1166837"/>
            <a:ext cx="81026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>
                <a:uFillTx/>
              </a:defRPr>
            </a:pPr>
            <a:r>
              <a:rPr kumimoji="0" lang="uk-UA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itchFamily="34" charset="0"/>
                <a:cs typeface="Arial" pitchFamily="34" charset="0"/>
              </a:rPr>
              <a:t>Інструкції та протоколи</a:t>
            </a:r>
            <a:endParaRPr kumimoji="0"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" name="Picture 2" descr="F:\Lviv Young Project\ЛКП Лев\lkpLE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44624"/>
            <a:ext cx="1302566" cy="1052736"/>
          </a:xfrm>
          <a:prstGeom prst="rect">
            <a:avLst/>
          </a:prstGeom>
          <a:noFill/>
        </p:spPr>
      </p:pic>
      <p:pic>
        <p:nvPicPr>
          <p:cNvPr id="8194" name="Picture 2" descr="C:\Users\User\Desktop\2015-05-12_1949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7812" y="3211738"/>
            <a:ext cx="2392660" cy="3385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5" name="Title 1"/>
          <p:cNvSpPr txBox="1">
            <a:spLocks/>
          </p:cNvSpPr>
          <p:nvPr/>
        </p:nvSpPr>
        <p:spPr>
          <a:xfrm>
            <a:off x="0" y="44624"/>
            <a:ext cx="9144000" cy="6926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uFillTx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uk-UA" altLang="ko-KR" sz="2800" b="0" dirty="0" smtClean="0">
                <a:solidFill>
                  <a:schemeClr val="bg1"/>
                </a:solidFill>
                <a:uFillTx/>
                <a:latin typeface="+mj-lt"/>
                <a:ea typeface="Arial Unicode MS" pitchFamily="50" charset="-127"/>
              </a:rPr>
              <a:t> ЛКП «ЛЕВ». Перезавантаження</a:t>
            </a:r>
            <a:endParaRPr lang="ko-KR" altLang="en-US" sz="2800" b="0" dirty="0">
              <a:solidFill>
                <a:schemeClr val="bg1"/>
              </a:solidFill>
              <a:uFillTx/>
              <a:latin typeface="+mj-lt"/>
              <a:ea typeface="Arial Unicode MS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9045" y="3211738"/>
            <a:ext cx="2389139" cy="3385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1030</Words>
  <Application>Microsoft Office PowerPoint</Application>
  <PresentationFormat>Экран (4:3)</PresentationFormat>
  <Paragraphs>184</Paragraphs>
  <Slides>24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 Enter Your Tittle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uSeR3x</cp:lastModifiedBy>
  <cp:revision>133</cp:revision>
  <dcterms:created xsi:type="dcterms:W3CDTF">2014-04-01T16:35:38Z</dcterms:created>
  <dcterms:modified xsi:type="dcterms:W3CDTF">2015-08-04T10:55:31Z</dcterms:modified>
</cp:coreProperties>
</file>