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78" r:id="rId5"/>
    <p:sldId id="282" r:id="rId6"/>
    <p:sldId id="271" r:id="rId7"/>
    <p:sldId id="283" r:id="rId8"/>
    <p:sldId id="284" r:id="rId9"/>
    <p:sldId id="285" r:id="rId10"/>
    <p:sldId id="286" r:id="rId11"/>
    <p:sldId id="292" r:id="rId1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97" d="100"/>
          <a:sy n="97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1251525F-CA02-45B6-8BE5-17305369F782}" type="datetime1">
              <a:rPr lang="es-ES" smtClean="0"/>
              <a:t>18/02/2025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CFA70580-B89C-4157-871D-6B9318EE5F5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1BFF449C-E3E0-45CA-8FC8-EE3F6E0B8129}" type="datetime1">
              <a:rPr lang="es-ES" smtClean="0"/>
              <a:t>18/02/2025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E7AF00E9-A49D-4007-B3B9-A3783809E50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163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3056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0488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9693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s-ES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agregar un título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insertar una imagen</a:t>
            </a:r>
          </a:p>
        </p:txBody>
      </p:sp>
    </p:spTree>
    <p:extLst>
      <p:ext uri="{BB962C8B-B14F-4D97-AF65-F5344CB8AC3E}">
        <p14:creationId xmlns:p14="http://schemas.microsoft.com/office/powerpoint/2010/main" val="286820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rmAutofit/>
          </a:bodyPr>
          <a:lstStyle>
            <a:lvl1pPr algn="l">
              <a:lnSpc>
                <a:spcPct val="100000"/>
              </a:lnSpc>
              <a:defRPr lang="es-ES" sz="64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2400">
                <a:solidFill>
                  <a:schemeClr val="tx1"/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agregar un subtítulo 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BA1B0FB-D917-4C8C-928F-313BD683BF39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ítulo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rtlCol="0" anchor="b">
            <a:normAutofit/>
          </a:bodyPr>
          <a:lstStyle>
            <a:lvl1pPr>
              <a:defRPr lang="es-ES" sz="40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22" name="Marcador de contenido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 rtlCol="0">
            <a:normAutofit/>
          </a:bodyPr>
          <a:lstStyle>
            <a:lvl1pPr marL="0" indent="0">
              <a:buNone/>
              <a:defRPr lang="es-ES" sz="1800">
                <a:solidFill>
                  <a:schemeClr val="tx1"/>
                </a:solidFill>
              </a:defRPr>
            </a:lvl1pPr>
            <a:lvl2pPr>
              <a:defRPr lang="es-ES" sz="1200">
                <a:solidFill>
                  <a:schemeClr val="tx1"/>
                </a:solidFill>
              </a:defRPr>
            </a:lvl2pPr>
            <a:lvl3pPr>
              <a:defRPr lang="es-ES" sz="1200">
                <a:solidFill>
                  <a:schemeClr val="tx1"/>
                </a:solidFill>
              </a:defRPr>
            </a:lvl3pPr>
            <a:lvl4pPr>
              <a:defRPr lang="es-ES" sz="1200">
                <a:solidFill>
                  <a:schemeClr val="tx1"/>
                </a:solidFill>
              </a:defRPr>
            </a:lvl4pPr>
            <a:lvl5pPr>
              <a:defRPr lang="es-ES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BA1B0FB-D917-4C8C-928F-313BD683BF39}" type="slidenum">
              <a:rPr lang="es-ES" smtClean="0"/>
              <a:t>‹Nº›</a:t>
            </a:fld>
            <a:endParaRPr lang="es-ES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orma libre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8" name="Forma libre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11" name="Elipse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orma libre: Forma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orma libre: Forma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</p:grp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orma libre: Forma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rtlCol="0" anchor="ctr">
            <a:noAutofit/>
          </a:bodyPr>
          <a:lstStyle>
            <a:lvl1pPr algn="l">
              <a:defRPr lang="es-ES" sz="54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 rtlCol="0">
            <a:no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insertar una imagen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BD12358-51D2-46B3-9BDE-DF29528B945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89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+ subtítulo +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196900"/>
            <a:ext cx="4159160" cy="3155900"/>
          </a:xfrm>
        </p:spPr>
        <p:txBody>
          <a:bodyPr lIns="91440" rtlCol="0" anchor="b">
            <a:noAutofit/>
          </a:bodyPr>
          <a:lstStyle>
            <a:lvl1pPr algn="l">
              <a:defRPr lang="es-ES" sz="40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7271" y="3505200"/>
            <a:ext cx="4159160" cy="2352356"/>
          </a:xfrm>
        </p:spPr>
        <p:txBody>
          <a:bodyPr lIns="91440" rIns="91440" rtlCol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es-ES" sz="2400">
                <a:solidFill>
                  <a:schemeClr val="tx1"/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agregar un subtítulo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60ABD6E1-FE78-D78B-E80C-09490F5D8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62BB1BCD-5C1C-ED05-D6B4-F92367209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1" name="Forma libre 5">
              <a:extLst>
                <a:ext uri="{FF2B5EF4-FFF2-40B4-BE49-F238E27FC236}">
                  <a16:creationId xmlns:a16="http://schemas.microsoft.com/office/drawing/2014/main" id="{700A5CAB-28E9-FB7A-E72E-39F3ADE58C6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2" name="Forma libre 6">
              <a:extLst>
                <a:ext uri="{FF2B5EF4-FFF2-40B4-BE49-F238E27FC236}">
                  <a16:creationId xmlns:a16="http://schemas.microsoft.com/office/drawing/2014/main" id="{2BA2D9BC-CA87-28FA-7A02-455E740EAC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3" name="Forma libre 8">
              <a:extLst>
                <a:ext uri="{FF2B5EF4-FFF2-40B4-BE49-F238E27FC236}">
                  <a16:creationId xmlns:a16="http://schemas.microsoft.com/office/drawing/2014/main" id="{734E5ADF-EEF0-2501-9D7B-8FC1A49F60A7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8" name="Marcador de posición de imagen 14">
            <a:extLst>
              <a:ext uri="{FF2B5EF4-FFF2-40B4-BE49-F238E27FC236}">
                <a16:creationId xmlns:a16="http://schemas.microsoft.com/office/drawing/2014/main" id="{780F3839-9B1B-2346-C1F4-E876E6AE32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78049" y="78871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 lang="es-ES" sz="18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BD12358-51D2-46B3-9BDE-DF29528B945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007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orma libre: Forma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orma libre: Forma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orma libre: Forma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s-ES" sz="40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agregar un 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 rtlCol="0">
            <a:normAutofit/>
          </a:bodyPr>
          <a:lstStyle>
            <a:lvl1pPr>
              <a:defRPr lang="es-ES" sz="1800">
                <a:solidFill>
                  <a:schemeClr val="tx1"/>
                </a:solidFill>
              </a:defRPr>
            </a:lvl1pPr>
            <a:lvl2pPr>
              <a:defRPr lang="es-ES" sz="1200">
                <a:solidFill>
                  <a:schemeClr val="tx1"/>
                </a:solidFill>
              </a:defRPr>
            </a:lvl2pPr>
            <a:lvl3pPr>
              <a:defRPr lang="es-ES" sz="1200">
                <a:solidFill>
                  <a:schemeClr val="tx1"/>
                </a:solidFill>
              </a:defRPr>
            </a:lvl3pPr>
            <a:lvl4pPr>
              <a:defRPr lang="es-ES" sz="1200">
                <a:solidFill>
                  <a:schemeClr val="tx1"/>
                </a:solidFill>
              </a:defRPr>
            </a:lvl4pPr>
            <a:lvl5pPr>
              <a:defRPr lang="es-ES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BA1B0FB-D917-4C8C-928F-313BD683BF3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099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+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insertar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rtlCol="0" anchor="b">
            <a:noAutofit/>
          </a:bodyPr>
          <a:lstStyle>
            <a:lvl1pPr algn="ctr">
              <a:defRPr lang="es-ES" sz="54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 rtlCol="0">
            <a:noAutofit/>
          </a:bodyPr>
          <a:lstStyle>
            <a:lvl1pPr marL="0" indent="0" algn="ctr">
              <a:buNone/>
              <a:defRPr lang="es-ES" sz="1800">
                <a:solidFill>
                  <a:schemeClr val="tx1"/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agregar un subtítulo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BD12358-51D2-46B3-9BDE-DF29528B945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55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lang="es-ES" sz="40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es-ES"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lang="es-ES"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lang="es-ES"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lang="es-ES"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lang="es-ES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es-ES"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lang="es-ES"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lang="es-ES"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lang="es-ES"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lang="es-ES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BA1B0FB-D917-4C8C-928F-313BD683BF3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611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8315"/>
            <a:ext cx="11090274" cy="1332000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lang="es-ES" sz="40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6EFC6ED4-22DD-0C3B-D15A-218307AB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12" name="Forma libre: Forma 25">
              <a:extLst>
                <a:ext uri="{FF2B5EF4-FFF2-40B4-BE49-F238E27FC236}">
                  <a16:creationId xmlns:a16="http://schemas.microsoft.com/office/drawing/2014/main" id="{E4CD0F67-4BE8-1120-FCAE-806F9E18DD5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59B74B85-E3CB-E24E-54C6-AB161411D93A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15" name="Forma libre: Forma 21">
            <a:extLst>
              <a:ext uri="{FF2B5EF4-FFF2-40B4-BE49-F238E27FC236}">
                <a16:creationId xmlns:a16="http://schemas.microsoft.com/office/drawing/2014/main" id="{5781DEED-6608-D622-CA5E-C91FD8645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1965095"/>
            <a:ext cx="5435600" cy="3995650"/>
          </a:xfrm>
        </p:spPr>
        <p:txBody>
          <a:bodyPr rtlCol="0">
            <a:normAutofit/>
          </a:bodyPr>
          <a:lstStyle>
            <a:lvl1pPr marL="0" indent="0">
              <a:buNone/>
              <a:defRPr lang="es-ES" sz="1800">
                <a:solidFill>
                  <a:schemeClr val="tx1"/>
                </a:solidFill>
              </a:defRPr>
            </a:lvl1pPr>
            <a:lvl2pPr>
              <a:defRPr lang="es-ES" sz="1800">
                <a:solidFill>
                  <a:schemeClr val="tx1"/>
                </a:solidFill>
              </a:defRPr>
            </a:lvl2pPr>
            <a:lvl3pPr>
              <a:defRPr lang="es-ES" sz="1800">
                <a:solidFill>
                  <a:schemeClr val="tx1"/>
                </a:solidFill>
              </a:defRPr>
            </a:lvl3pPr>
            <a:lvl4pPr>
              <a:defRPr lang="es-ES" sz="1800">
                <a:solidFill>
                  <a:schemeClr val="tx1"/>
                </a:solidFill>
              </a:defRPr>
            </a:lvl4pPr>
            <a:lvl5pPr>
              <a:defRPr lang="es-ES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C4B946DE-F802-2F36-2789-09D7F86040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01305" y="1965095"/>
            <a:ext cx="5339397" cy="3995650"/>
          </a:xfrm>
        </p:spPr>
        <p:txBody>
          <a:bodyPr rtlCol="0">
            <a:normAutofit/>
          </a:bodyPr>
          <a:lstStyle>
            <a:lvl1pPr marL="0" indent="0">
              <a:buNone/>
              <a:defRPr lang="es-ES" sz="1800">
                <a:solidFill>
                  <a:schemeClr val="tx1"/>
                </a:solidFill>
              </a:defRPr>
            </a:lvl1pPr>
            <a:lvl2pPr>
              <a:defRPr lang="es-ES" sz="1800">
                <a:solidFill>
                  <a:schemeClr val="tx1"/>
                </a:solidFill>
              </a:defRPr>
            </a:lvl2pPr>
            <a:lvl3pPr>
              <a:defRPr lang="es-ES" sz="1800">
                <a:solidFill>
                  <a:schemeClr val="tx1"/>
                </a:solidFill>
              </a:defRPr>
            </a:lvl3pPr>
            <a:lvl4pPr>
              <a:defRPr lang="es-ES" sz="1800">
                <a:solidFill>
                  <a:schemeClr val="tx1"/>
                </a:solidFill>
              </a:defRPr>
            </a:lvl4pPr>
            <a:lvl5pPr>
              <a:defRPr lang="es-ES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BA1B0FB-D917-4C8C-928F-313BD683BF3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s-ES" sz="54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agregar un 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es-ES"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lang="es-ES"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lang="es-ES"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lang="es-ES"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lang="es-ES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20" name="Marcador de posición de imagen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/>
              <a:t>Haga clic en el icono para insertar una imagen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orma libre: Forma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BA1B0FB-D917-4C8C-928F-313BD683BF3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defPPr>
              <a:defRPr lang="es-ES"/>
            </a:def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es-ES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r>
              <a:rPr lang="es-ES"/>
              <a:t>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es-ES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s-ES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6" r:id="rId3"/>
    <p:sldLayoutId id="2147483697" r:id="rId4"/>
    <p:sldLayoutId id="2147483703" r:id="rId5"/>
    <p:sldLayoutId id="2147483698" r:id="rId6"/>
    <p:sldLayoutId id="2147483704" r:id="rId7"/>
    <p:sldLayoutId id="2147483688" r:id="rId8"/>
    <p:sldLayoutId id="2147483686" r:id="rId9"/>
    <p:sldLayoutId id="2147483685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13" descr="Fondo digital de puntos de datos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>
          <a:xfrm>
            <a:off x="0" y="0"/>
            <a:ext cx="6267450" cy="6858000"/>
          </a:xfrm>
        </p:spPr>
      </p:pic>
      <p:sp>
        <p:nvSpPr>
          <p:cNvPr id="5" name="Text 3">
            <a:extLst>
              <a:ext uri="{FF2B5EF4-FFF2-40B4-BE49-F238E27FC236}">
                <a16:creationId xmlns:a16="http://schemas.microsoft.com/office/drawing/2014/main" id="{1A0877BB-4BF0-8CC3-176B-E72117FBBDFA}"/>
              </a:ext>
            </a:extLst>
          </p:cNvPr>
          <p:cNvSpPr/>
          <p:nvPr/>
        </p:nvSpPr>
        <p:spPr>
          <a:xfrm>
            <a:off x="6265977" y="2649124"/>
            <a:ext cx="5740966" cy="21451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CFD0D8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Materia: </a:t>
            </a:r>
            <a:r>
              <a:rPr lang="en-US" sz="2200" b="1" dirty="0" err="1">
                <a:solidFill>
                  <a:srgbClr val="CFD0D8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topicos</a:t>
            </a:r>
            <a:r>
              <a:rPr lang="en-US" sz="2200" b="1" dirty="0">
                <a:solidFill>
                  <a:srgbClr val="CFD0D8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 de </a:t>
            </a:r>
            <a:r>
              <a:rPr lang="en-US" sz="2200" b="1" dirty="0" err="1">
                <a:solidFill>
                  <a:srgbClr val="CFD0D8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Inteligencia</a:t>
            </a:r>
            <a:r>
              <a:rPr lang="en-US" sz="2200" b="1" dirty="0">
                <a:solidFill>
                  <a:srgbClr val="CFD0D8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 Artificial</a:t>
            </a:r>
          </a:p>
          <a:p>
            <a:pPr marL="0" indent="0" algn="l">
              <a:lnSpc>
                <a:spcPts val="3100"/>
              </a:lnSpc>
              <a:buNone/>
            </a:pPr>
            <a:endParaRPr lang="en-US" sz="2200" b="1" dirty="0">
              <a:solidFill>
                <a:srgbClr val="CFD0D8"/>
              </a:solidFill>
              <a:latin typeface="Roboto Bold" pitchFamily="34" charset="0"/>
              <a:ea typeface="Roboto Bold" pitchFamily="34" charset="-122"/>
              <a:cs typeface="Roboto Bold" pitchFamily="34" charset="-120"/>
            </a:endParaRP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 dirty="0" err="1">
                <a:solidFill>
                  <a:srgbClr val="CFD0D8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Alumno</a:t>
            </a:r>
            <a:r>
              <a:rPr lang="en-US" sz="2200" b="1" dirty="0">
                <a:solidFill>
                  <a:srgbClr val="CFD0D8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:</a:t>
            </a:r>
          </a:p>
          <a:p>
            <a:pPr marL="342900" indent="-342900" algn="l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CFD0D8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Iván Eduardo Ramírez Moreno</a:t>
            </a:r>
          </a:p>
        </p:txBody>
      </p:sp>
      <p:sp>
        <p:nvSpPr>
          <p:cNvPr id="6" name="Text 0">
            <a:extLst>
              <a:ext uri="{FF2B5EF4-FFF2-40B4-BE49-F238E27FC236}">
                <a16:creationId xmlns:a16="http://schemas.microsoft.com/office/drawing/2014/main" id="{7ACC2AD5-075C-0ED2-0161-EABC66EC075A}"/>
              </a:ext>
            </a:extLst>
          </p:cNvPr>
          <p:cNvSpPr/>
          <p:nvPr/>
        </p:nvSpPr>
        <p:spPr>
          <a:xfrm>
            <a:off x="6265977" y="66108"/>
            <a:ext cx="5926023" cy="15425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6050"/>
              </a:lnSpc>
            </a:pPr>
            <a:r>
              <a:rPr lang="es-ES" sz="3200" b="1" dirty="0"/>
              <a:t>Sistemas Expertos con Lógica Difusa en Aires Acondicionados</a:t>
            </a:r>
          </a:p>
          <a:p>
            <a:pPr marL="0" indent="0">
              <a:lnSpc>
                <a:spcPts val="6050"/>
              </a:lnSpc>
              <a:buNone/>
            </a:pPr>
            <a:endParaRPr lang="en-US" sz="4850" dirty="0"/>
          </a:p>
        </p:txBody>
      </p:sp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08635"/>
            <a:ext cx="11090274" cy="1332000"/>
          </a:xfrm>
        </p:spPr>
        <p:txBody>
          <a:bodyPr wrap="square" rtlCol="0" anchor="t">
            <a:normAutofit/>
          </a:bodyPr>
          <a:lstStyle>
            <a:defPPr>
              <a:defRPr lang="es-ES"/>
            </a:defPPr>
          </a:lstStyle>
          <a:p>
            <a:r>
              <a:rPr lang="es-ES" dirty="0"/>
              <a:t>Introducción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wrap="square" rtlCol="0">
            <a:normAutofit/>
          </a:bodyPr>
          <a:lstStyle>
            <a:defPPr>
              <a:defRPr lang="es-ES"/>
            </a:defPPr>
          </a:lstStyle>
          <a:p>
            <a:r>
              <a:rPr lang="es-ES" b="1"/>
              <a:t>¿Qué es un sistema experto?</a:t>
            </a:r>
            <a:endParaRPr lang="es-ES"/>
          </a:p>
          <a:p>
            <a:pPr>
              <a:buFont typeface="Arial" panose="020B0604020202020204" pitchFamily="34" charset="0"/>
              <a:buChar char="•"/>
            </a:pPr>
            <a:r>
              <a:rPr lang="es-ES"/>
              <a:t>Un sistema basado en reglas y conocimiento para tomar decisiones inteligentes.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/>
              <a:t>Emula el razonamiento humano en tareas específicas.</a:t>
            </a:r>
          </a:p>
          <a:p>
            <a:r>
              <a:rPr lang="es-ES" b="1"/>
              <a:t>¿Qué es la lógica difusa?</a:t>
            </a:r>
            <a:endParaRPr lang="es-ES"/>
          </a:p>
          <a:p>
            <a:pPr>
              <a:buFont typeface="Arial" panose="020B0604020202020204" pitchFamily="34" charset="0"/>
              <a:buChar char="•"/>
            </a:pPr>
            <a:r>
              <a:rPr lang="es-ES"/>
              <a:t>Un modelo matemático que permite manejar incertidumbre y valores intermedios entre "verdadero" y "falso".</a:t>
            </a:r>
          </a:p>
        </p:txBody>
      </p:sp>
      <p:pic>
        <p:nvPicPr>
          <p:cNvPr id="1028" name="Picture 4" descr="Lógica difusa – acervo para el mejoramiento del aprendizaje de alumnos ...">
            <a:extLst>
              <a:ext uri="{FF2B5EF4-FFF2-40B4-BE49-F238E27FC236}">
                <a16:creationId xmlns:a16="http://schemas.microsoft.com/office/drawing/2014/main" id="{0EB777CE-8AF9-D5AD-8D71-B4E1FE75B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55568" y="2928257"/>
            <a:ext cx="5785569" cy="18513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08635"/>
            <a:ext cx="11090274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defPPr>
              <a:defRPr lang="es-ES"/>
            </a:defPPr>
          </a:lstStyle>
          <a:p>
            <a:r>
              <a:rPr lang="es-ES" kern="1200">
                <a:latin typeface="+mj-lt"/>
                <a:ea typeface="+mj-ea"/>
                <a:cs typeface="+mj-cs"/>
              </a:rPr>
              <a:t>Aplicación en Aires Acondicionados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479F2E5-DCD9-3DA6-B500-CC7DC1E9BF2C}"/>
              </a:ext>
            </a:extLst>
          </p:cNvPr>
          <p:cNvSpPr txBox="1"/>
          <p:nvPr/>
        </p:nvSpPr>
        <p:spPr>
          <a:xfrm>
            <a:off x="550862" y="2097175"/>
            <a:ext cx="5435600" cy="399565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</a:pPr>
            <a:r>
              <a:rPr lang="es-ES"/>
              <a:t>Los sistemas de aire acondicionado modernos utilizan lógica difusa para </a:t>
            </a:r>
            <a:r>
              <a:rPr lang="es-ES" b="1"/>
              <a:t>ajustar la temperatura y el flujo de aire</a:t>
            </a:r>
            <a:r>
              <a:rPr lang="es-ES"/>
              <a:t> de forma eficiente.</a:t>
            </a:r>
          </a:p>
          <a:p>
            <a:pPr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</a:pPr>
            <a:r>
              <a:rPr lang="es-ES"/>
              <a:t>No trabajan solo con "Encender/Apagar", sino con </a:t>
            </a:r>
            <a:r>
              <a:rPr lang="es-ES" b="1"/>
              <a:t>niveles de enfriamiento progresivos</a:t>
            </a:r>
            <a:r>
              <a:rPr lang="es-ES"/>
              <a:t>.</a:t>
            </a:r>
          </a:p>
          <a:p>
            <a:pPr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</a:pPr>
            <a:endParaRPr lang="es-ES"/>
          </a:p>
        </p:txBody>
      </p:sp>
      <p:pic>
        <p:nvPicPr>
          <p:cNvPr id="2050" name="Picture 2" descr="Es un sistema completo de aires acondicionados | Aire acondicionado de ...">
            <a:extLst>
              <a:ext uri="{FF2B5EF4-FFF2-40B4-BE49-F238E27FC236}">
                <a16:creationId xmlns:a16="http://schemas.microsoft.com/office/drawing/2014/main" id="{C4AD69DB-83C7-9C50-3D28-8A7146661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80" b="-1"/>
          <a:stretch/>
        </p:blipFill>
        <p:spPr bwMode="auto">
          <a:xfrm>
            <a:off x="6205540" y="1607318"/>
            <a:ext cx="5435600" cy="39956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435" y="1480456"/>
            <a:ext cx="7574965" cy="4528458"/>
          </a:xfrm>
          <a:noFill/>
        </p:spPr>
        <p:txBody>
          <a:bodyPr rtlCol="0"/>
          <a:lstStyle>
            <a:defPPr>
              <a:defRPr lang="es-ES"/>
            </a:defPPr>
          </a:lstStyle>
          <a:p>
            <a:r>
              <a:rPr lang="es-E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Entradas:</a:t>
            </a:r>
            <a:endParaRPr lang="es-E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Temperatura actual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Humedad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Presencia de personas</a:t>
            </a:r>
          </a:p>
          <a:p>
            <a:r>
              <a:rPr lang="es-E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Reglas difusas:</a:t>
            </a:r>
            <a:endParaRPr lang="es-E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"Si la temperatura es alta y la humedad es alta, aumentar la velocidad del ventilador."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"Si la temperatura es moderada y hay pocas personas, reducir el enfriamiento."</a:t>
            </a:r>
          </a:p>
          <a:p>
            <a:r>
              <a:rPr lang="es-E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Salida:</a:t>
            </a:r>
            <a:endParaRPr lang="es-E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Ajuste progresivo del aire acondicionado sin cambios bruscos.</a:t>
            </a:r>
          </a:p>
          <a:p>
            <a:pPr rtl="0"/>
            <a:endParaRPr lang="es-E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F9E4680-0002-9DE1-0B96-563F75991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557" y="0"/>
            <a:ext cx="9154886" cy="1480456"/>
          </a:xfrm>
        </p:spPr>
        <p:txBody>
          <a:bodyPr/>
          <a:lstStyle/>
          <a:p>
            <a:r>
              <a:rPr lang="es-ES" dirty="0"/>
              <a:t>Funcionamiento del Sistema Difuso</a:t>
            </a:r>
            <a:br>
              <a:rPr lang="es-ES" b="1" dirty="0"/>
            </a:br>
            <a:endParaRPr lang="es-ES" dirty="0"/>
          </a:p>
        </p:txBody>
      </p:sp>
      <p:pic>
        <p:nvPicPr>
          <p:cNvPr id="4" name="Imagen 3" descr="Imagen que contiene reloj&#10;&#10;El contenido generado por IA puede ser incorrecto.">
            <a:extLst>
              <a:ext uri="{FF2B5EF4-FFF2-40B4-BE49-F238E27FC236}">
                <a16:creationId xmlns:a16="http://schemas.microsoft.com/office/drawing/2014/main" id="{D7633096-BF63-99D3-EC06-4597521A5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511" y="2275114"/>
            <a:ext cx="4319054" cy="29609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8859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045" y="204560"/>
            <a:ext cx="8995909" cy="1450217"/>
          </a:xfrm>
        </p:spPr>
        <p:txBody>
          <a:bodyPr rtlCol="0"/>
          <a:lstStyle>
            <a:defPPr>
              <a:defRPr lang="es-ES"/>
            </a:defPPr>
          </a:lstStyle>
          <a:p>
            <a:r>
              <a:rPr lang="es-ES" dirty="0"/>
              <a:t>Beneficios de la Lógica Difusa en AC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43" y="2103039"/>
            <a:ext cx="9139600" cy="3979625"/>
          </a:xfrm>
        </p:spPr>
        <p:txBody>
          <a:bodyPr rtlCol="0"/>
          <a:lstStyle>
            <a:defPPr>
              <a:defRPr lang="es-ES"/>
            </a:defPPr>
          </a:lstStyle>
          <a:p>
            <a:r>
              <a:rPr lang="es-E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Ahorro energético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Reduce el consumo al evitar encendidos y apagados bruscos.</a:t>
            </a:r>
          </a:p>
          <a:p>
            <a:r>
              <a:rPr lang="es-E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Mayor confort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Mantiene la temperatura estable sin cambios abruptos.</a:t>
            </a:r>
          </a:p>
          <a:p>
            <a:r>
              <a:rPr lang="es-E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Menos ruido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Controla la velocidad del compresor suavemente.</a:t>
            </a:r>
          </a:p>
          <a:p>
            <a:r>
              <a:rPr lang="es-E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Mayor durabilidad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Evita desgaste excesivo de componentes.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558" y="466994"/>
            <a:ext cx="4624442" cy="5542025"/>
          </a:xfrm>
        </p:spPr>
        <p:txBody>
          <a:bodyPr wrap="square" rtlCol="0" anchor="ctr">
            <a:normAutofit/>
          </a:bodyPr>
          <a:lstStyle>
            <a:defPPr>
              <a:defRPr lang="es-ES"/>
            </a:defPPr>
          </a:lstStyle>
          <a:p>
            <a:r>
              <a:rPr lang="es-ES" dirty="0"/>
              <a:t>Ejemplo de Código en Python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013E3E8-CC23-2E21-BE25-85B120D1E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9035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1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08635"/>
            <a:ext cx="11090274" cy="1332000"/>
          </a:xfrm>
        </p:spPr>
        <p:txBody>
          <a:bodyPr rtlCol="0"/>
          <a:lstStyle>
            <a:defPPr>
              <a:defRPr lang="es-ES"/>
            </a:defPPr>
          </a:lstStyle>
          <a:p>
            <a:r>
              <a:rPr lang="es-ES" sz="4400" dirty="0"/>
              <a:t>Conclusiones</a:t>
            </a:r>
            <a:br>
              <a:rPr lang="es-ES" b="1" dirty="0"/>
            </a:b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F4E4DC-680C-4898-A18F-3D0DC53D8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1" y="2097175"/>
            <a:ext cx="11090273" cy="39956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 sistemas expertos con lógica difusa </a:t>
            </a:r>
            <a:r>
              <a:rPr lang="es-E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mejoran la eficiencia y el confort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 aires acondicionados.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pueden implementar en </a:t>
            </a:r>
            <a:r>
              <a:rPr lang="es-E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dispositivos inteligentes y automatización del hogar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 uso </a:t>
            </a:r>
            <a:r>
              <a:rPr lang="es-E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 costos de energía y extiende la vida útil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del equipo.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01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945890">
            <a:off x="1425878" y="2131907"/>
            <a:ext cx="11216243" cy="2354650"/>
          </a:xfrm>
          <a:noFill/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7200" dirty="0"/>
              <a:t>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76258_TF33713516_Win32" id="{DF728B89-FC3D-4E3A-BA79-B7D5AFC65CD2}" vid="{705D60A9-8AE8-4A8A-8A2B-380787BFC21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{C16A6EFA-7C77-4EC8-AFB4-F9544B87D71C}tf33713516_win32</Template>
  <TotalTime>252</TotalTime>
  <Words>286</Words>
  <Application>Microsoft Office PowerPoint</Application>
  <PresentationFormat>Panorámica</PresentationFormat>
  <Paragraphs>43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Roboto Bold</vt:lpstr>
      <vt:lpstr>Walbaum Display</vt:lpstr>
      <vt:lpstr>3DFloatVTI</vt:lpstr>
      <vt:lpstr>Presentación de PowerPoint</vt:lpstr>
      <vt:lpstr>Introducción </vt:lpstr>
      <vt:lpstr>Aplicación en Aires Acondicionados</vt:lpstr>
      <vt:lpstr>Funcionamiento del Sistema Difuso </vt:lpstr>
      <vt:lpstr>Beneficios de la Lógica Difusa en AC</vt:lpstr>
      <vt:lpstr>Ejemplo de Código en Python</vt:lpstr>
      <vt:lpstr>Conclusiones </vt:lpstr>
      <vt:lpstr>Gracias por su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 EDUARDO RAMIREZ MORENO</dc:creator>
  <cp:lastModifiedBy>IVAN EDUARDO RAMIREZ MORENO</cp:lastModifiedBy>
  <cp:revision>3</cp:revision>
  <dcterms:created xsi:type="dcterms:W3CDTF">2025-02-17T01:20:53Z</dcterms:created>
  <dcterms:modified xsi:type="dcterms:W3CDTF">2025-02-18T19:46:05Z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