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Roboto" panose="02000000000000000000" pitchFamily="2" charset="0"/>
      <p:regular r:id="rId11"/>
      <p:bold r:id="rId12"/>
    </p:embeddedFont>
    <p:embeddedFont>
      <p:font typeface="Roboto Medium" panose="02000000000000000000" pitchFamily="2" charset="0"/>
      <p:regular r:id="rId13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1956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18408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El Problema de las 8 Reinas y el Recocido Simulado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941802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 presentación aborda el clásico problema de las 8 reinas. Exploraremos por qué es un desafío interesante. Presentaremos el Recocido Simulado como una solución eficaz. Descubriremos cómo este algoritmo puede resolver este problema complejo.</a:t>
            </a:r>
            <a:endParaRPr lang="en-US" sz="175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D50D43A-5D05-FA79-9DF5-1BA32FE935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850" y="7795905"/>
            <a:ext cx="1724266" cy="409632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FCEE972F-C162-F179-55A2-5F8954CF0CAB}"/>
              </a:ext>
            </a:extLst>
          </p:cNvPr>
          <p:cNvSpPr txBox="1"/>
          <p:nvPr/>
        </p:nvSpPr>
        <p:spPr>
          <a:xfrm>
            <a:off x="6280190" y="5730899"/>
            <a:ext cx="38772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b="1" dirty="0">
                <a:solidFill>
                  <a:schemeClr val="bg1"/>
                </a:solidFill>
              </a:rPr>
              <a:t>Materia: </a:t>
            </a:r>
            <a:r>
              <a:rPr lang="es-419" dirty="0">
                <a:solidFill>
                  <a:schemeClr val="bg1"/>
                </a:solidFill>
              </a:rPr>
              <a:t>Tópicos de IA</a:t>
            </a:r>
          </a:p>
          <a:p>
            <a:r>
              <a:rPr lang="es-419" b="1" dirty="0">
                <a:solidFill>
                  <a:schemeClr val="bg1"/>
                </a:solidFill>
              </a:rPr>
              <a:t>Alumno: </a:t>
            </a:r>
            <a:r>
              <a:rPr lang="es-419" dirty="0">
                <a:solidFill>
                  <a:schemeClr val="bg1"/>
                </a:solidFill>
              </a:rPr>
              <a:t>Iván Eduardo Ramírez Moreno</a:t>
            </a:r>
            <a:endParaRPr lang="es-E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6964"/>
            <a:ext cx="94401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¿Qué es el Problema de las 8 Reinas?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2997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problema consiste en colocar 8 reinas en un tablero de ajedrez de 8x8. Ninguna reina debe atacar a otra. Las reinas se atacan horizontal, vertical y diagonalmente.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92275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Existen 4,426,165,368 posibles colocaciones. Esto hace inviable una búsqueda exhaustiva.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52718"/>
            <a:ext cx="34725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Restricciones del Problema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3386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Ocho reinas deben estar en el tablero.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67606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Ninguna reina debe atacar a otra.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511825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Todas las reinas deben estar en el tablero.</a:t>
            </a:r>
            <a:endParaRPr lang="en-US" sz="1750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E49FB28-48AB-583E-561D-BCC5DD101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4750" y="7667595"/>
            <a:ext cx="2365650" cy="562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06291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El Algoritmo de Recocido Simulado: Una Analogía Física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5279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3570446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35279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Analogía Física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401835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Recocido Simulado se inspira en el enfriamiento lento de un metal.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4685467" y="352794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537" y="3570446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422583" y="352794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Conceptos Clave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5422583" y="4018359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Estado, Energía (costo), Temperatura, Movimiento (perturbación).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58903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631537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5589032"/>
            <a:ext cx="291631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Evitar Óptimos Locales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07945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algoritmo permite "saltos" a soluciones peores al principio.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793790" y="669750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objetivo es obtener una estructura cristalina de baja energía, es decir, un estado estable.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8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2565" y="586264"/>
            <a:ext cx="7651671" cy="1332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Implementación del Recocido Simulado para las 8 Reinas</a:t>
            </a:r>
            <a:endParaRPr lang="en-US" sz="41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565" y="2238613"/>
            <a:ext cx="1065967" cy="15693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18333" y="2451735"/>
            <a:ext cx="317634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Representación del Estado</a:t>
            </a:r>
            <a:endParaRPr lang="en-US" sz="2050" dirty="0"/>
          </a:p>
        </p:txBody>
      </p:sp>
      <p:sp>
        <p:nvSpPr>
          <p:cNvPr id="6" name="Text 2"/>
          <p:cNvSpPr/>
          <p:nvPr/>
        </p:nvSpPr>
        <p:spPr>
          <a:xfrm>
            <a:off x="7618333" y="2912626"/>
            <a:ext cx="6265902" cy="6822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Arreglo de 8 enteros. Cada entero representa la fila de una reina en una columna.</a:t>
            </a:r>
            <a:endParaRPr lang="en-US" sz="16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2565" y="3807976"/>
            <a:ext cx="1065967" cy="12792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18333" y="4021098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Función de Costo</a:t>
            </a:r>
            <a:endParaRPr lang="en-US" sz="2050" dirty="0"/>
          </a:p>
        </p:txBody>
      </p:sp>
      <p:sp>
        <p:nvSpPr>
          <p:cNvPr id="9" name="Text 4"/>
          <p:cNvSpPr/>
          <p:nvPr/>
        </p:nvSpPr>
        <p:spPr>
          <a:xfrm>
            <a:off x="7618333" y="4481989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Número de pares de reinas que se atacan. Minimizar a cero.</a:t>
            </a:r>
            <a:endParaRPr lang="en-US" sz="16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32565" y="5087183"/>
            <a:ext cx="1065967" cy="12792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18333" y="5300305"/>
            <a:ext cx="3204805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Movimiento (Perturbación)</a:t>
            </a:r>
            <a:endParaRPr lang="en-US" sz="2050" dirty="0"/>
          </a:p>
        </p:txBody>
      </p:sp>
      <p:sp>
        <p:nvSpPr>
          <p:cNvPr id="12" name="Text 6"/>
          <p:cNvSpPr/>
          <p:nvPr/>
        </p:nvSpPr>
        <p:spPr>
          <a:xfrm>
            <a:off x="7618333" y="5761196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Cambiar aleatoriamente la fila de una reina.</a:t>
            </a:r>
            <a:endParaRPr lang="en-US" sz="16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32565" y="6366391"/>
            <a:ext cx="1065967" cy="127920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618333" y="6579513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Temperatura</a:t>
            </a:r>
            <a:endParaRPr lang="en-US" sz="2050" dirty="0"/>
          </a:p>
        </p:txBody>
      </p:sp>
      <p:sp>
        <p:nvSpPr>
          <p:cNvPr id="15" name="Text 8"/>
          <p:cNvSpPr/>
          <p:nvPr/>
        </p:nvSpPr>
        <p:spPr>
          <a:xfrm>
            <a:off x="7618333" y="7040404"/>
            <a:ext cx="6265902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Inicialmente alta, gradualmente reducida.</a:t>
            </a:r>
            <a:endParaRPr lang="en-US" sz="1650" dirty="0"/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1CF56D4B-C83D-A06E-247C-11E373EC0F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170101" y="7643336"/>
            <a:ext cx="2407743" cy="57200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0516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5438" y="2812494"/>
            <a:ext cx="5423892" cy="576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Pasos Clave del Algoritmo</a:t>
            </a:r>
            <a:endParaRPr lang="en-US" sz="3600" dirty="0"/>
          </a:p>
        </p:txBody>
      </p:sp>
      <p:sp>
        <p:nvSpPr>
          <p:cNvPr id="4" name="Shape 1"/>
          <p:cNvSpPr/>
          <p:nvPr/>
        </p:nvSpPr>
        <p:spPr>
          <a:xfrm>
            <a:off x="7303770" y="3665339"/>
            <a:ext cx="22860" cy="4056936"/>
          </a:xfrm>
          <a:prstGeom prst="roundRect">
            <a:avLst>
              <a:gd name="adj" fmla="val 33882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5" name="Shape 2"/>
          <p:cNvSpPr/>
          <p:nvPr/>
        </p:nvSpPr>
        <p:spPr>
          <a:xfrm>
            <a:off x="6577429" y="4068723"/>
            <a:ext cx="553164" cy="22860"/>
          </a:xfrm>
          <a:prstGeom prst="roundRect">
            <a:avLst>
              <a:gd name="adj" fmla="val 33882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6" name="Shape 3"/>
          <p:cNvSpPr/>
          <p:nvPr/>
        </p:nvSpPr>
        <p:spPr>
          <a:xfrm>
            <a:off x="7107734" y="3872746"/>
            <a:ext cx="414933" cy="414933"/>
          </a:xfrm>
          <a:prstGeom prst="roundRect">
            <a:avLst>
              <a:gd name="adj" fmla="val 1866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849" y="3907274"/>
            <a:ext cx="276582" cy="345758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088011" y="3849648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8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Inicialización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645438" y="4248388"/>
            <a:ext cx="574774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Generar una configuración inicial aleatoria de las 8 reinas.</a:t>
            </a:r>
            <a:endParaRPr lang="en-US" sz="1450" dirty="0"/>
          </a:p>
        </p:txBody>
      </p:sp>
      <p:sp>
        <p:nvSpPr>
          <p:cNvPr id="10" name="Shape 6"/>
          <p:cNvSpPr/>
          <p:nvPr/>
        </p:nvSpPr>
        <p:spPr>
          <a:xfrm>
            <a:off x="7499806" y="4990624"/>
            <a:ext cx="553164" cy="22860"/>
          </a:xfrm>
          <a:prstGeom prst="roundRect">
            <a:avLst>
              <a:gd name="adj" fmla="val 33882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1" name="Shape 7"/>
          <p:cNvSpPr/>
          <p:nvPr/>
        </p:nvSpPr>
        <p:spPr>
          <a:xfrm>
            <a:off x="7107734" y="4794647"/>
            <a:ext cx="414933" cy="414933"/>
          </a:xfrm>
          <a:prstGeom prst="roundRect">
            <a:avLst>
              <a:gd name="adj" fmla="val 1866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6849" y="4829175"/>
            <a:ext cx="276582" cy="34575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237220" y="4771549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Iteración</a:t>
            </a:r>
            <a:endParaRPr lang="en-US" sz="1800" dirty="0"/>
          </a:p>
        </p:txBody>
      </p:sp>
      <p:sp>
        <p:nvSpPr>
          <p:cNvPr id="14" name="Text 9"/>
          <p:cNvSpPr/>
          <p:nvPr/>
        </p:nvSpPr>
        <p:spPr>
          <a:xfrm>
            <a:off x="8237220" y="5170289"/>
            <a:ext cx="574774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Generar un nuevo estado vecino y calcular el cambio en el costo.</a:t>
            </a:r>
            <a:endParaRPr lang="en-US" sz="1450" dirty="0"/>
          </a:p>
        </p:txBody>
      </p:sp>
      <p:sp>
        <p:nvSpPr>
          <p:cNvPr id="15" name="Shape 10"/>
          <p:cNvSpPr/>
          <p:nvPr/>
        </p:nvSpPr>
        <p:spPr>
          <a:xfrm>
            <a:off x="6577429" y="5820370"/>
            <a:ext cx="553164" cy="22860"/>
          </a:xfrm>
          <a:prstGeom prst="roundRect">
            <a:avLst>
              <a:gd name="adj" fmla="val 33882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16" name="Shape 11"/>
          <p:cNvSpPr/>
          <p:nvPr/>
        </p:nvSpPr>
        <p:spPr>
          <a:xfrm>
            <a:off x="7107734" y="5624393"/>
            <a:ext cx="414933" cy="414933"/>
          </a:xfrm>
          <a:prstGeom prst="roundRect">
            <a:avLst>
              <a:gd name="adj" fmla="val 1866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6849" y="5658922"/>
            <a:ext cx="276582" cy="34575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4088011" y="5601295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50"/>
              </a:lnSpc>
              <a:buNone/>
            </a:pPr>
            <a:r>
              <a:rPr lang="en-US" sz="18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Aceptación</a:t>
            </a:r>
            <a:endParaRPr lang="en-US" sz="1800" dirty="0"/>
          </a:p>
        </p:txBody>
      </p:sp>
      <p:sp>
        <p:nvSpPr>
          <p:cNvPr id="19" name="Text 13"/>
          <p:cNvSpPr/>
          <p:nvPr/>
        </p:nvSpPr>
        <p:spPr>
          <a:xfrm>
            <a:off x="645438" y="6000036"/>
            <a:ext cx="574774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Aceptar el nuevo estado según el cambio en el costo y la temperatura.</a:t>
            </a:r>
            <a:endParaRPr lang="en-US" sz="1450" dirty="0"/>
          </a:p>
        </p:txBody>
      </p:sp>
      <p:sp>
        <p:nvSpPr>
          <p:cNvPr id="20" name="Shape 14"/>
          <p:cNvSpPr/>
          <p:nvPr/>
        </p:nvSpPr>
        <p:spPr>
          <a:xfrm>
            <a:off x="7499806" y="6650236"/>
            <a:ext cx="553164" cy="22860"/>
          </a:xfrm>
          <a:prstGeom prst="roundRect">
            <a:avLst>
              <a:gd name="adj" fmla="val 338821"/>
            </a:avLst>
          </a:prstGeom>
          <a:solidFill>
            <a:srgbClr val="313E80"/>
          </a:solidFill>
          <a:ln/>
        </p:spPr>
        <p:txBody>
          <a:bodyPr/>
          <a:lstStyle/>
          <a:p>
            <a:endParaRPr lang="es-ES"/>
          </a:p>
        </p:txBody>
      </p:sp>
      <p:sp>
        <p:nvSpPr>
          <p:cNvPr id="21" name="Shape 15"/>
          <p:cNvSpPr/>
          <p:nvPr/>
        </p:nvSpPr>
        <p:spPr>
          <a:xfrm>
            <a:off x="7107734" y="6454259"/>
            <a:ext cx="414933" cy="414933"/>
          </a:xfrm>
          <a:prstGeom prst="roundRect">
            <a:avLst>
              <a:gd name="adj" fmla="val 18667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6849" y="6488787"/>
            <a:ext cx="276582" cy="345758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237220" y="6431161"/>
            <a:ext cx="2305169" cy="2881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Criterio de Parada</a:t>
            </a:r>
            <a:endParaRPr lang="en-US" sz="1800" dirty="0"/>
          </a:p>
        </p:txBody>
      </p:sp>
      <p:sp>
        <p:nvSpPr>
          <p:cNvPr id="24" name="Text 17"/>
          <p:cNvSpPr/>
          <p:nvPr/>
        </p:nvSpPr>
        <p:spPr>
          <a:xfrm>
            <a:off x="8237220" y="6829901"/>
            <a:ext cx="5747742" cy="590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Alcanzar una temperatura mínima o un número máximo de iteraciones.</a:t>
            </a:r>
            <a:endParaRPr lang="en-US" sz="1450" dirty="0"/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7804A0A6-F39C-7620-BE6D-E0FD33575D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56825" y="7713226"/>
            <a:ext cx="2173575" cy="516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64256"/>
            <a:ext cx="589049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Resultados y Discusión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713196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5" name="Text 2"/>
          <p:cNvSpPr/>
          <p:nvPr/>
        </p:nvSpPr>
        <p:spPr>
          <a:xfrm>
            <a:off x="1028224" y="29476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Solución Válida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343804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algoritmo encuentra una solución válida.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713196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8" name="Text 5"/>
          <p:cNvSpPr/>
          <p:nvPr/>
        </p:nvSpPr>
        <p:spPr>
          <a:xfrm>
            <a:off x="4919901" y="2947630"/>
            <a:ext cx="31653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Métricas de Rendimiento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9901" y="3438049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Número de iteraciones promedio y tasa de éxito.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625102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8"/>
          <p:cNvSpPr/>
          <p:nvPr/>
        </p:nvSpPr>
        <p:spPr>
          <a:xfrm>
            <a:off x="1028224" y="48595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Ajuste de Parámetros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8224" y="5349954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Importancia de la temperatura inicial y la tasa de enfriamiento.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20244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Ejemplo visual del tablero con las 8 reinas colocadas correctamente.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1196220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Ventajas y Limitaciones del Recocido Simulado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Ventajas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Fácil de implementar.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requiere información del gradiente.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Puede escapar de óptimos locales.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Limitaciones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Puede ser lento para problemas muy grandes.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Requiere ajuste de parámetros.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 garantiza la solución óptima.</a:t>
            </a:r>
            <a:endParaRPr lang="en-US" sz="175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A4DA793-B610-54BF-9FFE-0F6EE35B3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46350" y="7586233"/>
            <a:ext cx="2584050" cy="6138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4380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Conclusiones y Próximos Pasos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01528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5" name="Text 2"/>
          <p:cNvSpPr/>
          <p:nvPr/>
        </p:nvSpPr>
        <p:spPr>
          <a:xfrm>
            <a:off x="6790373" y="27015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Herramienta Útil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790373" y="3191947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 Recocido Simulado es útil para problemas de optimización combinatoria.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620351" y="4144566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8" name="Text 5"/>
          <p:cNvSpPr/>
          <p:nvPr/>
        </p:nvSpPr>
        <p:spPr>
          <a:xfrm>
            <a:off x="7130534" y="4144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Posibles Extensiones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130534" y="4634984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Aplicación a problemas más grandes y combinación con otras técnicas.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60632" y="5587603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  <p:txBody>
          <a:bodyPr/>
          <a:lstStyle/>
          <a:p>
            <a:endParaRPr lang="es-ES"/>
          </a:p>
        </p:txBody>
      </p:sp>
      <p:sp>
        <p:nvSpPr>
          <p:cNvPr id="11" name="Text 8"/>
          <p:cNvSpPr/>
          <p:nvPr/>
        </p:nvSpPr>
        <p:spPr>
          <a:xfrm>
            <a:off x="7470815" y="55876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Uso en la Vida Real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70815" y="6078022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Planificación y diseño de circuitos.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6280190" y="692288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Agradecimientos y espacio para preguntas.</a:t>
            </a:r>
            <a:endParaRPr lang="en-US" sz="175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F05DD868-993A-7DEE-DFF7-3FA1F655C5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0641" y="7721801"/>
            <a:ext cx="2137480" cy="507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479</Words>
  <Application>Microsoft Office PowerPoint</Application>
  <PresentationFormat>Personalizado</PresentationFormat>
  <Paragraphs>70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Roboto Medium</vt:lpstr>
      <vt:lpstr>Roboto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IVAN EDUARDO RAMIREZ MORENO</cp:lastModifiedBy>
  <cp:revision>2</cp:revision>
  <dcterms:created xsi:type="dcterms:W3CDTF">2025-03-22T06:35:40Z</dcterms:created>
  <dcterms:modified xsi:type="dcterms:W3CDTF">2025-03-22T06:42:17Z</dcterms:modified>
</cp:coreProperties>
</file>