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70" r:id="rId16"/>
    <p:sldId id="271" r:id="rId17"/>
    <p:sldId id="279" r:id="rId18"/>
    <p:sldId id="280" r:id="rId19"/>
    <p:sldId id="281" r:id="rId20"/>
    <p:sldId id="278" r:id="rId21"/>
    <p:sldId id="282" r:id="rId22"/>
    <p:sldId id="283" r:id="rId23"/>
    <p:sldId id="272" r:id="rId24"/>
    <p:sldId id="285" r:id="rId25"/>
    <p:sldId id="273" r:id="rId26"/>
    <p:sldId id="287" r:id="rId27"/>
    <p:sldId id="274" r:id="rId28"/>
    <p:sldId id="275" r:id="rId29"/>
    <p:sldId id="276" r:id="rId3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53" y="37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16583" y="875538"/>
            <a:ext cx="9959975" cy="233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ts val="2120"/>
              </a:lnSpc>
            </a:pPr>
            <a:r>
              <a:rPr b="1" spc="-10" dirty="0">
                <a:latin typeface="Palatino Linotype"/>
                <a:cs typeface="Palatino Linotype"/>
              </a:rPr>
              <a:t>Background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2120"/>
              </a:lnSpc>
            </a:pPr>
            <a:r>
              <a:rPr b="0" dirty="0">
                <a:latin typeface="Cambria"/>
                <a:cs typeface="Cambria"/>
              </a:rPr>
              <a:t>Data</a:t>
            </a:r>
            <a:r>
              <a:rPr b="0" spc="245" dirty="0">
                <a:latin typeface="Cambria"/>
                <a:cs typeface="Cambria"/>
              </a:rPr>
              <a:t> </a:t>
            </a:r>
            <a:r>
              <a:rPr b="0" spc="45" dirty="0">
                <a:latin typeface="Cambria"/>
                <a:cs typeface="Cambria"/>
              </a:rPr>
              <a:t>Analysis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ts val="2120"/>
              </a:lnSpc>
            </a:pPr>
            <a:r>
              <a:rPr b="1" spc="-10" dirty="0">
                <a:latin typeface="Palatino Linotype"/>
                <a:cs typeface="Palatino Linotype"/>
              </a:rPr>
              <a:t>Background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2120"/>
              </a:lnSpc>
            </a:pPr>
            <a:r>
              <a:rPr b="0" dirty="0">
                <a:latin typeface="Cambria"/>
                <a:cs typeface="Cambria"/>
              </a:rPr>
              <a:t>Data</a:t>
            </a:r>
            <a:r>
              <a:rPr b="0" spc="245" dirty="0">
                <a:latin typeface="Cambria"/>
                <a:cs typeface="Cambria"/>
              </a:rPr>
              <a:t> </a:t>
            </a:r>
            <a:r>
              <a:rPr b="0" spc="45" dirty="0">
                <a:latin typeface="Cambria"/>
                <a:cs typeface="Cambria"/>
              </a:rPr>
              <a:t>Analysis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1240" y="2151888"/>
            <a:ext cx="21336" cy="2438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23" y="1396"/>
            <a:ext cx="125914" cy="1549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ts val="2120"/>
              </a:lnSpc>
            </a:pPr>
            <a:r>
              <a:rPr b="1" spc="-10" dirty="0">
                <a:latin typeface="Palatino Linotype"/>
                <a:cs typeface="Palatino Linotype"/>
              </a:rPr>
              <a:t>Background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2120"/>
              </a:lnSpc>
            </a:pPr>
            <a:r>
              <a:rPr b="0" dirty="0">
                <a:latin typeface="Cambria"/>
                <a:cs typeface="Cambria"/>
              </a:rPr>
              <a:t>Data</a:t>
            </a:r>
            <a:r>
              <a:rPr b="0" spc="245" dirty="0">
                <a:latin typeface="Cambria"/>
                <a:cs typeface="Cambria"/>
              </a:rPr>
              <a:t> </a:t>
            </a:r>
            <a:r>
              <a:rPr b="0" spc="45" dirty="0">
                <a:latin typeface="Cambria"/>
                <a:cs typeface="Cambria"/>
              </a:rPr>
              <a:t>Analysis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ts val="2120"/>
              </a:lnSpc>
            </a:pPr>
            <a:r>
              <a:rPr b="1" spc="-10" dirty="0">
                <a:latin typeface="Palatino Linotype"/>
                <a:cs typeface="Palatino Linotype"/>
              </a:rPr>
              <a:t>Background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2120"/>
              </a:lnSpc>
            </a:pPr>
            <a:r>
              <a:rPr b="0" dirty="0">
                <a:latin typeface="Cambria"/>
                <a:cs typeface="Cambria"/>
              </a:rPr>
              <a:t>Data</a:t>
            </a:r>
            <a:r>
              <a:rPr b="0" spc="245" dirty="0">
                <a:latin typeface="Cambria"/>
                <a:cs typeface="Cambria"/>
              </a:rPr>
              <a:t> </a:t>
            </a:r>
            <a:r>
              <a:rPr b="0" spc="45" dirty="0">
                <a:latin typeface="Cambria"/>
                <a:cs typeface="Cambria"/>
              </a:rPr>
              <a:t>Analysis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ts val="2120"/>
              </a:lnSpc>
            </a:pPr>
            <a:r>
              <a:rPr b="1" spc="-10" dirty="0">
                <a:latin typeface="Palatino Linotype"/>
                <a:cs typeface="Palatino Linotype"/>
              </a:rPr>
              <a:t>Background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2120"/>
              </a:lnSpc>
            </a:pPr>
            <a:r>
              <a:rPr b="0" dirty="0">
                <a:latin typeface="Cambria"/>
                <a:cs typeface="Cambria"/>
              </a:rPr>
              <a:t>Data</a:t>
            </a:r>
            <a:r>
              <a:rPr b="0" spc="245" dirty="0">
                <a:latin typeface="Cambria"/>
                <a:cs typeface="Cambria"/>
              </a:rPr>
              <a:t> </a:t>
            </a:r>
            <a:r>
              <a:rPr b="0" spc="45" dirty="0">
                <a:latin typeface="Cambria"/>
                <a:cs typeface="Cambria"/>
              </a:rPr>
              <a:t>Analysis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243281"/>
            <a:ext cx="10636250" cy="1084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3255734"/>
            <a:ext cx="6877684" cy="1559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94436" y="6522667"/>
            <a:ext cx="1296035" cy="3025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ts val="2120"/>
              </a:lnSpc>
            </a:pPr>
            <a:r>
              <a:rPr b="1" spc="-10" dirty="0">
                <a:latin typeface="Palatino Linotype"/>
                <a:cs typeface="Palatino Linotype"/>
              </a:rPr>
              <a:t>Background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163951" y="6522667"/>
            <a:ext cx="1494789" cy="3025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2120"/>
              </a:lnSpc>
            </a:pPr>
            <a:r>
              <a:rPr b="0" dirty="0">
                <a:latin typeface="Cambria"/>
                <a:cs typeface="Cambria"/>
              </a:rPr>
              <a:t>Data</a:t>
            </a:r>
            <a:r>
              <a:rPr b="0" spc="245" dirty="0">
                <a:latin typeface="Cambria"/>
                <a:cs typeface="Cambria"/>
              </a:rPr>
              <a:t> </a:t>
            </a:r>
            <a:r>
              <a:rPr b="0" spc="45" dirty="0">
                <a:latin typeface="Cambria"/>
                <a:cs typeface="Cambria"/>
              </a:rPr>
              <a:t>Analysis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065" marR="5080" algn="ctr">
              <a:lnSpc>
                <a:spcPts val="5830"/>
              </a:lnSpc>
              <a:spcBef>
                <a:spcPts val="835"/>
              </a:spcBef>
              <a:tabLst>
                <a:tab pos="1384300" algn="l"/>
                <a:tab pos="2756535" algn="l"/>
                <a:tab pos="3404235" algn="l"/>
                <a:tab pos="7468870" algn="l"/>
              </a:tabLst>
            </a:pPr>
            <a:r>
              <a:rPr sz="5400" spc="-25" dirty="0"/>
              <a:t>The</a:t>
            </a:r>
            <a:r>
              <a:rPr sz="5400" dirty="0"/>
              <a:t>	</a:t>
            </a:r>
            <a:r>
              <a:rPr sz="5400" spc="-10" dirty="0"/>
              <a:t>Origin</a:t>
            </a:r>
            <a:r>
              <a:rPr sz="5400" dirty="0"/>
              <a:t>	of</a:t>
            </a:r>
            <a:r>
              <a:rPr sz="5400" spc="-60" dirty="0"/>
              <a:t> </a:t>
            </a:r>
            <a:r>
              <a:rPr sz="5400" dirty="0"/>
              <a:t>eMSTO</a:t>
            </a:r>
            <a:r>
              <a:rPr sz="5400" spc="-55" dirty="0"/>
              <a:t> </a:t>
            </a:r>
            <a:r>
              <a:rPr sz="5400" spc="-25" dirty="0"/>
              <a:t>In</a:t>
            </a:r>
            <a:r>
              <a:rPr sz="5400" dirty="0"/>
              <a:t>	</a:t>
            </a:r>
            <a:r>
              <a:rPr sz="5400" spc="-10" dirty="0"/>
              <a:t>Galactic </a:t>
            </a:r>
            <a:r>
              <a:rPr sz="5400" dirty="0"/>
              <a:t>Open</a:t>
            </a:r>
            <a:r>
              <a:rPr sz="5400" spc="-35" dirty="0"/>
              <a:t> </a:t>
            </a:r>
            <a:r>
              <a:rPr sz="5400" dirty="0"/>
              <a:t>Cluster</a:t>
            </a:r>
            <a:r>
              <a:rPr sz="5400" spc="-35" dirty="0"/>
              <a:t> </a:t>
            </a:r>
            <a:r>
              <a:rPr sz="5400" dirty="0"/>
              <a:t>From</a:t>
            </a:r>
            <a:r>
              <a:rPr sz="5400" spc="-145" dirty="0"/>
              <a:t> </a:t>
            </a:r>
            <a:r>
              <a:rPr sz="5400" dirty="0"/>
              <a:t>The</a:t>
            </a:r>
            <a:r>
              <a:rPr sz="5400" spc="-35" dirty="0"/>
              <a:t> </a:t>
            </a:r>
            <a:r>
              <a:rPr sz="5400" dirty="0"/>
              <a:t>View</a:t>
            </a:r>
            <a:r>
              <a:rPr sz="5400" spc="-30" dirty="0"/>
              <a:t> </a:t>
            </a:r>
            <a:r>
              <a:rPr sz="5400" spc="-25" dirty="0"/>
              <a:t>of </a:t>
            </a:r>
            <a:r>
              <a:rPr sz="5400" spc="-10" dirty="0"/>
              <a:t>Rotation</a:t>
            </a:r>
            <a:r>
              <a:rPr sz="5400" dirty="0"/>
              <a:t>	</a:t>
            </a:r>
            <a:r>
              <a:rPr sz="5400" spc="-10" dirty="0"/>
              <a:t>Distribution</a:t>
            </a:r>
            <a:endParaRPr sz="5400" dirty="0"/>
          </a:p>
        </p:txBody>
      </p:sp>
      <p:sp>
        <p:nvSpPr>
          <p:cNvPr id="3" name="object 3"/>
          <p:cNvSpPr txBox="1"/>
          <p:nvPr/>
        </p:nvSpPr>
        <p:spPr>
          <a:xfrm>
            <a:off x="5626100" y="3581145"/>
            <a:ext cx="93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Yu Gothic UI"/>
                <a:cs typeface="Yu Gothic UI"/>
              </a:rPr>
              <a:t>温元昊</a:t>
            </a:r>
            <a:endParaRPr sz="2400">
              <a:latin typeface="Yu Gothic UI"/>
              <a:cs typeface="Yu Gothic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1065" rIns="0" bIns="0" rtlCol="0">
            <a:spAutoFit/>
          </a:bodyPr>
          <a:lstStyle/>
          <a:p>
            <a:pPr marL="2868295">
              <a:lnSpc>
                <a:spcPct val="100000"/>
              </a:lnSpc>
              <a:spcBef>
                <a:spcPts val="105"/>
              </a:spcBef>
            </a:pPr>
            <a:r>
              <a:rPr dirty="0"/>
              <a:t>Mass-</a:t>
            </a:r>
            <a:r>
              <a:rPr spc="-475" dirty="0"/>
              <a:t>T</a:t>
            </a:r>
            <a:r>
              <a:rPr spc="25" dirty="0"/>
              <a:t>e</a:t>
            </a:r>
            <a:r>
              <a:rPr spc="-70" dirty="0"/>
              <a:t>f</a:t>
            </a:r>
            <a:r>
              <a:rPr spc="25" dirty="0"/>
              <a:t>f</a:t>
            </a:r>
            <a:r>
              <a:rPr spc="-155" dirty="0"/>
              <a:t> </a:t>
            </a:r>
            <a:r>
              <a:rPr spc="-10" dirty="0"/>
              <a:t>Relation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879" y="2142537"/>
            <a:ext cx="4328795" cy="350266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55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 MT"/>
                <a:cs typeface="Arial MT"/>
              </a:rPr>
              <a:t>Multiband</a:t>
            </a:r>
            <a:r>
              <a:rPr sz="2800" spc="-13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Photometry</a:t>
            </a:r>
            <a:endParaRPr sz="2800">
              <a:latin typeface="Arial MT"/>
              <a:cs typeface="Arial MT"/>
            </a:endParaRPr>
          </a:p>
          <a:p>
            <a:pPr marL="696595" marR="457200" lvl="1" indent="-227329">
              <a:lnSpc>
                <a:spcPts val="2590"/>
              </a:lnSpc>
              <a:spcBef>
                <a:spcPts val="550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Arial MT"/>
                <a:cs typeface="Arial MT"/>
              </a:rPr>
              <a:t>GALEX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(AIS):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FUV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and 	NUV</a:t>
            </a:r>
            <a:endParaRPr sz="2400">
              <a:latin typeface="Arial MT"/>
              <a:cs typeface="Arial MT"/>
            </a:endParaRPr>
          </a:p>
          <a:p>
            <a:pPr marL="696595" marR="5080" lvl="1" indent="-227329">
              <a:lnSpc>
                <a:spcPts val="2590"/>
              </a:lnSpc>
              <a:spcBef>
                <a:spcPts val="509"/>
              </a:spcBef>
              <a:buChar char="•"/>
              <a:tabLst>
                <a:tab pos="698500" algn="l"/>
              </a:tabLst>
            </a:pPr>
            <a:r>
              <a:rPr sz="2400" spc="-45" dirty="0">
                <a:latin typeface="Arial MT"/>
                <a:cs typeface="Arial MT"/>
              </a:rPr>
              <a:t>Tycho-</a:t>
            </a:r>
            <a:r>
              <a:rPr sz="2400" dirty="0">
                <a:latin typeface="Arial MT"/>
                <a:cs typeface="Arial MT"/>
              </a:rPr>
              <a:t>2: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Tycho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(BT)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and 	</a:t>
            </a:r>
            <a:r>
              <a:rPr sz="2400" spc="-20" dirty="0">
                <a:latin typeface="Arial MT"/>
                <a:cs typeface="Arial MT"/>
              </a:rPr>
              <a:t>Tycho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(VT)</a:t>
            </a:r>
            <a:endParaRPr sz="2400">
              <a:latin typeface="Arial MT"/>
              <a:cs typeface="Arial MT"/>
            </a:endParaRPr>
          </a:p>
          <a:p>
            <a:pPr marL="697230" lvl="1" indent="-227329">
              <a:lnSpc>
                <a:spcPct val="100000"/>
              </a:lnSpc>
              <a:spcBef>
                <a:spcPts val="180"/>
              </a:spcBef>
              <a:buChar char="•"/>
              <a:tabLst>
                <a:tab pos="697230" algn="l"/>
              </a:tabLst>
            </a:pPr>
            <a:r>
              <a:rPr sz="2400" spc="-10" dirty="0">
                <a:latin typeface="Arial MT"/>
                <a:cs typeface="Arial MT"/>
              </a:rPr>
              <a:t>APASS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DR6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Johnson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BV</a:t>
            </a:r>
            <a:endParaRPr sz="2400">
              <a:latin typeface="Arial MT"/>
              <a:cs typeface="Arial MT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Char char="•"/>
              <a:tabLst>
                <a:tab pos="697230" algn="l"/>
              </a:tabLst>
            </a:pPr>
            <a:r>
              <a:rPr sz="2400" dirty="0">
                <a:latin typeface="Arial MT"/>
                <a:cs typeface="Arial MT"/>
              </a:rPr>
              <a:t>SDSS: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gri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bands</a:t>
            </a:r>
            <a:endParaRPr sz="2400">
              <a:latin typeface="Arial MT"/>
              <a:cs typeface="Arial MT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Char char="•"/>
              <a:tabLst>
                <a:tab pos="697230" algn="l"/>
              </a:tabLst>
            </a:pPr>
            <a:r>
              <a:rPr sz="2400" dirty="0">
                <a:latin typeface="Arial MT"/>
                <a:cs typeface="Arial MT"/>
              </a:rPr>
              <a:t>2MASS: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JHK</a:t>
            </a:r>
            <a:r>
              <a:rPr sz="1600" dirty="0">
                <a:latin typeface="Arial MT"/>
                <a:cs typeface="Arial MT"/>
              </a:rPr>
              <a:t>S</a:t>
            </a:r>
            <a:r>
              <a:rPr sz="1600" spc="1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bands</a:t>
            </a:r>
            <a:endParaRPr sz="2400">
              <a:latin typeface="Arial MT"/>
              <a:cs typeface="Arial MT"/>
            </a:endParaRPr>
          </a:p>
          <a:p>
            <a:pPr marL="697230" lvl="1" indent="-227329">
              <a:lnSpc>
                <a:spcPct val="100000"/>
              </a:lnSpc>
              <a:spcBef>
                <a:spcPts val="220"/>
              </a:spcBef>
              <a:buChar char="•"/>
              <a:tabLst>
                <a:tab pos="697230" algn="l"/>
              </a:tabLst>
            </a:pPr>
            <a:r>
              <a:rPr sz="2400" spc="-20" dirty="0">
                <a:latin typeface="Arial MT"/>
                <a:cs typeface="Arial MT"/>
              </a:rPr>
              <a:t>All-</a:t>
            </a:r>
            <a:r>
              <a:rPr sz="2400" dirty="0">
                <a:latin typeface="Arial MT"/>
                <a:cs typeface="Arial MT"/>
              </a:rPr>
              <a:t>WISE: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WISE1–4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bands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46292" y="1587880"/>
            <a:ext cx="6116320" cy="3551554"/>
            <a:chOff x="5646292" y="1587880"/>
            <a:chExt cx="6116320" cy="355155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7087" y="1598675"/>
              <a:ext cx="159638" cy="243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47181" y="1588769"/>
              <a:ext cx="6114415" cy="3549650"/>
            </a:xfrm>
            <a:custGeom>
              <a:avLst/>
              <a:gdLst/>
              <a:ahLst/>
              <a:cxnLst/>
              <a:rect l="l" t="t" r="r" b="b"/>
              <a:pathLst>
                <a:path w="6114415" h="3549650">
                  <a:moveTo>
                    <a:pt x="0" y="0"/>
                  </a:moveTo>
                  <a:lnTo>
                    <a:pt x="6114288" y="0"/>
                  </a:lnTo>
                </a:path>
                <a:path w="6114415" h="3549650">
                  <a:moveTo>
                    <a:pt x="0" y="0"/>
                  </a:moveTo>
                  <a:lnTo>
                    <a:pt x="0" y="3549396"/>
                  </a:lnTo>
                </a:path>
                <a:path w="6114415" h="3549650">
                  <a:moveTo>
                    <a:pt x="0" y="3549396"/>
                  </a:moveTo>
                  <a:lnTo>
                    <a:pt x="6114288" y="3549396"/>
                  </a:lnTo>
                </a:path>
                <a:path w="6114415" h="3549650">
                  <a:moveTo>
                    <a:pt x="6114288" y="3549396"/>
                  </a:moveTo>
                  <a:lnTo>
                    <a:pt x="611428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578725" y="5231765"/>
            <a:ext cx="1680210" cy="585470"/>
            <a:chOff x="7578725" y="5231765"/>
            <a:chExt cx="1680210" cy="58547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9520" y="5242560"/>
              <a:ext cx="21335" cy="243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579614" y="5232654"/>
              <a:ext cx="1678305" cy="584200"/>
            </a:xfrm>
            <a:custGeom>
              <a:avLst/>
              <a:gdLst/>
              <a:ahLst/>
              <a:cxnLst/>
              <a:rect l="l" t="t" r="r" b="b"/>
              <a:pathLst>
                <a:path w="1678304" h="584200">
                  <a:moveTo>
                    <a:pt x="0" y="0"/>
                  </a:moveTo>
                  <a:lnTo>
                    <a:pt x="1677924" y="0"/>
                  </a:lnTo>
                </a:path>
                <a:path w="1678304" h="584200">
                  <a:moveTo>
                    <a:pt x="0" y="0"/>
                  </a:moveTo>
                  <a:lnTo>
                    <a:pt x="0" y="583692"/>
                  </a:lnTo>
                </a:path>
                <a:path w="1678304" h="584200">
                  <a:moveTo>
                    <a:pt x="0" y="583692"/>
                  </a:moveTo>
                  <a:lnTo>
                    <a:pt x="1677924" y="583692"/>
                  </a:lnTo>
                </a:path>
                <a:path w="1678304" h="584200">
                  <a:moveTo>
                    <a:pt x="1677924" y="583692"/>
                  </a:moveTo>
                  <a:lnTo>
                    <a:pt x="16779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23" y="1396"/>
            <a:ext cx="125914" cy="1549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0" y="6480809"/>
            <a:ext cx="12192000" cy="377190"/>
            <a:chOff x="0" y="6480809"/>
            <a:chExt cx="12192000" cy="377190"/>
          </a:xfrm>
        </p:grpSpPr>
        <p:sp>
          <p:nvSpPr>
            <p:cNvPr id="12" name="object 12"/>
            <p:cNvSpPr/>
            <p:nvPr/>
          </p:nvSpPr>
          <p:spPr>
            <a:xfrm>
              <a:off x="0" y="6487159"/>
              <a:ext cx="12192000" cy="370840"/>
            </a:xfrm>
            <a:custGeom>
              <a:avLst/>
              <a:gdLst/>
              <a:ahLst/>
              <a:cxnLst/>
              <a:rect l="l" t="t" r="r" b="b"/>
              <a:pathLst>
                <a:path w="12192000" h="370840">
                  <a:moveTo>
                    <a:pt x="5136134" y="0"/>
                  </a:moveTo>
                  <a:lnTo>
                    <a:pt x="268478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2684780" y="370840"/>
                  </a:lnTo>
                  <a:lnTo>
                    <a:pt x="5136134" y="370840"/>
                  </a:lnTo>
                  <a:lnTo>
                    <a:pt x="5136134" y="0"/>
                  </a:lnTo>
                  <a:close/>
                </a:path>
                <a:path w="12192000" h="370840">
                  <a:moveTo>
                    <a:pt x="12192000" y="0"/>
                  </a:moveTo>
                  <a:lnTo>
                    <a:pt x="9727692" y="0"/>
                  </a:lnTo>
                  <a:lnTo>
                    <a:pt x="7412482" y="0"/>
                  </a:lnTo>
                  <a:lnTo>
                    <a:pt x="5136261" y="0"/>
                  </a:lnTo>
                  <a:lnTo>
                    <a:pt x="5136261" y="370840"/>
                  </a:lnTo>
                  <a:lnTo>
                    <a:pt x="7412482" y="370840"/>
                  </a:lnTo>
                  <a:lnTo>
                    <a:pt x="9727692" y="370840"/>
                  </a:lnTo>
                  <a:lnTo>
                    <a:pt x="12192000" y="37084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6480809"/>
              <a:ext cx="12192000" cy="377190"/>
            </a:xfrm>
            <a:custGeom>
              <a:avLst/>
              <a:gdLst/>
              <a:ahLst/>
              <a:cxnLst/>
              <a:rect l="l" t="t" r="r" b="b"/>
              <a:pathLst>
                <a:path w="12192000" h="377190">
                  <a:moveTo>
                    <a:pt x="12192000" y="0"/>
                  </a:moveTo>
                  <a:lnTo>
                    <a:pt x="12185650" y="0"/>
                  </a:lnTo>
                  <a:lnTo>
                    <a:pt x="12185650" y="12700"/>
                  </a:lnTo>
                  <a:lnTo>
                    <a:pt x="12185650" y="370840"/>
                  </a:lnTo>
                  <a:lnTo>
                    <a:pt x="9734042" y="370840"/>
                  </a:lnTo>
                  <a:lnTo>
                    <a:pt x="9734042" y="12700"/>
                  </a:lnTo>
                  <a:lnTo>
                    <a:pt x="12185650" y="12700"/>
                  </a:lnTo>
                  <a:lnTo>
                    <a:pt x="12185650" y="0"/>
                  </a:lnTo>
                  <a:lnTo>
                    <a:pt x="9734042" y="0"/>
                  </a:lnTo>
                  <a:lnTo>
                    <a:pt x="9721342" y="0"/>
                  </a:lnTo>
                  <a:lnTo>
                    <a:pt x="9721342" y="12700"/>
                  </a:lnTo>
                  <a:lnTo>
                    <a:pt x="9721342" y="370840"/>
                  </a:lnTo>
                  <a:lnTo>
                    <a:pt x="7418832" y="370840"/>
                  </a:lnTo>
                  <a:lnTo>
                    <a:pt x="7418832" y="12700"/>
                  </a:lnTo>
                  <a:lnTo>
                    <a:pt x="9721342" y="12700"/>
                  </a:lnTo>
                  <a:lnTo>
                    <a:pt x="9721342" y="0"/>
                  </a:lnTo>
                  <a:lnTo>
                    <a:pt x="7418832" y="0"/>
                  </a:lnTo>
                  <a:lnTo>
                    <a:pt x="7406132" y="0"/>
                  </a:lnTo>
                  <a:lnTo>
                    <a:pt x="7406132" y="12700"/>
                  </a:lnTo>
                  <a:lnTo>
                    <a:pt x="7406132" y="370840"/>
                  </a:lnTo>
                  <a:lnTo>
                    <a:pt x="5142611" y="370840"/>
                  </a:lnTo>
                  <a:lnTo>
                    <a:pt x="5142611" y="12700"/>
                  </a:lnTo>
                  <a:lnTo>
                    <a:pt x="7406132" y="12700"/>
                  </a:lnTo>
                  <a:lnTo>
                    <a:pt x="7406132" y="0"/>
                  </a:lnTo>
                  <a:lnTo>
                    <a:pt x="5142611" y="0"/>
                  </a:lnTo>
                  <a:lnTo>
                    <a:pt x="5129911" y="0"/>
                  </a:lnTo>
                  <a:lnTo>
                    <a:pt x="5129911" y="12700"/>
                  </a:lnTo>
                  <a:lnTo>
                    <a:pt x="5129911" y="370840"/>
                  </a:lnTo>
                  <a:lnTo>
                    <a:pt x="2691130" y="370840"/>
                  </a:lnTo>
                  <a:lnTo>
                    <a:pt x="2691130" y="12700"/>
                  </a:lnTo>
                  <a:lnTo>
                    <a:pt x="5129911" y="12700"/>
                  </a:lnTo>
                  <a:lnTo>
                    <a:pt x="5129911" y="0"/>
                  </a:lnTo>
                  <a:lnTo>
                    <a:pt x="2691130" y="0"/>
                  </a:lnTo>
                  <a:lnTo>
                    <a:pt x="2678430" y="0"/>
                  </a:lnTo>
                  <a:lnTo>
                    <a:pt x="2678430" y="12700"/>
                  </a:lnTo>
                  <a:lnTo>
                    <a:pt x="2678430" y="370840"/>
                  </a:lnTo>
                  <a:lnTo>
                    <a:pt x="6350" y="370840"/>
                  </a:lnTo>
                  <a:lnTo>
                    <a:pt x="6350" y="12700"/>
                  </a:lnTo>
                  <a:lnTo>
                    <a:pt x="2678430" y="12700"/>
                  </a:lnTo>
                  <a:lnTo>
                    <a:pt x="2678430" y="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370840"/>
                  </a:lnTo>
                  <a:lnTo>
                    <a:pt x="0" y="377190"/>
                  </a:lnTo>
                  <a:lnTo>
                    <a:pt x="6350" y="377190"/>
                  </a:lnTo>
                  <a:lnTo>
                    <a:pt x="12192000" y="377190"/>
                  </a:lnTo>
                  <a:lnTo>
                    <a:pt x="12192000" y="370840"/>
                  </a:lnTo>
                  <a:lnTo>
                    <a:pt x="12192000" y="127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ts val="2120"/>
              </a:lnSpc>
            </a:pPr>
            <a:r>
              <a:rPr spc="-10" dirty="0"/>
              <a:t>Background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/>
              <a:t>Data</a:t>
            </a:r>
            <a:r>
              <a:rPr spc="-45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708396" y="6522667"/>
            <a:ext cx="113157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spc="-10" dirty="0">
                <a:latin typeface="Cambria"/>
                <a:cs typeface="Cambria"/>
              </a:rPr>
              <a:t>Simulation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39125" y="6522667"/>
            <a:ext cx="663575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spc="-10" dirty="0">
                <a:latin typeface="Cambria"/>
                <a:cs typeface="Cambria"/>
              </a:rPr>
              <a:t>Result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295635" y="6522667"/>
            <a:ext cx="133096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dirty="0">
                <a:latin typeface="Cambria"/>
                <a:cs typeface="Cambria"/>
              </a:rPr>
              <a:t>Future</a:t>
            </a:r>
            <a:r>
              <a:rPr sz="1800" spc="14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Work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1065" rIns="0" bIns="0" rtlCol="0">
            <a:spAutoFit/>
          </a:bodyPr>
          <a:lstStyle/>
          <a:p>
            <a:pPr marL="2599690">
              <a:lnSpc>
                <a:spcPct val="100000"/>
              </a:lnSpc>
              <a:spcBef>
                <a:spcPts val="105"/>
              </a:spcBef>
            </a:pPr>
            <a:r>
              <a:rPr dirty="0"/>
              <a:t>Extinction</a:t>
            </a:r>
            <a:r>
              <a:rPr spc="-30" dirty="0"/>
              <a:t> </a:t>
            </a:r>
            <a:r>
              <a:rPr dirty="0"/>
              <a:t>Free</a:t>
            </a:r>
            <a:r>
              <a:rPr spc="-10" dirty="0"/>
              <a:t> </a:t>
            </a:r>
            <a:r>
              <a:rPr spc="-25" dirty="0"/>
              <a:t>CMD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14525"/>
            <a:ext cx="949007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 MT"/>
                <a:cs typeface="Arial MT"/>
              </a:rPr>
              <a:t>Distance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confirmation: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photo-</a:t>
            </a:r>
            <a:r>
              <a:rPr sz="2400" dirty="0">
                <a:latin typeface="Arial MT"/>
                <a:cs typeface="Arial MT"/>
              </a:rPr>
              <a:t>geometric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distance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I/352/gedr3dis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64"/>
              </a:spcBef>
              <a:buFont typeface="Arial MT"/>
              <a:buChar char="•"/>
            </a:pPr>
            <a:endParaRPr sz="2400">
              <a:latin typeface="Arial MT"/>
              <a:cs typeface="Arial MT"/>
            </a:endParaRPr>
          </a:p>
          <a:p>
            <a:pPr marL="240029" marR="88265" indent="-227965">
              <a:lnSpc>
                <a:spcPts val="2590"/>
              </a:lnSpc>
              <a:spcBef>
                <a:spcPts val="5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 MT"/>
                <a:cs typeface="Arial MT"/>
              </a:rPr>
              <a:t>Extinction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calculation: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3D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reddening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map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Bayestar19;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python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library 	dustmaps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39"/>
              </a:spcBef>
              <a:buFont typeface="Arial MT"/>
              <a:buChar char="•"/>
            </a:pPr>
            <a:endParaRPr sz="2400">
              <a:latin typeface="Arial MT"/>
              <a:cs typeface="Arial MT"/>
            </a:endParaRPr>
          </a:p>
          <a:p>
            <a:pPr marL="240029" marR="20955" indent="-227965">
              <a:lnSpc>
                <a:spcPts val="2590"/>
              </a:lnSpc>
              <a:buChar char="•"/>
              <a:tabLst>
                <a:tab pos="241300" algn="l"/>
              </a:tabLst>
            </a:pPr>
            <a:r>
              <a:rPr sz="2400" dirty="0">
                <a:latin typeface="Arial MT"/>
                <a:cs typeface="Arial MT"/>
              </a:rPr>
              <a:t>Gaia</a:t>
            </a:r>
            <a:r>
              <a:rPr sz="2400" spc="-85" dirty="0">
                <a:latin typeface="Arial MT"/>
                <a:cs typeface="Arial MT"/>
              </a:rPr>
              <a:t> BP,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Gaia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RP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magnitude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extinction: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BEAST(Bayesian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Extinction 	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Stellar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Tool);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python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library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dustapprox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6480809"/>
            <a:ext cx="12192000" cy="377190"/>
            <a:chOff x="0" y="6480809"/>
            <a:chExt cx="12192000" cy="377190"/>
          </a:xfrm>
        </p:grpSpPr>
        <p:sp>
          <p:nvSpPr>
            <p:cNvPr id="5" name="object 5"/>
            <p:cNvSpPr/>
            <p:nvPr/>
          </p:nvSpPr>
          <p:spPr>
            <a:xfrm>
              <a:off x="0" y="6487159"/>
              <a:ext cx="12192000" cy="370840"/>
            </a:xfrm>
            <a:custGeom>
              <a:avLst/>
              <a:gdLst/>
              <a:ahLst/>
              <a:cxnLst/>
              <a:rect l="l" t="t" r="r" b="b"/>
              <a:pathLst>
                <a:path w="12192000" h="370840">
                  <a:moveTo>
                    <a:pt x="5136134" y="0"/>
                  </a:moveTo>
                  <a:lnTo>
                    <a:pt x="268478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2684780" y="370840"/>
                  </a:lnTo>
                  <a:lnTo>
                    <a:pt x="5136134" y="370840"/>
                  </a:lnTo>
                  <a:lnTo>
                    <a:pt x="5136134" y="0"/>
                  </a:lnTo>
                  <a:close/>
                </a:path>
                <a:path w="12192000" h="370840">
                  <a:moveTo>
                    <a:pt x="12192000" y="0"/>
                  </a:moveTo>
                  <a:lnTo>
                    <a:pt x="9727692" y="0"/>
                  </a:lnTo>
                  <a:lnTo>
                    <a:pt x="7412482" y="0"/>
                  </a:lnTo>
                  <a:lnTo>
                    <a:pt x="5136261" y="0"/>
                  </a:lnTo>
                  <a:lnTo>
                    <a:pt x="5136261" y="370840"/>
                  </a:lnTo>
                  <a:lnTo>
                    <a:pt x="7412482" y="370840"/>
                  </a:lnTo>
                  <a:lnTo>
                    <a:pt x="9727692" y="370840"/>
                  </a:lnTo>
                  <a:lnTo>
                    <a:pt x="12192000" y="37084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480809"/>
              <a:ext cx="12192000" cy="377190"/>
            </a:xfrm>
            <a:custGeom>
              <a:avLst/>
              <a:gdLst/>
              <a:ahLst/>
              <a:cxnLst/>
              <a:rect l="l" t="t" r="r" b="b"/>
              <a:pathLst>
                <a:path w="12192000" h="377190">
                  <a:moveTo>
                    <a:pt x="12192000" y="0"/>
                  </a:moveTo>
                  <a:lnTo>
                    <a:pt x="12185650" y="0"/>
                  </a:lnTo>
                  <a:lnTo>
                    <a:pt x="12185650" y="12700"/>
                  </a:lnTo>
                  <a:lnTo>
                    <a:pt x="12185650" y="370840"/>
                  </a:lnTo>
                  <a:lnTo>
                    <a:pt x="9734042" y="370840"/>
                  </a:lnTo>
                  <a:lnTo>
                    <a:pt x="9734042" y="12700"/>
                  </a:lnTo>
                  <a:lnTo>
                    <a:pt x="12185650" y="12700"/>
                  </a:lnTo>
                  <a:lnTo>
                    <a:pt x="12185650" y="0"/>
                  </a:lnTo>
                  <a:lnTo>
                    <a:pt x="9734042" y="0"/>
                  </a:lnTo>
                  <a:lnTo>
                    <a:pt x="9721342" y="0"/>
                  </a:lnTo>
                  <a:lnTo>
                    <a:pt x="9721342" y="12700"/>
                  </a:lnTo>
                  <a:lnTo>
                    <a:pt x="9721342" y="370840"/>
                  </a:lnTo>
                  <a:lnTo>
                    <a:pt x="7418832" y="370840"/>
                  </a:lnTo>
                  <a:lnTo>
                    <a:pt x="7418832" y="12700"/>
                  </a:lnTo>
                  <a:lnTo>
                    <a:pt x="9721342" y="12700"/>
                  </a:lnTo>
                  <a:lnTo>
                    <a:pt x="9721342" y="0"/>
                  </a:lnTo>
                  <a:lnTo>
                    <a:pt x="7418832" y="0"/>
                  </a:lnTo>
                  <a:lnTo>
                    <a:pt x="7406132" y="0"/>
                  </a:lnTo>
                  <a:lnTo>
                    <a:pt x="7406132" y="12700"/>
                  </a:lnTo>
                  <a:lnTo>
                    <a:pt x="7406132" y="370840"/>
                  </a:lnTo>
                  <a:lnTo>
                    <a:pt x="5142611" y="370840"/>
                  </a:lnTo>
                  <a:lnTo>
                    <a:pt x="5142611" y="12700"/>
                  </a:lnTo>
                  <a:lnTo>
                    <a:pt x="7406132" y="12700"/>
                  </a:lnTo>
                  <a:lnTo>
                    <a:pt x="7406132" y="0"/>
                  </a:lnTo>
                  <a:lnTo>
                    <a:pt x="5142611" y="0"/>
                  </a:lnTo>
                  <a:lnTo>
                    <a:pt x="5129911" y="0"/>
                  </a:lnTo>
                  <a:lnTo>
                    <a:pt x="5129911" y="12700"/>
                  </a:lnTo>
                  <a:lnTo>
                    <a:pt x="5129911" y="370840"/>
                  </a:lnTo>
                  <a:lnTo>
                    <a:pt x="2691130" y="370840"/>
                  </a:lnTo>
                  <a:lnTo>
                    <a:pt x="2691130" y="12700"/>
                  </a:lnTo>
                  <a:lnTo>
                    <a:pt x="5129911" y="12700"/>
                  </a:lnTo>
                  <a:lnTo>
                    <a:pt x="5129911" y="0"/>
                  </a:lnTo>
                  <a:lnTo>
                    <a:pt x="2691130" y="0"/>
                  </a:lnTo>
                  <a:lnTo>
                    <a:pt x="2678430" y="0"/>
                  </a:lnTo>
                  <a:lnTo>
                    <a:pt x="2678430" y="12700"/>
                  </a:lnTo>
                  <a:lnTo>
                    <a:pt x="2678430" y="370840"/>
                  </a:lnTo>
                  <a:lnTo>
                    <a:pt x="6350" y="370840"/>
                  </a:lnTo>
                  <a:lnTo>
                    <a:pt x="6350" y="12700"/>
                  </a:lnTo>
                  <a:lnTo>
                    <a:pt x="2678430" y="12700"/>
                  </a:lnTo>
                  <a:lnTo>
                    <a:pt x="2678430" y="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370840"/>
                  </a:lnTo>
                  <a:lnTo>
                    <a:pt x="0" y="377190"/>
                  </a:lnTo>
                  <a:lnTo>
                    <a:pt x="6350" y="377190"/>
                  </a:lnTo>
                  <a:lnTo>
                    <a:pt x="12192000" y="377190"/>
                  </a:lnTo>
                  <a:lnTo>
                    <a:pt x="12192000" y="370840"/>
                  </a:lnTo>
                  <a:lnTo>
                    <a:pt x="12192000" y="127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ts val="2120"/>
              </a:lnSpc>
            </a:pPr>
            <a:r>
              <a:rPr spc="-10" dirty="0"/>
              <a:t>Background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/>
              <a:t>Data</a:t>
            </a:r>
            <a:r>
              <a:rPr spc="-45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708396" y="6522667"/>
            <a:ext cx="113157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spc="-10" dirty="0">
                <a:latin typeface="Cambria"/>
                <a:cs typeface="Cambria"/>
              </a:rPr>
              <a:t>Simulation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39125" y="6522667"/>
            <a:ext cx="663575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spc="-10" dirty="0">
                <a:latin typeface="Cambria"/>
                <a:cs typeface="Cambria"/>
              </a:rPr>
              <a:t>Result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95635" y="6522667"/>
            <a:ext cx="133096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dirty="0">
                <a:latin typeface="Cambria"/>
                <a:cs typeface="Cambria"/>
              </a:rPr>
              <a:t>Future</a:t>
            </a:r>
            <a:r>
              <a:rPr sz="1800" spc="14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Work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1065" rIns="0" bIns="0" rtlCol="0">
            <a:spAutoFit/>
          </a:bodyPr>
          <a:lstStyle/>
          <a:p>
            <a:pPr marL="3093720">
              <a:lnSpc>
                <a:spcPct val="100000"/>
              </a:lnSpc>
              <a:spcBef>
                <a:spcPts val="105"/>
              </a:spcBef>
            </a:pPr>
            <a:r>
              <a:rPr dirty="0"/>
              <a:t>Rotation</a:t>
            </a:r>
            <a:r>
              <a:rPr spc="-35" dirty="0"/>
              <a:t> </a:t>
            </a:r>
            <a:r>
              <a:rPr spc="-25" dirty="0"/>
              <a:t>Velocity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4317"/>
            <a:ext cx="10288270" cy="2889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50" dirty="0">
                <a:latin typeface="Cambria"/>
                <a:cs typeface="Cambria"/>
              </a:rPr>
              <a:t>Mechanism:</a:t>
            </a:r>
            <a:r>
              <a:rPr sz="2800" spc="10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rotation</a:t>
            </a:r>
            <a:r>
              <a:rPr sz="2800" spc="100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modulation</a:t>
            </a:r>
            <a:r>
              <a:rPr sz="2800" spc="9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of</a:t>
            </a:r>
            <a:r>
              <a:rPr sz="2800" spc="13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starspots</a:t>
            </a:r>
            <a:r>
              <a:rPr sz="2800" spc="110" dirty="0">
                <a:latin typeface="Cambria"/>
                <a:cs typeface="Cambria"/>
              </a:rPr>
              <a:t> </a:t>
            </a:r>
            <a:r>
              <a:rPr sz="2800" spc="80" dirty="0">
                <a:latin typeface="Cambria"/>
                <a:cs typeface="Cambria"/>
              </a:rPr>
              <a:t>and</a:t>
            </a:r>
            <a:r>
              <a:rPr sz="2800" spc="10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active</a:t>
            </a:r>
            <a:r>
              <a:rPr sz="2800" spc="10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regions</a:t>
            </a:r>
            <a:endParaRPr sz="2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410"/>
              </a:spcBef>
              <a:buFont typeface="Arial MT"/>
              <a:buChar char="•"/>
            </a:pPr>
            <a:endParaRPr sz="28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buFont typeface="Arial MT"/>
              <a:buChar char="•"/>
              <a:tabLst>
                <a:tab pos="240665" algn="l"/>
              </a:tabLst>
            </a:pPr>
            <a:r>
              <a:rPr sz="2800" spc="60" dirty="0">
                <a:latin typeface="Cambria"/>
                <a:cs typeface="Cambria"/>
              </a:rPr>
              <a:t>Method:</a:t>
            </a:r>
            <a:endParaRPr sz="2800">
              <a:latin typeface="Cambria"/>
              <a:cs typeface="Cambria"/>
            </a:endParaRPr>
          </a:p>
          <a:p>
            <a:pPr marL="697230" lvl="1" indent="-227329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mbria"/>
                <a:cs typeface="Cambria"/>
              </a:rPr>
              <a:t>Autocorrelation</a:t>
            </a:r>
            <a:r>
              <a:rPr sz="2400" spc="49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function(ACF)</a:t>
            </a:r>
            <a:endParaRPr sz="24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1850"/>
              </a:spcBef>
              <a:buFont typeface="Arial MT"/>
              <a:buChar char="•"/>
            </a:pPr>
            <a:endParaRPr sz="24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mbria"/>
                <a:cs typeface="Cambria"/>
              </a:rPr>
              <a:t>From</a:t>
            </a:r>
            <a:r>
              <a:rPr sz="2800" spc="20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period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rotation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velocity: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3" y="1396"/>
            <a:ext cx="125914" cy="1549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6480809"/>
            <a:ext cx="12192000" cy="377190"/>
            <a:chOff x="0" y="6480809"/>
            <a:chExt cx="12192000" cy="377190"/>
          </a:xfrm>
        </p:grpSpPr>
        <p:sp>
          <p:nvSpPr>
            <p:cNvPr id="9" name="object 9"/>
            <p:cNvSpPr/>
            <p:nvPr/>
          </p:nvSpPr>
          <p:spPr>
            <a:xfrm>
              <a:off x="0" y="6487159"/>
              <a:ext cx="12192000" cy="370840"/>
            </a:xfrm>
            <a:custGeom>
              <a:avLst/>
              <a:gdLst/>
              <a:ahLst/>
              <a:cxnLst/>
              <a:rect l="l" t="t" r="r" b="b"/>
              <a:pathLst>
                <a:path w="12192000" h="370840">
                  <a:moveTo>
                    <a:pt x="5136134" y="0"/>
                  </a:moveTo>
                  <a:lnTo>
                    <a:pt x="268478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2684780" y="370840"/>
                  </a:lnTo>
                  <a:lnTo>
                    <a:pt x="5136134" y="370840"/>
                  </a:lnTo>
                  <a:lnTo>
                    <a:pt x="5136134" y="0"/>
                  </a:lnTo>
                  <a:close/>
                </a:path>
                <a:path w="12192000" h="370840">
                  <a:moveTo>
                    <a:pt x="12192000" y="0"/>
                  </a:moveTo>
                  <a:lnTo>
                    <a:pt x="9727692" y="0"/>
                  </a:lnTo>
                  <a:lnTo>
                    <a:pt x="7412482" y="0"/>
                  </a:lnTo>
                  <a:lnTo>
                    <a:pt x="5136261" y="0"/>
                  </a:lnTo>
                  <a:lnTo>
                    <a:pt x="5136261" y="370840"/>
                  </a:lnTo>
                  <a:lnTo>
                    <a:pt x="7412482" y="370840"/>
                  </a:lnTo>
                  <a:lnTo>
                    <a:pt x="9727692" y="370840"/>
                  </a:lnTo>
                  <a:lnTo>
                    <a:pt x="12192000" y="37084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480809"/>
              <a:ext cx="12192000" cy="377190"/>
            </a:xfrm>
            <a:custGeom>
              <a:avLst/>
              <a:gdLst/>
              <a:ahLst/>
              <a:cxnLst/>
              <a:rect l="l" t="t" r="r" b="b"/>
              <a:pathLst>
                <a:path w="12192000" h="377190">
                  <a:moveTo>
                    <a:pt x="12192000" y="0"/>
                  </a:moveTo>
                  <a:lnTo>
                    <a:pt x="12185650" y="0"/>
                  </a:lnTo>
                  <a:lnTo>
                    <a:pt x="12185650" y="12700"/>
                  </a:lnTo>
                  <a:lnTo>
                    <a:pt x="12185650" y="370840"/>
                  </a:lnTo>
                  <a:lnTo>
                    <a:pt x="9734042" y="370840"/>
                  </a:lnTo>
                  <a:lnTo>
                    <a:pt x="9734042" y="12700"/>
                  </a:lnTo>
                  <a:lnTo>
                    <a:pt x="12185650" y="12700"/>
                  </a:lnTo>
                  <a:lnTo>
                    <a:pt x="12185650" y="0"/>
                  </a:lnTo>
                  <a:lnTo>
                    <a:pt x="9734042" y="0"/>
                  </a:lnTo>
                  <a:lnTo>
                    <a:pt x="9721342" y="0"/>
                  </a:lnTo>
                  <a:lnTo>
                    <a:pt x="9721342" y="12700"/>
                  </a:lnTo>
                  <a:lnTo>
                    <a:pt x="9721342" y="370840"/>
                  </a:lnTo>
                  <a:lnTo>
                    <a:pt x="7418832" y="370840"/>
                  </a:lnTo>
                  <a:lnTo>
                    <a:pt x="7418832" y="12700"/>
                  </a:lnTo>
                  <a:lnTo>
                    <a:pt x="9721342" y="12700"/>
                  </a:lnTo>
                  <a:lnTo>
                    <a:pt x="9721342" y="0"/>
                  </a:lnTo>
                  <a:lnTo>
                    <a:pt x="7418832" y="0"/>
                  </a:lnTo>
                  <a:lnTo>
                    <a:pt x="7406132" y="0"/>
                  </a:lnTo>
                  <a:lnTo>
                    <a:pt x="7406132" y="12700"/>
                  </a:lnTo>
                  <a:lnTo>
                    <a:pt x="7406132" y="370840"/>
                  </a:lnTo>
                  <a:lnTo>
                    <a:pt x="5142611" y="370840"/>
                  </a:lnTo>
                  <a:lnTo>
                    <a:pt x="5142611" y="12700"/>
                  </a:lnTo>
                  <a:lnTo>
                    <a:pt x="7406132" y="12700"/>
                  </a:lnTo>
                  <a:lnTo>
                    <a:pt x="7406132" y="0"/>
                  </a:lnTo>
                  <a:lnTo>
                    <a:pt x="5142611" y="0"/>
                  </a:lnTo>
                  <a:lnTo>
                    <a:pt x="5129911" y="0"/>
                  </a:lnTo>
                  <a:lnTo>
                    <a:pt x="5129911" y="12700"/>
                  </a:lnTo>
                  <a:lnTo>
                    <a:pt x="5129911" y="370840"/>
                  </a:lnTo>
                  <a:lnTo>
                    <a:pt x="2691130" y="370840"/>
                  </a:lnTo>
                  <a:lnTo>
                    <a:pt x="2691130" y="12700"/>
                  </a:lnTo>
                  <a:lnTo>
                    <a:pt x="5129911" y="12700"/>
                  </a:lnTo>
                  <a:lnTo>
                    <a:pt x="5129911" y="0"/>
                  </a:lnTo>
                  <a:lnTo>
                    <a:pt x="2691130" y="0"/>
                  </a:lnTo>
                  <a:lnTo>
                    <a:pt x="2678430" y="0"/>
                  </a:lnTo>
                  <a:lnTo>
                    <a:pt x="2678430" y="12700"/>
                  </a:lnTo>
                  <a:lnTo>
                    <a:pt x="2678430" y="370840"/>
                  </a:lnTo>
                  <a:lnTo>
                    <a:pt x="6350" y="370840"/>
                  </a:lnTo>
                  <a:lnTo>
                    <a:pt x="6350" y="12700"/>
                  </a:lnTo>
                  <a:lnTo>
                    <a:pt x="2678430" y="12700"/>
                  </a:lnTo>
                  <a:lnTo>
                    <a:pt x="2678430" y="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370840"/>
                  </a:lnTo>
                  <a:lnTo>
                    <a:pt x="0" y="377190"/>
                  </a:lnTo>
                  <a:lnTo>
                    <a:pt x="6350" y="377190"/>
                  </a:lnTo>
                  <a:lnTo>
                    <a:pt x="12192000" y="377190"/>
                  </a:lnTo>
                  <a:lnTo>
                    <a:pt x="12192000" y="370840"/>
                  </a:lnTo>
                  <a:lnTo>
                    <a:pt x="12192000" y="127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ts val="2120"/>
              </a:lnSpc>
            </a:pPr>
            <a:r>
              <a:rPr spc="-10" dirty="0"/>
              <a:t>Background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/>
              <a:t>Data</a:t>
            </a:r>
            <a:r>
              <a:rPr spc="-45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708396" y="6522667"/>
            <a:ext cx="113157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spc="-10" dirty="0">
                <a:latin typeface="Cambria"/>
                <a:cs typeface="Cambria"/>
              </a:rPr>
              <a:t>Simulation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39125" y="6522667"/>
            <a:ext cx="663575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spc="-10" dirty="0">
                <a:latin typeface="Cambria"/>
                <a:cs typeface="Cambria"/>
              </a:rPr>
              <a:t>Result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95635" y="6522667"/>
            <a:ext cx="133096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dirty="0">
                <a:latin typeface="Cambria"/>
                <a:cs typeface="Cambria"/>
              </a:rPr>
              <a:t>Future</a:t>
            </a:r>
            <a:r>
              <a:rPr sz="1800" spc="14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Work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419D766-54E1-4111-0CE9-E7D7DC77E2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671"/>
          <a:stretch/>
        </p:blipFill>
        <p:spPr>
          <a:xfrm>
            <a:off x="4891680" y="5074358"/>
            <a:ext cx="1204320" cy="4551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1065" rIns="0" bIns="0" rtlCol="0">
            <a:spAutoFit/>
          </a:bodyPr>
          <a:lstStyle/>
          <a:p>
            <a:pPr marL="1835785">
              <a:lnSpc>
                <a:spcPct val="100000"/>
              </a:lnSpc>
              <a:spcBef>
                <a:spcPts val="105"/>
              </a:spcBef>
            </a:pPr>
            <a:r>
              <a:rPr dirty="0"/>
              <a:t>Spin</a:t>
            </a:r>
            <a:r>
              <a:rPr spc="-254" dirty="0"/>
              <a:t> </a:t>
            </a:r>
            <a:r>
              <a:rPr dirty="0"/>
              <a:t>Alignment</a:t>
            </a:r>
            <a:r>
              <a:rPr spc="-25" dirty="0"/>
              <a:t> </a:t>
            </a:r>
            <a:r>
              <a:rPr spc="-10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20103" y="1755041"/>
            <a:ext cx="4771390" cy="37731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114" dirty="0">
                <a:latin typeface="Cambria"/>
                <a:cs typeface="Cambria"/>
              </a:rPr>
              <a:t>Cone</a:t>
            </a:r>
            <a:r>
              <a:rPr sz="2800" spc="100" dirty="0">
                <a:latin typeface="Cambria"/>
                <a:cs typeface="Cambria"/>
              </a:rPr>
              <a:t> Model</a:t>
            </a:r>
            <a:r>
              <a:rPr sz="2800" spc="110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Parameter</a:t>
            </a:r>
            <a:endParaRPr sz="2800">
              <a:latin typeface="Cambria"/>
              <a:cs typeface="Cambria"/>
            </a:endParaRPr>
          </a:p>
          <a:p>
            <a:pPr marL="697230" marR="67310" lvl="1" indent="-227329" algn="just">
              <a:lnSpc>
                <a:spcPct val="91100"/>
              </a:lnSpc>
              <a:spcBef>
                <a:spcPts val="50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mbria"/>
                <a:cs typeface="Cambria"/>
              </a:rPr>
              <a:t>α: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Mean</a:t>
            </a:r>
            <a:r>
              <a:rPr sz="2400" spc="15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inclination</a:t>
            </a:r>
            <a:r>
              <a:rPr sz="2400" spc="20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(ranges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from 	</a:t>
            </a:r>
            <a:r>
              <a:rPr sz="1800" spc="-60" dirty="0">
                <a:latin typeface="Cambria"/>
                <a:cs typeface="Cambria"/>
              </a:rPr>
              <a:t>0</a:t>
            </a:r>
            <a:r>
              <a:rPr sz="1800" spc="-60" dirty="0">
                <a:latin typeface="Microsoft YaHei"/>
                <a:cs typeface="Microsoft YaHei"/>
              </a:rPr>
              <a:t>◦</a:t>
            </a:r>
            <a:r>
              <a:rPr sz="1800" spc="-50" dirty="0">
                <a:latin typeface="Microsoft YaHei"/>
                <a:cs typeface="Microsoft YaHei"/>
              </a:rPr>
              <a:t> </a:t>
            </a:r>
            <a:r>
              <a:rPr sz="1800" dirty="0">
                <a:latin typeface="Cambria"/>
                <a:cs typeface="Cambria"/>
              </a:rPr>
              <a:t>(pole-on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orientation)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to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-95" dirty="0">
                <a:latin typeface="Cambria"/>
                <a:cs typeface="Cambria"/>
              </a:rPr>
              <a:t>90</a:t>
            </a:r>
            <a:r>
              <a:rPr sz="1800" spc="-95" dirty="0">
                <a:latin typeface="Microsoft YaHei"/>
                <a:cs typeface="Microsoft YaHei"/>
              </a:rPr>
              <a:t>◦</a:t>
            </a:r>
            <a:r>
              <a:rPr sz="1800" spc="-40" dirty="0">
                <a:latin typeface="Microsoft YaHei"/>
                <a:cs typeface="Microsoft YaHei"/>
              </a:rPr>
              <a:t> </a:t>
            </a:r>
            <a:r>
              <a:rPr sz="1800" dirty="0">
                <a:latin typeface="Cambria"/>
                <a:cs typeface="Cambria"/>
              </a:rPr>
              <a:t>(edge-</a:t>
            </a:r>
            <a:r>
              <a:rPr sz="1800" spc="-25" dirty="0">
                <a:latin typeface="Cambria"/>
                <a:cs typeface="Cambria"/>
              </a:rPr>
              <a:t>on 	</a:t>
            </a:r>
            <a:r>
              <a:rPr sz="1800" spc="-10" dirty="0">
                <a:latin typeface="Cambria"/>
                <a:cs typeface="Cambria"/>
              </a:rPr>
              <a:t>orientation))</a:t>
            </a:r>
            <a:endParaRPr sz="1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1420"/>
              </a:spcBef>
              <a:buFont typeface="Arial MT"/>
              <a:buChar char="•"/>
            </a:pPr>
            <a:endParaRPr sz="1800">
              <a:latin typeface="Cambria"/>
              <a:cs typeface="Cambria"/>
            </a:endParaRPr>
          </a:p>
          <a:p>
            <a:pPr marL="697230" marR="5080" lvl="1" indent="-227329">
              <a:lnSpc>
                <a:spcPct val="90800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mbria"/>
                <a:cs typeface="Cambria"/>
              </a:rPr>
              <a:t>λ: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Half-</a:t>
            </a:r>
            <a:r>
              <a:rPr sz="2400" dirty="0">
                <a:latin typeface="Cambria"/>
                <a:cs typeface="Cambria"/>
              </a:rPr>
              <a:t>angle</a:t>
            </a:r>
            <a:r>
              <a:rPr sz="2400" spc="18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of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the 	</a:t>
            </a:r>
            <a:r>
              <a:rPr sz="2400" dirty="0">
                <a:latin typeface="Cambria"/>
                <a:cs typeface="Cambria"/>
              </a:rPr>
              <a:t>inclinations</a:t>
            </a:r>
            <a:r>
              <a:rPr sz="2400" spc="25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spread</a:t>
            </a:r>
            <a:r>
              <a:rPr sz="2400" spc="19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(Same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range, 	</a:t>
            </a:r>
            <a:r>
              <a:rPr sz="1800" spc="-50" dirty="0">
                <a:latin typeface="Cambria"/>
                <a:cs typeface="Cambria"/>
              </a:rPr>
              <a:t>0</a:t>
            </a:r>
            <a:r>
              <a:rPr sz="1800" spc="-50" dirty="0">
                <a:latin typeface="Microsoft YaHei"/>
                <a:cs typeface="Microsoft YaHei"/>
              </a:rPr>
              <a:t>◦</a:t>
            </a:r>
            <a:r>
              <a:rPr sz="1800" spc="20" dirty="0">
                <a:latin typeface="Microsoft YaHei"/>
                <a:cs typeface="Microsoft YaHei"/>
              </a:rPr>
              <a:t> </a:t>
            </a:r>
            <a:r>
              <a:rPr sz="1800" dirty="0">
                <a:latin typeface="Cambria"/>
                <a:cs typeface="Cambria"/>
              </a:rPr>
              <a:t>corresponding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to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complete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alignment 	</a:t>
            </a:r>
            <a:r>
              <a:rPr sz="1800" dirty="0">
                <a:latin typeface="Cambria"/>
                <a:cs typeface="Cambria"/>
              </a:rPr>
              <a:t>and</a:t>
            </a:r>
            <a:r>
              <a:rPr sz="1800" spc="140" dirty="0">
                <a:latin typeface="Cambria"/>
                <a:cs typeface="Cambria"/>
              </a:rPr>
              <a:t> </a:t>
            </a:r>
            <a:r>
              <a:rPr sz="1800" spc="-75" dirty="0">
                <a:latin typeface="Cambria"/>
                <a:cs typeface="Cambria"/>
              </a:rPr>
              <a:t>90</a:t>
            </a:r>
            <a:r>
              <a:rPr sz="1800" spc="-75" dirty="0">
                <a:latin typeface="Microsoft YaHei"/>
                <a:cs typeface="Microsoft YaHei"/>
              </a:rPr>
              <a:t>◦</a:t>
            </a:r>
            <a:r>
              <a:rPr sz="1800" spc="-10" dirty="0">
                <a:latin typeface="Microsoft YaHei"/>
                <a:cs typeface="Microsoft YaHei"/>
              </a:rPr>
              <a:t> </a:t>
            </a:r>
            <a:r>
              <a:rPr sz="1800" dirty="0">
                <a:latin typeface="Cambria"/>
                <a:cs typeface="Cambria"/>
              </a:rPr>
              <a:t>representing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complete</a:t>
            </a:r>
            <a:r>
              <a:rPr sz="1800" spc="14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isotropy)</a:t>
            </a:r>
            <a:endParaRPr sz="1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1145"/>
              </a:spcBef>
              <a:buFont typeface="Arial MT"/>
              <a:buChar char="•"/>
            </a:pPr>
            <a:endParaRPr sz="1800">
              <a:latin typeface="Cambria"/>
              <a:cs typeface="Cambria"/>
            </a:endParaRPr>
          </a:p>
          <a:p>
            <a:pPr marL="697230" lvl="1" indent="-227329">
              <a:lnSpc>
                <a:spcPct val="100000"/>
              </a:lnSpc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mbria"/>
                <a:cs typeface="Cambria"/>
              </a:rPr>
              <a:t>f: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Alignment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Fraction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3" y="1396"/>
            <a:ext cx="125914" cy="1549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6480809"/>
            <a:ext cx="12192000" cy="377190"/>
            <a:chOff x="0" y="6480809"/>
            <a:chExt cx="12192000" cy="377190"/>
          </a:xfrm>
        </p:grpSpPr>
        <p:sp>
          <p:nvSpPr>
            <p:cNvPr id="11" name="object 11"/>
            <p:cNvSpPr/>
            <p:nvPr/>
          </p:nvSpPr>
          <p:spPr>
            <a:xfrm>
              <a:off x="0" y="6487159"/>
              <a:ext cx="12192000" cy="370840"/>
            </a:xfrm>
            <a:custGeom>
              <a:avLst/>
              <a:gdLst/>
              <a:ahLst/>
              <a:cxnLst/>
              <a:rect l="l" t="t" r="r" b="b"/>
              <a:pathLst>
                <a:path w="12192000" h="370840">
                  <a:moveTo>
                    <a:pt x="5136134" y="0"/>
                  </a:moveTo>
                  <a:lnTo>
                    <a:pt x="268478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2684780" y="370840"/>
                  </a:lnTo>
                  <a:lnTo>
                    <a:pt x="5136134" y="370840"/>
                  </a:lnTo>
                  <a:lnTo>
                    <a:pt x="5136134" y="0"/>
                  </a:lnTo>
                  <a:close/>
                </a:path>
                <a:path w="12192000" h="370840">
                  <a:moveTo>
                    <a:pt x="12192000" y="0"/>
                  </a:moveTo>
                  <a:lnTo>
                    <a:pt x="9727692" y="0"/>
                  </a:lnTo>
                  <a:lnTo>
                    <a:pt x="7412482" y="0"/>
                  </a:lnTo>
                  <a:lnTo>
                    <a:pt x="5136261" y="0"/>
                  </a:lnTo>
                  <a:lnTo>
                    <a:pt x="5136261" y="370840"/>
                  </a:lnTo>
                  <a:lnTo>
                    <a:pt x="7412482" y="370840"/>
                  </a:lnTo>
                  <a:lnTo>
                    <a:pt x="9727692" y="370840"/>
                  </a:lnTo>
                  <a:lnTo>
                    <a:pt x="12192000" y="37084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6480809"/>
              <a:ext cx="12192000" cy="377190"/>
            </a:xfrm>
            <a:custGeom>
              <a:avLst/>
              <a:gdLst/>
              <a:ahLst/>
              <a:cxnLst/>
              <a:rect l="l" t="t" r="r" b="b"/>
              <a:pathLst>
                <a:path w="12192000" h="377190">
                  <a:moveTo>
                    <a:pt x="12192000" y="0"/>
                  </a:moveTo>
                  <a:lnTo>
                    <a:pt x="12185650" y="0"/>
                  </a:lnTo>
                  <a:lnTo>
                    <a:pt x="12185650" y="12700"/>
                  </a:lnTo>
                  <a:lnTo>
                    <a:pt x="12185650" y="370840"/>
                  </a:lnTo>
                  <a:lnTo>
                    <a:pt x="9734042" y="370840"/>
                  </a:lnTo>
                  <a:lnTo>
                    <a:pt x="9734042" y="12700"/>
                  </a:lnTo>
                  <a:lnTo>
                    <a:pt x="12185650" y="12700"/>
                  </a:lnTo>
                  <a:lnTo>
                    <a:pt x="12185650" y="0"/>
                  </a:lnTo>
                  <a:lnTo>
                    <a:pt x="9734042" y="0"/>
                  </a:lnTo>
                  <a:lnTo>
                    <a:pt x="9721342" y="0"/>
                  </a:lnTo>
                  <a:lnTo>
                    <a:pt x="9721342" y="12700"/>
                  </a:lnTo>
                  <a:lnTo>
                    <a:pt x="9721342" y="370840"/>
                  </a:lnTo>
                  <a:lnTo>
                    <a:pt x="7418832" y="370840"/>
                  </a:lnTo>
                  <a:lnTo>
                    <a:pt x="7418832" y="12700"/>
                  </a:lnTo>
                  <a:lnTo>
                    <a:pt x="9721342" y="12700"/>
                  </a:lnTo>
                  <a:lnTo>
                    <a:pt x="9721342" y="0"/>
                  </a:lnTo>
                  <a:lnTo>
                    <a:pt x="7418832" y="0"/>
                  </a:lnTo>
                  <a:lnTo>
                    <a:pt x="7406132" y="0"/>
                  </a:lnTo>
                  <a:lnTo>
                    <a:pt x="7406132" y="12700"/>
                  </a:lnTo>
                  <a:lnTo>
                    <a:pt x="7406132" y="370840"/>
                  </a:lnTo>
                  <a:lnTo>
                    <a:pt x="5142611" y="370840"/>
                  </a:lnTo>
                  <a:lnTo>
                    <a:pt x="5142611" y="12700"/>
                  </a:lnTo>
                  <a:lnTo>
                    <a:pt x="7406132" y="12700"/>
                  </a:lnTo>
                  <a:lnTo>
                    <a:pt x="7406132" y="0"/>
                  </a:lnTo>
                  <a:lnTo>
                    <a:pt x="5142611" y="0"/>
                  </a:lnTo>
                  <a:lnTo>
                    <a:pt x="5129911" y="0"/>
                  </a:lnTo>
                  <a:lnTo>
                    <a:pt x="5129911" y="12700"/>
                  </a:lnTo>
                  <a:lnTo>
                    <a:pt x="5129911" y="370840"/>
                  </a:lnTo>
                  <a:lnTo>
                    <a:pt x="2691130" y="370840"/>
                  </a:lnTo>
                  <a:lnTo>
                    <a:pt x="2691130" y="12700"/>
                  </a:lnTo>
                  <a:lnTo>
                    <a:pt x="5129911" y="12700"/>
                  </a:lnTo>
                  <a:lnTo>
                    <a:pt x="5129911" y="0"/>
                  </a:lnTo>
                  <a:lnTo>
                    <a:pt x="2691130" y="0"/>
                  </a:lnTo>
                  <a:lnTo>
                    <a:pt x="2678430" y="0"/>
                  </a:lnTo>
                  <a:lnTo>
                    <a:pt x="2678430" y="12700"/>
                  </a:lnTo>
                  <a:lnTo>
                    <a:pt x="2678430" y="370840"/>
                  </a:lnTo>
                  <a:lnTo>
                    <a:pt x="6350" y="370840"/>
                  </a:lnTo>
                  <a:lnTo>
                    <a:pt x="6350" y="12700"/>
                  </a:lnTo>
                  <a:lnTo>
                    <a:pt x="2678430" y="12700"/>
                  </a:lnTo>
                  <a:lnTo>
                    <a:pt x="2678430" y="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370840"/>
                  </a:lnTo>
                  <a:lnTo>
                    <a:pt x="0" y="377190"/>
                  </a:lnTo>
                  <a:lnTo>
                    <a:pt x="6350" y="377190"/>
                  </a:lnTo>
                  <a:lnTo>
                    <a:pt x="12192000" y="377190"/>
                  </a:lnTo>
                  <a:lnTo>
                    <a:pt x="12192000" y="370840"/>
                  </a:lnTo>
                  <a:lnTo>
                    <a:pt x="12192000" y="127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ts val="2120"/>
              </a:lnSpc>
            </a:pPr>
            <a:r>
              <a:rPr spc="-10" dirty="0"/>
              <a:t>Background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/>
              <a:t>Data</a:t>
            </a:r>
            <a:r>
              <a:rPr spc="-45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708396" y="6522667"/>
            <a:ext cx="113157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spc="-10" dirty="0">
                <a:latin typeface="Cambria"/>
                <a:cs typeface="Cambria"/>
              </a:rPr>
              <a:t>Simulation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39125" y="6522667"/>
            <a:ext cx="663575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spc="-10" dirty="0">
                <a:latin typeface="Cambria"/>
                <a:cs typeface="Cambria"/>
              </a:rPr>
              <a:t>Result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95635" y="6522667"/>
            <a:ext cx="133096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dirty="0">
                <a:latin typeface="Cambria"/>
                <a:cs typeface="Cambria"/>
              </a:rPr>
              <a:t>Future</a:t>
            </a:r>
            <a:r>
              <a:rPr sz="1800" spc="14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Work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A234B31-0A7D-39D6-73A9-956E028C8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40" y="2191018"/>
            <a:ext cx="2870951" cy="292799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7E2274A-EBD7-1961-BB52-38401F1FA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5491" y="2191018"/>
            <a:ext cx="2802660" cy="29279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A0663DE-4F01-E852-CEB8-C6097148E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910" y="2802978"/>
            <a:ext cx="3042208" cy="29715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83322C0-19F9-AC56-8140-E8A06AEA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Spin Alignment Distribution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3A069-C717-BEAB-7999-0D2634E6D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0608" y="1625994"/>
            <a:ext cx="5013385" cy="4351338"/>
          </a:xfrm>
        </p:spPr>
        <p:txBody>
          <a:bodyPr/>
          <a:lstStyle/>
          <a:p>
            <a:pPr lvl="1"/>
            <a:endParaRPr lang="en-US" altLang="zh-CN" dirty="0"/>
          </a:p>
          <a:p>
            <a:pPr marL="457200" lvl="1" indent="0" algn="ctr">
              <a:buNone/>
            </a:pPr>
            <a:endParaRPr lang="en-US" altLang="zh-CN" dirty="0">
              <a:latin typeface="Book Antiqua" panose="02040602050305030304" pitchFamily="18" charset="0"/>
            </a:endParaRPr>
          </a:p>
          <a:p>
            <a:pPr marL="457200" lvl="1" indent="0" algn="ctr">
              <a:buNone/>
            </a:pPr>
            <a:r>
              <a:rPr lang="en-US" altLang="zh-CN" sz="1800" dirty="0">
                <a:latin typeface="Book Antiqua" panose="02040602050305030304" pitchFamily="18" charset="0"/>
              </a:rPr>
              <a:t>Where</a:t>
            </a:r>
          </a:p>
          <a:p>
            <a:pPr marL="457200" lvl="1" indent="0" algn="ctr">
              <a:buNone/>
            </a:pPr>
            <a:endParaRPr lang="en-US" altLang="zh-CN" sz="1800" dirty="0">
              <a:latin typeface="Book Antiqua" panose="02040602050305030304" pitchFamily="18" charset="0"/>
            </a:endParaRPr>
          </a:p>
          <a:p>
            <a:pPr marL="457200" lvl="1" indent="0" algn="ctr">
              <a:buNone/>
            </a:pPr>
            <a:endParaRPr lang="en-US" altLang="zh-CN" sz="1800" dirty="0">
              <a:latin typeface="Book Antiqua" panose="02040602050305030304" pitchFamily="18" charset="0"/>
            </a:endParaRPr>
          </a:p>
          <a:p>
            <a:pPr marL="457200" lvl="1" indent="0" algn="ctr">
              <a:buNone/>
            </a:pPr>
            <a:endParaRPr lang="en-US" altLang="zh-CN" sz="1800" dirty="0">
              <a:latin typeface="Book Antiqua" panose="02040602050305030304" pitchFamily="18" charset="0"/>
            </a:endParaRPr>
          </a:p>
          <a:p>
            <a:pPr marL="457200" lvl="1" indent="0" algn="ctr">
              <a:buNone/>
            </a:pPr>
            <a:endParaRPr lang="en-US" altLang="zh-CN" sz="1800" dirty="0">
              <a:latin typeface="Book Antiqua" panose="02040602050305030304" pitchFamily="18" charset="0"/>
            </a:endParaRPr>
          </a:p>
          <a:p>
            <a:pPr marL="457200" lvl="1" indent="0">
              <a:buNone/>
            </a:pPr>
            <a:r>
              <a:rPr lang="en-US" altLang="zh-CN" sz="1800" dirty="0">
                <a:latin typeface="Book Antiqua" panose="02040602050305030304" pitchFamily="18" charset="0"/>
              </a:rPr>
              <a:t>Run MCMC to acquire the parameter: α,</a:t>
            </a:r>
            <a:r>
              <a:rPr lang="zh-CN" altLang="en-US" sz="1800" dirty="0">
                <a:latin typeface="Book Antiqua" panose="02040602050305030304" pitchFamily="18" charset="0"/>
              </a:rPr>
              <a:t> </a:t>
            </a:r>
            <a:r>
              <a:rPr lang="en-US" altLang="zh-CN" sz="1800" dirty="0">
                <a:latin typeface="Book Antiqua" panose="02040602050305030304" pitchFamily="18" charset="0"/>
              </a:rPr>
              <a:t>λ,</a:t>
            </a:r>
            <a:r>
              <a:rPr lang="zh-CN" altLang="en-US" sz="1800" dirty="0">
                <a:latin typeface="Book Antiqua" panose="02040602050305030304" pitchFamily="18" charset="0"/>
              </a:rPr>
              <a:t> </a:t>
            </a:r>
            <a:r>
              <a:rPr lang="en-US" altLang="zh-CN" sz="1800" dirty="0">
                <a:latin typeface="Book Antiqua" panose="02040602050305030304" pitchFamily="18" charset="0"/>
              </a:rPr>
              <a:t>f and their relation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64517CE-6376-4D50-8D2D-357BEAA7C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414" y="2028537"/>
            <a:ext cx="5352037" cy="3249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7B72DB8-AED6-ED27-7964-AF3EDBAC2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911" y="3271282"/>
            <a:ext cx="1096116" cy="28758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36F0B99-003E-7BF1-EF48-B42745226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117" y="1520105"/>
            <a:ext cx="2378707" cy="223003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7E6C25D-227C-C473-EECB-5ED3FB2460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810" y="1545133"/>
            <a:ext cx="2474613" cy="220501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B92921A-D6A1-126D-3FB6-CC63788FA7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3621182"/>
            <a:ext cx="2425610" cy="223637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7F8D8CC-31AC-D9BB-C718-30020C2833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8375" y="3639059"/>
            <a:ext cx="2510048" cy="2227127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8CC6FD7-B4A5-1B8C-BF68-948AFB3987E1}"/>
              </a:ext>
            </a:extLst>
          </p:cNvPr>
          <p:cNvGraphicFramePr>
            <a:graphicFrameLocks noGrp="1"/>
          </p:cNvGraphicFramePr>
          <p:nvPr/>
        </p:nvGraphicFramePr>
        <p:xfrm>
          <a:off x="0" y="6487160"/>
          <a:ext cx="12192001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84834">
                  <a:extLst>
                    <a:ext uri="{9D8B030D-6E8A-4147-A177-3AD203B41FA5}">
                      <a16:colId xmlns:a16="http://schemas.microsoft.com/office/drawing/2014/main" val="2985713951"/>
                    </a:ext>
                  </a:extLst>
                </a:gridCol>
                <a:gridCol w="2451370">
                  <a:extLst>
                    <a:ext uri="{9D8B030D-6E8A-4147-A177-3AD203B41FA5}">
                      <a16:colId xmlns:a16="http://schemas.microsoft.com/office/drawing/2014/main" val="1147607012"/>
                    </a:ext>
                  </a:extLst>
                </a:gridCol>
                <a:gridCol w="2276273">
                  <a:extLst>
                    <a:ext uri="{9D8B030D-6E8A-4147-A177-3AD203B41FA5}">
                      <a16:colId xmlns:a16="http://schemas.microsoft.com/office/drawing/2014/main" val="3275593544"/>
                    </a:ext>
                  </a:extLst>
                </a:gridCol>
                <a:gridCol w="2315183">
                  <a:extLst>
                    <a:ext uri="{9D8B030D-6E8A-4147-A177-3AD203B41FA5}">
                      <a16:colId xmlns:a16="http://schemas.microsoft.com/office/drawing/2014/main" val="2784458309"/>
                    </a:ext>
                  </a:extLst>
                </a:gridCol>
                <a:gridCol w="2464341">
                  <a:extLst>
                    <a:ext uri="{9D8B030D-6E8A-4147-A177-3AD203B41FA5}">
                      <a16:colId xmlns:a16="http://schemas.microsoft.com/office/drawing/2014/main" val="3400122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Book Antiqua" panose="02040602050305030304" pitchFamily="18" charset="0"/>
                        </a:rPr>
                        <a:t>Background</a:t>
                      </a:r>
                      <a:endParaRPr lang="zh-CN" altLang="en-US" b="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Book Antiqua" panose="02040602050305030304" pitchFamily="18" charset="0"/>
                        </a:rPr>
                        <a:t>Data Analysis</a:t>
                      </a:r>
                      <a:endParaRPr lang="zh-CN" altLang="en-US" b="1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Book Antiqua" panose="02040602050305030304" pitchFamily="18" charset="0"/>
                        </a:rPr>
                        <a:t>Simulation</a:t>
                      </a:r>
                      <a:endParaRPr lang="zh-CN" altLang="en-US" b="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latin typeface="Book Antiqua" panose="02040602050305030304" pitchFamily="18" charset="0"/>
                        </a:rPr>
                        <a:t>Result</a:t>
                      </a:r>
                      <a:endParaRPr lang="zh-CN" altLang="en-US" b="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Book Antiqua" panose="02040602050305030304" pitchFamily="18" charset="0"/>
                        </a:rPr>
                        <a:t>Future Work</a:t>
                      </a:r>
                      <a:endParaRPr lang="zh-CN" altLang="en-US" b="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298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700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1065" rIns="0" bIns="0" rtlCol="0">
            <a:spAutoFit/>
          </a:bodyPr>
          <a:lstStyle/>
          <a:p>
            <a:pPr marL="2195830">
              <a:lnSpc>
                <a:spcPct val="100000"/>
              </a:lnSpc>
              <a:spcBef>
                <a:spcPts val="105"/>
              </a:spcBef>
            </a:pPr>
            <a:r>
              <a:rPr dirty="0"/>
              <a:t>MESA</a:t>
            </a:r>
            <a:r>
              <a:rPr spc="-254" dirty="0"/>
              <a:t> </a:t>
            </a:r>
            <a:r>
              <a:rPr dirty="0"/>
              <a:t>Fitting</a:t>
            </a:r>
            <a:r>
              <a:rPr spc="-5" dirty="0"/>
              <a:t> </a:t>
            </a:r>
            <a:r>
              <a:rPr spc="-10" dirty="0"/>
              <a:t>Procedure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6480809"/>
            <a:ext cx="12192000" cy="377190"/>
            <a:chOff x="0" y="6480809"/>
            <a:chExt cx="12192000" cy="377190"/>
          </a:xfrm>
        </p:grpSpPr>
        <p:sp>
          <p:nvSpPr>
            <p:cNvPr id="4" name="object 4"/>
            <p:cNvSpPr/>
            <p:nvPr/>
          </p:nvSpPr>
          <p:spPr>
            <a:xfrm>
              <a:off x="0" y="6487159"/>
              <a:ext cx="12192000" cy="370840"/>
            </a:xfrm>
            <a:custGeom>
              <a:avLst/>
              <a:gdLst/>
              <a:ahLst/>
              <a:cxnLst/>
              <a:rect l="l" t="t" r="r" b="b"/>
              <a:pathLst>
                <a:path w="12192000" h="370840">
                  <a:moveTo>
                    <a:pt x="5136134" y="0"/>
                  </a:moveTo>
                  <a:lnTo>
                    <a:pt x="268478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2684780" y="370840"/>
                  </a:lnTo>
                  <a:lnTo>
                    <a:pt x="5136134" y="370840"/>
                  </a:lnTo>
                  <a:lnTo>
                    <a:pt x="5136134" y="0"/>
                  </a:lnTo>
                  <a:close/>
                </a:path>
                <a:path w="12192000" h="370840">
                  <a:moveTo>
                    <a:pt x="12192000" y="0"/>
                  </a:moveTo>
                  <a:lnTo>
                    <a:pt x="9727692" y="0"/>
                  </a:lnTo>
                  <a:lnTo>
                    <a:pt x="7412482" y="0"/>
                  </a:lnTo>
                  <a:lnTo>
                    <a:pt x="5136261" y="0"/>
                  </a:lnTo>
                  <a:lnTo>
                    <a:pt x="5136261" y="370840"/>
                  </a:lnTo>
                  <a:lnTo>
                    <a:pt x="7412482" y="370840"/>
                  </a:lnTo>
                  <a:lnTo>
                    <a:pt x="9727692" y="370840"/>
                  </a:lnTo>
                  <a:lnTo>
                    <a:pt x="12192000" y="37084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80809"/>
              <a:ext cx="12192000" cy="377190"/>
            </a:xfrm>
            <a:custGeom>
              <a:avLst/>
              <a:gdLst/>
              <a:ahLst/>
              <a:cxnLst/>
              <a:rect l="l" t="t" r="r" b="b"/>
              <a:pathLst>
                <a:path w="12192000" h="377190">
                  <a:moveTo>
                    <a:pt x="12192000" y="0"/>
                  </a:moveTo>
                  <a:lnTo>
                    <a:pt x="12185650" y="0"/>
                  </a:lnTo>
                  <a:lnTo>
                    <a:pt x="12185650" y="12700"/>
                  </a:lnTo>
                  <a:lnTo>
                    <a:pt x="12185650" y="370840"/>
                  </a:lnTo>
                  <a:lnTo>
                    <a:pt x="9734042" y="370840"/>
                  </a:lnTo>
                  <a:lnTo>
                    <a:pt x="9734042" y="12700"/>
                  </a:lnTo>
                  <a:lnTo>
                    <a:pt x="12185650" y="12700"/>
                  </a:lnTo>
                  <a:lnTo>
                    <a:pt x="12185650" y="0"/>
                  </a:lnTo>
                  <a:lnTo>
                    <a:pt x="9734042" y="0"/>
                  </a:lnTo>
                  <a:lnTo>
                    <a:pt x="9721342" y="0"/>
                  </a:lnTo>
                  <a:lnTo>
                    <a:pt x="9721342" y="12700"/>
                  </a:lnTo>
                  <a:lnTo>
                    <a:pt x="9721342" y="370840"/>
                  </a:lnTo>
                  <a:lnTo>
                    <a:pt x="7418832" y="370840"/>
                  </a:lnTo>
                  <a:lnTo>
                    <a:pt x="7418832" y="12700"/>
                  </a:lnTo>
                  <a:lnTo>
                    <a:pt x="9721342" y="12700"/>
                  </a:lnTo>
                  <a:lnTo>
                    <a:pt x="9721342" y="0"/>
                  </a:lnTo>
                  <a:lnTo>
                    <a:pt x="7418832" y="0"/>
                  </a:lnTo>
                  <a:lnTo>
                    <a:pt x="7406132" y="0"/>
                  </a:lnTo>
                  <a:lnTo>
                    <a:pt x="7406132" y="12700"/>
                  </a:lnTo>
                  <a:lnTo>
                    <a:pt x="7406132" y="370840"/>
                  </a:lnTo>
                  <a:lnTo>
                    <a:pt x="5142611" y="370840"/>
                  </a:lnTo>
                  <a:lnTo>
                    <a:pt x="5142611" y="12700"/>
                  </a:lnTo>
                  <a:lnTo>
                    <a:pt x="7406132" y="12700"/>
                  </a:lnTo>
                  <a:lnTo>
                    <a:pt x="7406132" y="0"/>
                  </a:lnTo>
                  <a:lnTo>
                    <a:pt x="5142611" y="0"/>
                  </a:lnTo>
                  <a:lnTo>
                    <a:pt x="5129911" y="0"/>
                  </a:lnTo>
                  <a:lnTo>
                    <a:pt x="5129911" y="12700"/>
                  </a:lnTo>
                  <a:lnTo>
                    <a:pt x="5129911" y="370840"/>
                  </a:lnTo>
                  <a:lnTo>
                    <a:pt x="2691130" y="370840"/>
                  </a:lnTo>
                  <a:lnTo>
                    <a:pt x="2691130" y="12700"/>
                  </a:lnTo>
                  <a:lnTo>
                    <a:pt x="5129911" y="12700"/>
                  </a:lnTo>
                  <a:lnTo>
                    <a:pt x="5129911" y="0"/>
                  </a:lnTo>
                  <a:lnTo>
                    <a:pt x="2691130" y="0"/>
                  </a:lnTo>
                  <a:lnTo>
                    <a:pt x="2678430" y="0"/>
                  </a:lnTo>
                  <a:lnTo>
                    <a:pt x="2678430" y="12700"/>
                  </a:lnTo>
                  <a:lnTo>
                    <a:pt x="2678430" y="370840"/>
                  </a:lnTo>
                  <a:lnTo>
                    <a:pt x="6350" y="370840"/>
                  </a:lnTo>
                  <a:lnTo>
                    <a:pt x="6350" y="12700"/>
                  </a:lnTo>
                  <a:lnTo>
                    <a:pt x="2678430" y="12700"/>
                  </a:lnTo>
                  <a:lnTo>
                    <a:pt x="2678430" y="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370840"/>
                  </a:lnTo>
                  <a:lnTo>
                    <a:pt x="0" y="377190"/>
                  </a:lnTo>
                  <a:lnTo>
                    <a:pt x="6350" y="377190"/>
                  </a:lnTo>
                  <a:lnTo>
                    <a:pt x="12192000" y="377190"/>
                  </a:lnTo>
                  <a:lnTo>
                    <a:pt x="12192000" y="370840"/>
                  </a:lnTo>
                  <a:lnTo>
                    <a:pt x="12192000" y="127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10183" y="1736801"/>
            <a:ext cx="9925685" cy="3524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885" indent="-33718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49885" algn="l"/>
              </a:tabLst>
            </a:pPr>
            <a:r>
              <a:rPr sz="2400" dirty="0">
                <a:latin typeface="Arial MT"/>
                <a:cs typeface="Arial MT"/>
              </a:rPr>
              <a:t>Synthetic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evolutionary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track(EEP)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according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real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cluster’s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parameter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40"/>
              </a:spcBef>
              <a:buFont typeface="Arial MT"/>
              <a:buAutoNum type="arabicPeriod"/>
            </a:pPr>
            <a:endParaRPr sz="2400" dirty="0">
              <a:latin typeface="Arial MT"/>
              <a:cs typeface="Arial MT"/>
            </a:endParaRPr>
          </a:p>
          <a:p>
            <a:pPr marL="350520" indent="-337820">
              <a:lnSpc>
                <a:spcPct val="100000"/>
              </a:lnSpc>
              <a:buAutoNum type="arabicPeriod"/>
              <a:tabLst>
                <a:tab pos="350520" algn="l"/>
              </a:tabLst>
            </a:pPr>
            <a:r>
              <a:rPr sz="2400" dirty="0">
                <a:latin typeface="Arial MT"/>
                <a:cs typeface="Arial MT"/>
              </a:rPr>
              <a:t>Extract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isochrone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grids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 MT"/>
                <a:cs typeface="Arial MT"/>
              </a:rPr>
              <a:t>given</a:t>
            </a:r>
            <a:r>
              <a:rPr sz="2400" b="1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 MT"/>
                <a:cs typeface="Arial MT"/>
              </a:rPr>
              <a:t>age,</a:t>
            </a:r>
            <a:r>
              <a:rPr sz="2400" b="1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 MT"/>
                <a:cs typeface="Arial MT"/>
              </a:rPr>
              <a:t>metallicity</a:t>
            </a:r>
            <a:r>
              <a:rPr sz="2400" b="1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sz="2400" b="1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b="1" spc="-675" dirty="0">
                <a:solidFill>
                  <a:srgbClr val="FF0000"/>
                </a:solidFill>
                <a:latin typeface="Arial MT"/>
                <a:cs typeface="Arial MT"/>
              </a:rPr>
              <a:t>Ω</a:t>
            </a:r>
            <a:endParaRPr sz="2400" b="1" dirty="0">
              <a:solidFill>
                <a:srgbClr val="FF0000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75"/>
              </a:spcBef>
              <a:buFont typeface="Arial MT"/>
              <a:buAutoNum type="arabicPeriod"/>
            </a:pPr>
            <a:endParaRPr sz="2400" dirty="0">
              <a:latin typeface="Arial MT"/>
              <a:cs typeface="Arial MT"/>
            </a:endParaRPr>
          </a:p>
          <a:p>
            <a:pPr marL="12700" marR="5715" indent="337820">
              <a:lnSpc>
                <a:spcPts val="2590"/>
              </a:lnSpc>
              <a:spcBef>
                <a:spcPts val="5"/>
              </a:spcBef>
              <a:buAutoNum type="arabicPeriod"/>
              <a:tabLst>
                <a:tab pos="350520" algn="l"/>
              </a:tabLst>
            </a:pPr>
            <a:r>
              <a:rPr sz="2400" dirty="0">
                <a:latin typeface="Arial MT"/>
                <a:cs typeface="Arial MT"/>
              </a:rPr>
              <a:t>Synthetic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population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identical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rotation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velocity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distribution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real </a:t>
            </a:r>
            <a:r>
              <a:rPr sz="2400" spc="-10" dirty="0">
                <a:latin typeface="Arial MT"/>
                <a:cs typeface="Arial MT"/>
              </a:rPr>
              <a:t>cluster.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15"/>
              </a:spcBef>
              <a:buFont typeface="Arial MT"/>
              <a:buAutoNum type="arabicPeriod"/>
            </a:pPr>
            <a:endParaRPr sz="2400" dirty="0">
              <a:latin typeface="Arial MT"/>
              <a:cs typeface="Arial MT"/>
            </a:endParaRPr>
          </a:p>
          <a:p>
            <a:pPr marL="350520" indent="-337820">
              <a:lnSpc>
                <a:spcPct val="100000"/>
              </a:lnSpc>
              <a:buAutoNum type="arabicPeriod"/>
              <a:tabLst>
                <a:tab pos="350520" algn="l"/>
              </a:tabLst>
            </a:pPr>
            <a:r>
              <a:rPr sz="2400" dirty="0">
                <a:latin typeface="Arial MT"/>
                <a:cs typeface="Arial MT"/>
              </a:rPr>
              <a:t>Compare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difference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shape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width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eMSTO.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ts val="2120"/>
              </a:lnSpc>
            </a:pPr>
            <a:r>
              <a:rPr spc="-10" dirty="0"/>
              <a:t>Background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3163951" y="6522667"/>
            <a:ext cx="1494789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b="0" dirty="0"/>
              <a:t>Data</a:t>
            </a:r>
            <a:r>
              <a:rPr b="0" spc="-45" dirty="0"/>
              <a:t> </a:t>
            </a:r>
            <a:r>
              <a:rPr b="0" spc="-10" dirty="0"/>
              <a:t>Analysis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708395" y="6522667"/>
            <a:ext cx="1330959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b="1" spc="-10" dirty="0">
                <a:latin typeface="Cambria"/>
                <a:cs typeface="Cambria"/>
              </a:rPr>
              <a:t>Simulation</a:t>
            </a:r>
            <a:endParaRPr sz="1800" b="1" dirty="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39125" y="6522667"/>
            <a:ext cx="663575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spc="-10" dirty="0">
                <a:latin typeface="Cambria"/>
                <a:cs typeface="Cambria"/>
              </a:rPr>
              <a:t>Result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95635" y="6522667"/>
            <a:ext cx="133096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dirty="0">
                <a:latin typeface="Cambria"/>
                <a:cs typeface="Cambria"/>
              </a:rPr>
              <a:t>Future</a:t>
            </a:r>
            <a:r>
              <a:rPr sz="1800" spc="14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Work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1065" rIns="0" bIns="0" rtlCol="0">
            <a:spAutoFit/>
          </a:bodyPr>
          <a:lstStyle/>
          <a:p>
            <a:pPr marL="1464310">
              <a:lnSpc>
                <a:spcPct val="100000"/>
              </a:lnSpc>
              <a:spcBef>
                <a:spcPts val="105"/>
              </a:spcBef>
            </a:pPr>
            <a:r>
              <a:rPr dirty="0"/>
              <a:t>MESA</a:t>
            </a:r>
            <a:r>
              <a:rPr spc="-265" dirty="0"/>
              <a:t> </a:t>
            </a:r>
            <a:r>
              <a:rPr dirty="0"/>
              <a:t>Inlist</a:t>
            </a:r>
            <a:r>
              <a:rPr spc="-10" dirty="0"/>
              <a:t> </a:t>
            </a:r>
            <a:r>
              <a:rPr dirty="0"/>
              <a:t>Parameter</a:t>
            </a:r>
            <a:r>
              <a:rPr spc="-30" dirty="0"/>
              <a:t> </a:t>
            </a:r>
            <a:r>
              <a:rPr spc="-10" dirty="0"/>
              <a:t>setting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6480809"/>
            <a:ext cx="12192000" cy="377190"/>
            <a:chOff x="0" y="6480809"/>
            <a:chExt cx="12192000" cy="377190"/>
          </a:xfrm>
        </p:grpSpPr>
        <p:sp>
          <p:nvSpPr>
            <p:cNvPr id="4" name="object 4"/>
            <p:cNvSpPr/>
            <p:nvPr/>
          </p:nvSpPr>
          <p:spPr>
            <a:xfrm>
              <a:off x="0" y="6487159"/>
              <a:ext cx="12192000" cy="370840"/>
            </a:xfrm>
            <a:custGeom>
              <a:avLst/>
              <a:gdLst/>
              <a:ahLst/>
              <a:cxnLst/>
              <a:rect l="l" t="t" r="r" b="b"/>
              <a:pathLst>
                <a:path w="12192000" h="370840">
                  <a:moveTo>
                    <a:pt x="5136134" y="0"/>
                  </a:moveTo>
                  <a:lnTo>
                    <a:pt x="268478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2684780" y="370840"/>
                  </a:lnTo>
                  <a:lnTo>
                    <a:pt x="5136134" y="370840"/>
                  </a:lnTo>
                  <a:lnTo>
                    <a:pt x="5136134" y="0"/>
                  </a:lnTo>
                  <a:close/>
                </a:path>
                <a:path w="12192000" h="370840">
                  <a:moveTo>
                    <a:pt x="12192000" y="0"/>
                  </a:moveTo>
                  <a:lnTo>
                    <a:pt x="9727692" y="0"/>
                  </a:lnTo>
                  <a:lnTo>
                    <a:pt x="7412482" y="0"/>
                  </a:lnTo>
                  <a:lnTo>
                    <a:pt x="5136261" y="0"/>
                  </a:lnTo>
                  <a:lnTo>
                    <a:pt x="5136261" y="370840"/>
                  </a:lnTo>
                  <a:lnTo>
                    <a:pt x="7412482" y="370840"/>
                  </a:lnTo>
                  <a:lnTo>
                    <a:pt x="9727692" y="370840"/>
                  </a:lnTo>
                  <a:lnTo>
                    <a:pt x="12192000" y="37084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80809"/>
              <a:ext cx="12192000" cy="377190"/>
            </a:xfrm>
            <a:custGeom>
              <a:avLst/>
              <a:gdLst/>
              <a:ahLst/>
              <a:cxnLst/>
              <a:rect l="l" t="t" r="r" b="b"/>
              <a:pathLst>
                <a:path w="12192000" h="377190">
                  <a:moveTo>
                    <a:pt x="12192000" y="0"/>
                  </a:moveTo>
                  <a:lnTo>
                    <a:pt x="12185650" y="0"/>
                  </a:lnTo>
                  <a:lnTo>
                    <a:pt x="12185650" y="12700"/>
                  </a:lnTo>
                  <a:lnTo>
                    <a:pt x="12185650" y="370840"/>
                  </a:lnTo>
                  <a:lnTo>
                    <a:pt x="9734042" y="370840"/>
                  </a:lnTo>
                  <a:lnTo>
                    <a:pt x="9734042" y="12700"/>
                  </a:lnTo>
                  <a:lnTo>
                    <a:pt x="12185650" y="12700"/>
                  </a:lnTo>
                  <a:lnTo>
                    <a:pt x="12185650" y="0"/>
                  </a:lnTo>
                  <a:lnTo>
                    <a:pt x="9734042" y="0"/>
                  </a:lnTo>
                  <a:lnTo>
                    <a:pt x="9721342" y="0"/>
                  </a:lnTo>
                  <a:lnTo>
                    <a:pt x="9721342" y="12700"/>
                  </a:lnTo>
                  <a:lnTo>
                    <a:pt x="9721342" y="370840"/>
                  </a:lnTo>
                  <a:lnTo>
                    <a:pt x="7418832" y="370840"/>
                  </a:lnTo>
                  <a:lnTo>
                    <a:pt x="7418832" y="12700"/>
                  </a:lnTo>
                  <a:lnTo>
                    <a:pt x="9721342" y="12700"/>
                  </a:lnTo>
                  <a:lnTo>
                    <a:pt x="9721342" y="0"/>
                  </a:lnTo>
                  <a:lnTo>
                    <a:pt x="7418832" y="0"/>
                  </a:lnTo>
                  <a:lnTo>
                    <a:pt x="7406132" y="0"/>
                  </a:lnTo>
                  <a:lnTo>
                    <a:pt x="7406132" y="12700"/>
                  </a:lnTo>
                  <a:lnTo>
                    <a:pt x="7406132" y="370840"/>
                  </a:lnTo>
                  <a:lnTo>
                    <a:pt x="5142611" y="370840"/>
                  </a:lnTo>
                  <a:lnTo>
                    <a:pt x="5142611" y="12700"/>
                  </a:lnTo>
                  <a:lnTo>
                    <a:pt x="7406132" y="12700"/>
                  </a:lnTo>
                  <a:lnTo>
                    <a:pt x="7406132" y="0"/>
                  </a:lnTo>
                  <a:lnTo>
                    <a:pt x="5142611" y="0"/>
                  </a:lnTo>
                  <a:lnTo>
                    <a:pt x="5129911" y="0"/>
                  </a:lnTo>
                  <a:lnTo>
                    <a:pt x="5129911" y="12700"/>
                  </a:lnTo>
                  <a:lnTo>
                    <a:pt x="5129911" y="370840"/>
                  </a:lnTo>
                  <a:lnTo>
                    <a:pt x="2691130" y="370840"/>
                  </a:lnTo>
                  <a:lnTo>
                    <a:pt x="2691130" y="12700"/>
                  </a:lnTo>
                  <a:lnTo>
                    <a:pt x="5129911" y="12700"/>
                  </a:lnTo>
                  <a:lnTo>
                    <a:pt x="5129911" y="0"/>
                  </a:lnTo>
                  <a:lnTo>
                    <a:pt x="2691130" y="0"/>
                  </a:lnTo>
                  <a:lnTo>
                    <a:pt x="2678430" y="0"/>
                  </a:lnTo>
                  <a:lnTo>
                    <a:pt x="2678430" y="12700"/>
                  </a:lnTo>
                  <a:lnTo>
                    <a:pt x="2678430" y="370840"/>
                  </a:lnTo>
                  <a:lnTo>
                    <a:pt x="6350" y="370840"/>
                  </a:lnTo>
                  <a:lnTo>
                    <a:pt x="6350" y="12700"/>
                  </a:lnTo>
                  <a:lnTo>
                    <a:pt x="2678430" y="12700"/>
                  </a:lnTo>
                  <a:lnTo>
                    <a:pt x="2678430" y="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370840"/>
                  </a:lnTo>
                  <a:lnTo>
                    <a:pt x="0" y="377190"/>
                  </a:lnTo>
                  <a:lnTo>
                    <a:pt x="6350" y="377190"/>
                  </a:lnTo>
                  <a:lnTo>
                    <a:pt x="12192000" y="377190"/>
                  </a:lnTo>
                  <a:lnTo>
                    <a:pt x="12192000" y="370840"/>
                  </a:lnTo>
                  <a:lnTo>
                    <a:pt x="12192000" y="127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16939" y="3129788"/>
            <a:ext cx="7394575" cy="280606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45"/>
              </a:spcBef>
            </a:pPr>
            <a:r>
              <a:rPr sz="2600" dirty="0">
                <a:latin typeface="Arial MT"/>
                <a:cs typeface="Arial MT"/>
              </a:rPr>
              <a:t>star_job: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Basic</a:t>
            </a:r>
            <a:r>
              <a:rPr sz="2600" spc="-6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simulation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parameter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workflow </a:t>
            </a:r>
            <a:r>
              <a:rPr sz="2600" dirty="0">
                <a:latin typeface="Arial MT"/>
                <a:cs typeface="Arial MT"/>
              </a:rPr>
              <a:t>eos: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Stellar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equation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state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600" dirty="0">
                <a:latin typeface="Arial MT"/>
                <a:cs typeface="Arial MT"/>
              </a:rPr>
              <a:t>kap: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Stellar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opacity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information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600" dirty="0">
                <a:latin typeface="Arial MT"/>
                <a:cs typeface="Arial MT"/>
              </a:rPr>
              <a:t>control: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Settings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specific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physical</a:t>
            </a:r>
            <a:r>
              <a:rPr sz="2600" spc="-7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process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2600">
              <a:latin typeface="Arial MT"/>
              <a:cs typeface="Arial MT"/>
            </a:endParaRPr>
          </a:p>
          <a:p>
            <a:pPr marL="12700" marR="1291590">
              <a:lnSpc>
                <a:spcPct val="104700"/>
              </a:lnSpc>
            </a:pPr>
            <a:r>
              <a:rPr sz="2400" dirty="0">
                <a:latin typeface="Arial MT"/>
                <a:cs typeface="Arial MT"/>
              </a:rPr>
              <a:t>Default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parameter: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$MESA_DIR/star/defaults </a:t>
            </a:r>
            <a:r>
              <a:rPr sz="2400" spc="-30" dirty="0">
                <a:latin typeface="Arial MT"/>
                <a:cs typeface="Arial MT"/>
              </a:rPr>
              <a:t>Template: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$MESA_DIR/star/test_suite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3880" y="1658111"/>
            <a:ext cx="11064240" cy="1254760"/>
            <a:chOff x="563880" y="1658111"/>
            <a:chExt cx="11064240" cy="125476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880" y="1658111"/>
              <a:ext cx="11064240" cy="125425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76059" y="1816607"/>
              <a:ext cx="160020" cy="17830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72884" y="1813432"/>
              <a:ext cx="166370" cy="18465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5695" y="2409443"/>
              <a:ext cx="160019" cy="17830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2520" y="2406268"/>
              <a:ext cx="166369" cy="184657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ts val="2120"/>
              </a:lnSpc>
            </a:pPr>
            <a:r>
              <a:rPr spc="-10" dirty="0"/>
              <a:t>Background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3163951" y="6522667"/>
            <a:ext cx="1494789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b="0" dirty="0"/>
              <a:t>Data</a:t>
            </a:r>
            <a:r>
              <a:rPr b="0" spc="-45" dirty="0"/>
              <a:t> </a:t>
            </a:r>
            <a:r>
              <a:rPr b="0" spc="-10" dirty="0"/>
              <a:t>Analysis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708395" y="6522667"/>
            <a:ext cx="1494789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b="1" spc="-10" dirty="0">
                <a:latin typeface="Cambria"/>
                <a:cs typeface="Cambria"/>
              </a:rPr>
              <a:t>Simulation</a:t>
            </a:r>
            <a:endParaRPr sz="1800" b="1" dirty="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39125" y="6522667"/>
            <a:ext cx="663575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spc="-10" dirty="0">
                <a:latin typeface="Cambria"/>
                <a:cs typeface="Cambria"/>
              </a:rPr>
              <a:t>Result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95635" y="6522667"/>
            <a:ext cx="133096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dirty="0">
                <a:latin typeface="Cambria"/>
                <a:cs typeface="Cambria"/>
              </a:rPr>
              <a:t>Future</a:t>
            </a:r>
            <a:r>
              <a:rPr sz="1800" spc="14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Work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1065" rIns="0" bIns="0" rtlCol="0">
            <a:spAutoFit/>
          </a:bodyPr>
          <a:lstStyle/>
          <a:p>
            <a:pPr marL="1464310">
              <a:lnSpc>
                <a:spcPct val="100000"/>
              </a:lnSpc>
              <a:spcBef>
                <a:spcPts val="105"/>
              </a:spcBef>
            </a:pPr>
            <a:r>
              <a:rPr dirty="0"/>
              <a:t>MESA</a:t>
            </a:r>
            <a:r>
              <a:rPr spc="-265" dirty="0"/>
              <a:t> </a:t>
            </a:r>
            <a:r>
              <a:rPr dirty="0"/>
              <a:t>Inlist</a:t>
            </a:r>
            <a:r>
              <a:rPr spc="-10" dirty="0"/>
              <a:t> </a:t>
            </a:r>
            <a:r>
              <a:rPr dirty="0"/>
              <a:t>Parameter</a:t>
            </a:r>
            <a:r>
              <a:rPr spc="-30" dirty="0"/>
              <a:t> </a:t>
            </a:r>
            <a:r>
              <a:rPr spc="-10" dirty="0"/>
              <a:t>setting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6480809"/>
            <a:ext cx="12192000" cy="377190"/>
            <a:chOff x="0" y="6480809"/>
            <a:chExt cx="12192000" cy="377190"/>
          </a:xfrm>
        </p:grpSpPr>
        <p:sp>
          <p:nvSpPr>
            <p:cNvPr id="4" name="object 4"/>
            <p:cNvSpPr/>
            <p:nvPr/>
          </p:nvSpPr>
          <p:spPr>
            <a:xfrm>
              <a:off x="0" y="6487159"/>
              <a:ext cx="12192000" cy="370840"/>
            </a:xfrm>
            <a:custGeom>
              <a:avLst/>
              <a:gdLst/>
              <a:ahLst/>
              <a:cxnLst/>
              <a:rect l="l" t="t" r="r" b="b"/>
              <a:pathLst>
                <a:path w="12192000" h="370840">
                  <a:moveTo>
                    <a:pt x="5136134" y="0"/>
                  </a:moveTo>
                  <a:lnTo>
                    <a:pt x="268478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2684780" y="370840"/>
                  </a:lnTo>
                  <a:lnTo>
                    <a:pt x="5136134" y="370840"/>
                  </a:lnTo>
                  <a:lnTo>
                    <a:pt x="5136134" y="0"/>
                  </a:lnTo>
                  <a:close/>
                </a:path>
                <a:path w="12192000" h="370840">
                  <a:moveTo>
                    <a:pt x="12192000" y="0"/>
                  </a:moveTo>
                  <a:lnTo>
                    <a:pt x="9727692" y="0"/>
                  </a:lnTo>
                  <a:lnTo>
                    <a:pt x="7412482" y="0"/>
                  </a:lnTo>
                  <a:lnTo>
                    <a:pt x="5136261" y="0"/>
                  </a:lnTo>
                  <a:lnTo>
                    <a:pt x="5136261" y="370840"/>
                  </a:lnTo>
                  <a:lnTo>
                    <a:pt x="7412482" y="370840"/>
                  </a:lnTo>
                  <a:lnTo>
                    <a:pt x="9727692" y="370840"/>
                  </a:lnTo>
                  <a:lnTo>
                    <a:pt x="12192000" y="37084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80809"/>
              <a:ext cx="12192000" cy="377190"/>
            </a:xfrm>
            <a:custGeom>
              <a:avLst/>
              <a:gdLst/>
              <a:ahLst/>
              <a:cxnLst/>
              <a:rect l="l" t="t" r="r" b="b"/>
              <a:pathLst>
                <a:path w="12192000" h="377190">
                  <a:moveTo>
                    <a:pt x="12192000" y="0"/>
                  </a:moveTo>
                  <a:lnTo>
                    <a:pt x="12185650" y="0"/>
                  </a:lnTo>
                  <a:lnTo>
                    <a:pt x="12185650" y="12700"/>
                  </a:lnTo>
                  <a:lnTo>
                    <a:pt x="12185650" y="370840"/>
                  </a:lnTo>
                  <a:lnTo>
                    <a:pt x="9734042" y="370840"/>
                  </a:lnTo>
                  <a:lnTo>
                    <a:pt x="9734042" y="12700"/>
                  </a:lnTo>
                  <a:lnTo>
                    <a:pt x="12185650" y="12700"/>
                  </a:lnTo>
                  <a:lnTo>
                    <a:pt x="12185650" y="0"/>
                  </a:lnTo>
                  <a:lnTo>
                    <a:pt x="9734042" y="0"/>
                  </a:lnTo>
                  <a:lnTo>
                    <a:pt x="9721342" y="0"/>
                  </a:lnTo>
                  <a:lnTo>
                    <a:pt x="9721342" y="12700"/>
                  </a:lnTo>
                  <a:lnTo>
                    <a:pt x="9721342" y="370840"/>
                  </a:lnTo>
                  <a:lnTo>
                    <a:pt x="7418832" y="370840"/>
                  </a:lnTo>
                  <a:lnTo>
                    <a:pt x="7418832" y="12700"/>
                  </a:lnTo>
                  <a:lnTo>
                    <a:pt x="9721342" y="12700"/>
                  </a:lnTo>
                  <a:lnTo>
                    <a:pt x="9721342" y="0"/>
                  </a:lnTo>
                  <a:lnTo>
                    <a:pt x="7418832" y="0"/>
                  </a:lnTo>
                  <a:lnTo>
                    <a:pt x="7406132" y="0"/>
                  </a:lnTo>
                  <a:lnTo>
                    <a:pt x="7406132" y="12700"/>
                  </a:lnTo>
                  <a:lnTo>
                    <a:pt x="7406132" y="370840"/>
                  </a:lnTo>
                  <a:lnTo>
                    <a:pt x="5142611" y="370840"/>
                  </a:lnTo>
                  <a:lnTo>
                    <a:pt x="5142611" y="12700"/>
                  </a:lnTo>
                  <a:lnTo>
                    <a:pt x="7406132" y="12700"/>
                  </a:lnTo>
                  <a:lnTo>
                    <a:pt x="7406132" y="0"/>
                  </a:lnTo>
                  <a:lnTo>
                    <a:pt x="5142611" y="0"/>
                  </a:lnTo>
                  <a:lnTo>
                    <a:pt x="5129911" y="0"/>
                  </a:lnTo>
                  <a:lnTo>
                    <a:pt x="5129911" y="12700"/>
                  </a:lnTo>
                  <a:lnTo>
                    <a:pt x="5129911" y="370840"/>
                  </a:lnTo>
                  <a:lnTo>
                    <a:pt x="2691130" y="370840"/>
                  </a:lnTo>
                  <a:lnTo>
                    <a:pt x="2691130" y="12700"/>
                  </a:lnTo>
                  <a:lnTo>
                    <a:pt x="5129911" y="12700"/>
                  </a:lnTo>
                  <a:lnTo>
                    <a:pt x="5129911" y="0"/>
                  </a:lnTo>
                  <a:lnTo>
                    <a:pt x="2691130" y="0"/>
                  </a:lnTo>
                  <a:lnTo>
                    <a:pt x="2678430" y="0"/>
                  </a:lnTo>
                  <a:lnTo>
                    <a:pt x="2678430" y="12700"/>
                  </a:lnTo>
                  <a:lnTo>
                    <a:pt x="2678430" y="370840"/>
                  </a:lnTo>
                  <a:lnTo>
                    <a:pt x="6350" y="370840"/>
                  </a:lnTo>
                  <a:lnTo>
                    <a:pt x="6350" y="12700"/>
                  </a:lnTo>
                  <a:lnTo>
                    <a:pt x="2678430" y="12700"/>
                  </a:lnTo>
                  <a:lnTo>
                    <a:pt x="2678430" y="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370840"/>
                  </a:lnTo>
                  <a:lnTo>
                    <a:pt x="0" y="377190"/>
                  </a:lnTo>
                  <a:lnTo>
                    <a:pt x="6350" y="377190"/>
                  </a:lnTo>
                  <a:lnTo>
                    <a:pt x="12192000" y="377190"/>
                  </a:lnTo>
                  <a:lnTo>
                    <a:pt x="12192000" y="370840"/>
                  </a:lnTo>
                  <a:lnTo>
                    <a:pt x="12192000" y="127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520512" y="1524000"/>
            <a:ext cx="7394575" cy="1174617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45"/>
              </a:spcBef>
            </a:pPr>
            <a:r>
              <a:rPr lang="en-US" altLang="zh-CN" sz="2600" dirty="0">
                <a:latin typeface="Arial MT"/>
                <a:cs typeface="Arial MT"/>
              </a:rPr>
              <a:t>Initial condition and ending condition</a:t>
            </a:r>
          </a:p>
          <a:p>
            <a:pPr marL="12700" marR="5080">
              <a:lnSpc>
                <a:spcPct val="101899"/>
              </a:lnSpc>
              <a:spcBef>
                <a:spcPts val="45"/>
              </a:spcBef>
            </a:pPr>
            <a:endParaRPr lang="en-US" sz="2600" dirty="0">
              <a:latin typeface="Arial MT"/>
              <a:cs typeface="Arial MT"/>
            </a:endParaRPr>
          </a:p>
          <a:p>
            <a:pPr marL="12700" marR="5080">
              <a:lnSpc>
                <a:spcPct val="101899"/>
              </a:lnSpc>
              <a:spcBef>
                <a:spcPts val="45"/>
              </a:spcBef>
            </a:pPr>
            <a:endParaRPr sz="240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ts val="2120"/>
              </a:lnSpc>
            </a:pPr>
            <a:r>
              <a:rPr spc="-10" dirty="0"/>
              <a:t>Background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3163951" y="6522667"/>
            <a:ext cx="1494789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b="0" dirty="0"/>
              <a:t>Data</a:t>
            </a:r>
            <a:r>
              <a:rPr b="0" spc="-45" dirty="0"/>
              <a:t> </a:t>
            </a:r>
            <a:r>
              <a:rPr b="0" spc="-10" dirty="0"/>
              <a:t>Analysis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708395" y="6522667"/>
            <a:ext cx="1494789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b="1" spc="-10" dirty="0">
                <a:latin typeface="Cambria"/>
                <a:cs typeface="Cambria"/>
              </a:rPr>
              <a:t>Simulation</a:t>
            </a:r>
            <a:endParaRPr sz="1800" b="1" dirty="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39125" y="6522667"/>
            <a:ext cx="663575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spc="-10" dirty="0">
                <a:latin typeface="Cambria"/>
                <a:cs typeface="Cambria"/>
              </a:rPr>
              <a:t>Result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95635" y="6522667"/>
            <a:ext cx="133096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dirty="0">
                <a:latin typeface="Cambria"/>
                <a:cs typeface="Cambria"/>
              </a:rPr>
              <a:t>Future</a:t>
            </a:r>
            <a:r>
              <a:rPr sz="1800" spc="14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Work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CCF0782-FBF5-5754-407A-056915482DB4}"/>
              </a:ext>
            </a:extLst>
          </p:cNvPr>
          <p:cNvSpPr txBox="1"/>
          <p:nvPr/>
        </p:nvSpPr>
        <p:spPr>
          <a:xfrm>
            <a:off x="1516610" y="2467676"/>
            <a:ext cx="4579390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star_job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new_rotation_flag = .true.</a:t>
            </a:r>
          </a:p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change_initial_rotation_flag = .true.</a:t>
            </a:r>
          </a:p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relax_initial_omega_div_omega_crit = .true.</a:t>
            </a:r>
          </a:p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new_omega_div_omega_crit = 0.9</a:t>
            </a:r>
          </a:p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relax_omega_max_yrs_dt = 1d9</a:t>
            </a:r>
          </a:p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num_steps_to_relax_rotation = 100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B882C11-5F21-F98E-06FB-8B42E799529E}"/>
              </a:ext>
            </a:extLst>
          </p:cNvPr>
          <p:cNvSpPr txBox="1"/>
          <p:nvPr/>
        </p:nvSpPr>
        <p:spPr>
          <a:xfrm>
            <a:off x="6173772" y="2590800"/>
            <a:ext cx="60944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\control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initial_mass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= 2.0d0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initial_z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= 0.012206883460363242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xa_central_lower_limit_species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(1) = 'h1'                                           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xa_central_lower_limit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(1) = 1d-3                                                                                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max_age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= 1.2d9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501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1065" rIns="0" bIns="0" rtlCol="0">
            <a:spAutoFit/>
          </a:bodyPr>
          <a:lstStyle/>
          <a:p>
            <a:pPr marL="1464310">
              <a:lnSpc>
                <a:spcPct val="100000"/>
              </a:lnSpc>
              <a:spcBef>
                <a:spcPts val="105"/>
              </a:spcBef>
            </a:pPr>
            <a:r>
              <a:rPr dirty="0"/>
              <a:t>MESA</a:t>
            </a:r>
            <a:r>
              <a:rPr spc="-265" dirty="0"/>
              <a:t> </a:t>
            </a:r>
            <a:r>
              <a:rPr dirty="0"/>
              <a:t>Inlist</a:t>
            </a:r>
            <a:r>
              <a:rPr spc="-10" dirty="0"/>
              <a:t> </a:t>
            </a:r>
            <a:r>
              <a:rPr dirty="0"/>
              <a:t>Parameter</a:t>
            </a:r>
            <a:r>
              <a:rPr spc="-30" dirty="0"/>
              <a:t> </a:t>
            </a:r>
            <a:r>
              <a:rPr spc="-10" dirty="0"/>
              <a:t>setting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6480809"/>
            <a:ext cx="12192000" cy="377190"/>
            <a:chOff x="0" y="6480809"/>
            <a:chExt cx="12192000" cy="377190"/>
          </a:xfrm>
        </p:grpSpPr>
        <p:sp>
          <p:nvSpPr>
            <p:cNvPr id="4" name="object 4"/>
            <p:cNvSpPr/>
            <p:nvPr/>
          </p:nvSpPr>
          <p:spPr>
            <a:xfrm>
              <a:off x="0" y="6487159"/>
              <a:ext cx="12192000" cy="370840"/>
            </a:xfrm>
            <a:custGeom>
              <a:avLst/>
              <a:gdLst/>
              <a:ahLst/>
              <a:cxnLst/>
              <a:rect l="l" t="t" r="r" b="b"/>
              <a:pathLst>
                <a:path w="12192000" h="370840">
                  <a:moveTo>
                    <a:pt x="5136134" y="0"/>
                  </a:moveTo>
                  <a:lnTo>
                    <a:pt x="268478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2684780" y="370840"/>
                  </a:lnTo>
                  <a:lnTo>
                    <a:pt x="5136134" y="370840"/>
                  </a:lnTo>
                  <a:lnTo>
                    <a:pt x="5136134" y="0"/>
                  </a:lnTo>
                  <a:close/>
                </a:path>
                <a:path w="12192000" h="370840">
                  <a:moveTo>
                    <a:pt x="12192000" y="0"/>
                  </a:moveTo>
                  <a:lnTo>
                    <a:pt x="9727692" y="0"/>
                  </a:lnTo>
                  <a:lnTo>
                    <a:pt x="7412482" y="0"/>
                  </a:lnTo>
                  <a:lnTo>
                    <a:pt x="5136261" y="0"/>
                  </a:lnTo>
                  <a:lnTo>
                    <a:pt x="5136261" y="370840"/>
                  </a:lnTo>
                  <a:lnTo>
                    <a:pt x="7412482" y="370840"/>
                  </a:lnTo>
                  <a:lnTo>
                    <a:pt x="9727692" y="370840"/>
                  </a:lnTo>
                  <a:lnTo>
                    <a:pt x="12192000" y="37084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80809"/>
              <a:ext cx="12192000" cy="377190"/>
            </a:xfrm>
            <a:custGeom>
              <a:avLst/>
              <a:gdLst/>
              <a:ahLst/>
              <a:cxnLst/>
              <a:rect l="l" t="t" r="r" b="b"/>
              <a:pathLst>
                <a:path w="12192000" h="377190">
                  <a:moveTo>
                    <a:pt x="12192000" y="0"/>
                  </a:moveTo>
                  <a:lnTo>
                    <a:pt x="12185650" y="0"/>
                  </a:lnTo>
                  <a:lnTo>
                    <a:pt x="12185650" y="12700"/>
                  </a:lnTo>
                  <a:lnTo>
                    <a:pt x="12185650" y="370840"/>
                  </a:lnTo>
                  <a:lnTo>
                    <a:pt x="9734042" y="370840"/>
                  </a:lnTo>
                  <a:lnTo>
                    <a:pt x="9734042" y="12700"/>
                  </a:lnTo>
                  <a:lnTo>
                    <a:pt x="12185650" y="12700"/>
                  </a:lnTo>
                  <a:lnTo>
                    <a:pt x="12185650" y="0"/>
                  </a:lnTo>
                  <a:lnTo>
                    <a:pt x="9734042" y="0"/>
                  </a:lnTo>
                  <a:lnTo>
                    <a:pt x="9721342" y="0"/>
                  </a:lnTo>
                  <a:lnTo>
                    <a:pt x="9721342" y="12700"/>
                  </a:lnTo>
                  <a:lnTo>
                    <a:pt x="9721342" y="370840"/>
                  </a:lnTo>
                  <a:lnTo>
                    <a:pt x="7418832" y="370840"/>
                  </a:lnTo>
                  <a:lnTo>
                    <a:pt x="7418832" y="12700"/>
                  </a:lnTo>
                  <a:lnTo>
                    <a:pt x="9721342" y="12700"/>
                  </a:lnTo>
                  <a:lnTo>
                    <a:pt x="9721342" y="0"/>
                  </a:lnTo>
                  <a:lnTo>
                    <a:pt x="7418832" y="0"/>
                  </a:lnTo>
                  <a:lnTo>
                    <a:pt x="7406132" y="0"/>
                  </a:lnTo>
                  <a:lnTo>
                    <a:pt x="7406132" y="12700"/>
                  </a:lnTo>
                  <a:lnTo>
                    <a:pt x="7406132" y="370840"/>
                  </a:lnTo>
                  <a:lnTo>
                    <a:pt x="5142611" y="370840"/>
                  </a:lnTo>
                  <a:lnTo>
                    <a:pt x="5142611" y="12700"/>
                  </a:lnTo>
                  <a:lnTo>
                    <a:pt x="7406132" y="12700"/>
                  </a:lnTo>
                  <a:lnTo>
                    <a:pt x="7406132" y="0"/>
                  </a:lnTo>
                  <a:lnTo>
                    <a:pt x="5142611" y="0"/>
                  </a:lnTo>
                  <a:lnTo>
                    <a:pt x="5129911" y="0"/>
                  </a:lnTo>
                  <a:lnTo>
                    <a:pt x="5129911" y="12700"/>
                  </a:lnTo>
                  <a:lnTo>
                    <a:pt x="5129911" y="370840"/>
                  </a:lnTo>
                  <a:lnTo>
                    <a:pt x="2691130" y="370840"/>
                  </a:lnTo>
                  <a:lnTo>
                    <a:pt x="2691130" y="12700"/>
                  </a:lnTo>
                  <a:lnTo>
                    <a:pt x="5129911" y="12700"/>
                  </a:lnTo>
                  <a:lnTo>
                    <a:pt x="5129911" y="0"/>
                  </a:lnTo>
                  <a:lnTo>
                    <a:pt x="2691130" y="0"/>
                  </a:lnTo>
                  <a:lnTo>
                    <a:pt x="2678430" y="0"/>
                  </a:lnTo>
                  <a:lnTo>
                    <a:pt x="2678430" y="12700"/>
                  </a:lnTo>
                  <a:lnTo>
                    <a:pt x="2678430" y="370840"/>
                  </a:lnTo>
                  <a:lnTo>
                    <a:pt x="6350" y="370840"/>
                  </a:lnTo>
                  <a:lnTo>
                    <a:pt x="6350" y="12700"/>
                  </a:lnTo>
                  <a:lnTo>
                    <a:pt x="2678430" y="12700"/>
                  </a:lnTo>
                  <a:lnTo>
                    <a:pt x="2678430" y="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370840"/>
                  </a:lnTo>
                  <a:lnTo>
                    <a:pt x="0" y="377190"/>
                  </a:lnTo>
                  <a:lnTo>
                    <a:pt x="6350" y="377190"/>
                  </a:lnTo>
                  <a:lnTo>
                    <a:pt x="12192000" y="377190"/>
                  </a:lnTo>
                  <a:lnTo>
                    <a:pt x="12192000" y="370840"/>
                  </a:lnTo>
                  <a:lnTo>
                    <a:pt x="12192000" y="127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57600" y="1564064"/>
            <a:ext cx="7394575" cy="766492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45"/>
              </a:spcBef>
            </a:pPr>
            <a:r>
              <a:rPr lang="en-US" altLang="zh-CN" sz="2600" dirty="0">
                <a:latin typeface="Arial MT"/>
                <a:cs typeface="Arial MT"/>
              </a:rPr>
              <a:t>Predictive Mixing (overshooting)</a:t>
            </a:r>
            <a:endParaRPr lang="en-US" sz="2600" dirty="0">
              <a:latin typeface="Arial MT"/>
              <a:cs typeface="Arial MT"/>
            </a:endParaRPr>
          </a:p>
          <a:p>
            <a:pPr marL="12700" marR="5080">
              <a:lnSpc>
                <a:spcPct val="101899"/>
              </a:lnSpc>
              <a:spcBef>
                <a:spcPts val="45"/>
              </a:spcBef>
            </a:pPr>
            <a:endParaRPr sz="240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ts val="2120"/>
              </a:lnSpc>
            </a:pPr>
            <a:r>
              <a:rPr spc="-10" dirty="0"/>
              <a:t>Background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3163951" y="6522667"/>
            <a:ext cx="1494789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b="0" dirty="0"/>
              <a:t>Data</a:t>
            </a:r>
            <a:r>
              <a:rPr b="0" spc="-45" dirty="0"/>
              <a:t> </a:t>
            </a:r>
            <a:r>
              <a:rPr b="0" spc="-10" dirty="0"/>
              <a:t>Analysis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708395" y="6522667"/>
            <a:ext cx="1494789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b="1" spc="-10" dirty="0">
                <a:latin typeface="Cambria"/>
                <a:cs typeface="Cambria"/>
              </a:rPr>
              <a:t>Simulation</a:t>
            </a:r>
            <a:endParaRPr sz="1800" b="1" dirty="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39125" y="6522667"/>
            <a:ext cx="663575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spc="-10" dirty="0">
                <a:latin typeface="Cambria"/>
                <a:cs typeface="Cambria"/>
              </a:rPr>
              <a:t>Result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95635" y="6522667"/>
            <a:ext cx="133096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dirty="0">
                <a:latin typeface="Cambria"/>
                <a:cs typeface="Cambria"/>
              </a:rPr>
              <a:t>Future</a:t>
            </a:r>
            <a:r>
              <a:rPr sz="1800" spc="14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Work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CCF0782-FBF5-5754-407A-056915482DB4}"/>
              </a:ext>
            </a:extLst>
          </p:cNvPr>
          <p:cNvSpPr txBox="1"/>
          <p:nvPr/>
        </p:nvSpPr>
        <p:spPr>
          <a:xfrm>
            <a:off x="1516610" y="2467676"/>
            <a:ext cx="457939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\control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use_ledoux_criterion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= .true.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mixing_length_alpha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= 2d0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MLT_option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= '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Henyey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alpha_semiconvection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= 1d0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thermohaline_coeff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= 1d0</a:t>
            </a:r>
            <a:endParaRPr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B882C11-5F21-F98E-06FB-8B42E799529E}"/>
              </a:ext>
            </a:extLst>
          </p:cNvPr>
          <p:cNvSpPr txBox="1"/>
          <p:nvPr/>
        </p:nvSpPr>
        <p:spPr>
          <a:xfrm>
            <a:off x="6097572" y="2433334"/>
            <a:ext cx="609442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\control    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predictive_mix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(1) = .true.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predictive_zone_type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(1) = 'any'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predictive_zone_loc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(1) = 'core'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predictive_bdy_loc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(1) = 'top'</a:t>
            </a: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!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predictive_mix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(2) = .true.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!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predictive_zone_type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(2) = 'any'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!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predictive_zone_loc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(2) = 'shell'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!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predictive_bdy_loc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(2) = 'bottom'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462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1065" rIns="0" bIns="0" rtlCol="0">
            <a:spAutoFit/>
          </a:bodyPr>
          <a:lstStyle/>
          <a:p>
            <a:pPr marL="1464310">
              <a:lnSpc>
                <a:spcPct val="100000"/>
              </a:lnSpc>
              <a:spcBef>
                <a:spcPts val="105"/>
              </a:spcBef>
            </a:pPr>
            <a:r>
              <a:rPr dirty="0"/>
              <a:t>MESA</a:t>
            </a:r>
            <a:r>
              <a:rPr spc="-265" dirty="0"/>
              <a:t> </a:t>
            </a:r>
            <a:r>
              <a:rPr dirty="0"/>
              <a:t>Inlist</a:t>
            </a:r>
            <a:r>
              <a:rPr spc="-10" dirty="0"/>
              <a:t> </a:t>
            </a:r>
            <a:r>
              <a:rPr dirty="0"/>
              <a:t>Parameter</a:t>
            </a:r>
            <a:r>
              <a:rPr spc="-30" dirty="0"/>
              <a:t> </a:t>
            </a:r>
            <a:r>
              <a:rPr spc="-10" dirty="0"/>
              <a:t>setting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6480809"/>
            <a:ext cx="12192000" cy="377190"/>
            <a:chOff x="0" y="6480809"/>
            <a:chExt cx="12192000" cy="377190"/>
          </a:xfrm>
        </p:grpSpPr>
        <p:sp>
          <p:nvSpPr>
            <p:cNvPr id="4" name="object 4"/>
            <p:cNvSpPr/>
            <p:nvPr/>
          </p:nvSpPr>
          <p:spPr>
            <a:xfrm>
              <a:off x="0" y="6487159"/>
              <a:ext cx="12192000" cy="370840"/>
            </a:xfrm>
            <a:custGeom>
              <a:avLst/>
              <a:gdLst/>
              <a:ahLst/>
              <a:cxnLst/>
              <a:rect l="l" t="t" r="r" b="b"/>
              <a:pathLst>
                <a:path w="12192000" h="370840">
                  <a:moveTo>
                    <a:pt x="5136134" y="0"/>
                  </a:moveTo>
                  <a:lnTo>
                    <a:pt x="268478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2684780" y="370840"/>
                  </a:lnTo>
                  <a:lnTo>
                    <a:pt x="5136134" y="370840"/>
                  </a:lnTo>
                  <a:lnTo>
                    <a:pt x="5136134" y="0"/>
                  </a:lnTo>
                  <a:close/>
                </a:path>
                <a:path w="12192000" h="370840">
                  <a:moveTo>
                    <a:pt x="12192000" y="0"/>
                  </a:moveTo>
                  <a:lnTo>
                    <a:pt x="9727692" y="0"/>
                  </a:lnTo>
                  <a:lnTo>
                    <a:pt x="7412482" y="0"/>
                  </a:lnTo>
                  <a:lnTo>
                    <a:pt x="5136261" y="0"/>
                  </a:lnTo>
                  <a:lnTo>
                    <a:pt x="5136261" y="370840"/>
                  </a:lnTo>
                  <a:lnTo>
                    <a:pt x="7412482" y="370840"/>
                  </a:lnTo>
                  <a:lnTo>
                    <a:pt x="9727692" y="370840"/>
                  </a:lnTo>
                  <a:lnTo>
                    <a:pt x="12192000" y="37084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80809"/>
              <a:ext cx="12192000" cy="377190"/>
            </a:xfrm>
            <a:custGeom>
              <a:avLst/>
              <a:gdLst/>
              <a:ahLst/>
              <a:cxnLst/>
              <a:rect l="l" t="t" r="r" b="b"/>
              <a:pathLst>
                <a:path w="12192000" h="377190">
                  <a:moveTo>
                    <a:pt x="12192000" y="0"/>
                  </a:moveTo>
                  <a:lnTo>
                    <a:pt x="12185650" y="0"/>
                  </a:lnTo>
                  <a:lnTo>
                    <a:pt x="12185650" y="12700"/>
                  </a:lnTo>
                  <a:lnTo>
                    <a:pt x="12185650" y="370840"/>
                  </a:lnTo>
                  <a:lnTo>
                    <a:pt x="9734042" y="370840"/>
                  </a:lnTo>
                  <a:lnTo>
                    <a:pt x="9734042" y="12700"/>
                  </a:lnTo>
                  <a:lnTo>
                    <a:pt x="12185650" y="12700"/>
                  </a:lnTo>
                  <a:lnTo>
                    <a:pt x="12185650" y="0"/>
                  </a:lnTo>
                  <a:lnTo>
                    <a:pt x="9734042" y="0"/>
                  </a:lnTo>
                  <a:lnTo>
                    <a:pt x="9721342" y="0"/>
                  </a:lnTo>
                  <a:lnTo>
                    <a:pt x="9721342" y="12700"/>
                  </a:lnTo>
                  <a:lnTo>
                    <a:pt x="9721342" y="370840"/>
                  </a:lnTo>
                  <a:lnTo>
                    <a:pt x="7418832" y="370840"/>
                  </a:lnTo>
                  <a:lnTo>
                    <a:pt x="7418832" y="12700"/>
                  </a:lnTo>
                  <a:lnTo>
                    <a:pt x="9721342" y="12700"/>
                  </a:lnTo>
                  <a:lnTo>
                    <a:pt x="9721342" y="0"/>
                  </a:lnTo>
                  <a:lnTo>
                    <a:pt x="7418832" y="0"/>
                  </a:lnTo>
                  <a:lnTo>
                    <a:pt x="7406132" y="0"/>
                  </a:lnTo>
                  <a:lnTo>
                    <a:pt x="7406132" y="12700"/>
                  </a:lnTo>
                  <a:lnTo>
                    <a:pt x="7406132" y="370840"/>
                  </a:lnTo>
                  <a:lnTo>
                    <a:pt x="5142611" y="370840"/>
                  </a:lnTo>
                  <a:lnTo>
                    <a:pt x="5142611" y="12700"/>
                  </a:lnTo>
                  <a:lnTo>
                    <a:pt x="7406132" y="12700"/>
                  </a:lnTo>
                  <a:lnTo>
                    <a:pt x="7406132" y="0"/>
                  </a:lnTo>
                  <a:lnTo>
                    <a:pt x="5142611" y="0"/>
                  </a:lnTo>
                  <a:lnTo>
                    <a:pt x="5129911" y="0"/>
                  </a:lnTo>
                  <a:lnTo>
                    <a:pt x="5129911" y="12700"/>
                  </a:lnTo>
                  <a:lnTo>
                    <a:pt x="5129911" y="370840"/>
                  </a:lnTo>
                  <a:lnTo>
                    <a:pt x="2691130" y="370840"/>
                  </a:lnTo>
                  <a:lnTo>
                    <a:pt x="2691130" y="12700"/>
                  </a:lnTo>
                  <a:lnTo>
                    <a:pt x="5129911" y="12700"/>
                  </a:lnTo>
                  <a:lnTo>
                    <a:pt x="5129911" y="0"/>
                  </a:lnTo>
                  <a:lnTo>
                    <a:pt x="2691130" y="0"/>
                  </a:lnTo>
                  <a:lnTo>
                    <a:pt x="2678430" y="0"/>
                  </a:lnTo>
                  <a:lnTo>
                    <a:pt x="2678430" y="12700"/>
                  </a:lnTo>
                  <a:lnTo>
                    <a:pt x="2678430" y="370840"/>
                  </a:lnTo>
                  <a:lnTo>
                    <a:pt x="6350" y="370840"/>
                  </a:lnTo>
                  <a:lnTo>
                    <a:pt x="6350" y="12700"/>
                  </a:lnTo>
                  <a:lnTo>
                    <a:pt x="2678430" y="12700"/>
                  </a:lnTo>
                  <a:lnTo>
                    <a:pt x="2678430" y="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370840"/>
                  </a:lnTo>
                  <a:lnTo>
                    <a:pt x="0" y="377190"/>
                  </a:lnTo>
                  <a:lnTo>
                    <a:pt x="6350" y="377190"/>
                  </a:lnTo>
                  <a:lnTo>
                    <a:pt x="12192000" y="377190"/>
                  </a:lnTo>
                  <a:lnTo>
                    <a:pt x="12192000" y="370840"/>
                  </a:lnTo>
                  <a:lnTo>
                    <a:pt x="12192000" y="127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720479" y="1600814"/>
            <a:ext cx="7394575" cy="766492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45"/>
              </a:spcBef>
            </a:pPr>
            <a:r>
              <a:rPr lang="en-US" altLang="zh-CN" sz="2600" dirty="0">
                <a:latin typeface="Arial MT"/>
                <a:cs typeface="Arial MT"/>
              </a:rPr>
              <a:t>Stellar Wind</a:t>
            </a:r>
            <a:endParaRPr lang="en-US" sz="2600" dirty="0">
              <a:latin typeface="Arial MT"/>
              <a:cs typeface="Arial MT"/>
            </a:endParaRPr>
          </a:p>
          <a:p>
            <a:pPr marL="12700" marR="5080">
              <a:lnSpc>
                <a:spcPct val="101899"/>
              </a:lnSpc>
              <a:spcBef>
                <a:spcPts val="45"/>
              </a:spcBef>
            </a:pPr>
            <a:endParaRPr sz="240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ts val="2120"/>
              </a:lnSpc>
            </a:pPr>
            <a:r>
              <a:rPr spc="-10" dirty="0"/>
              <a:t>Background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3163951" y="6522667"/>
            <a:ext cx="1494789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b="0" dirty="0"/>
              <a:t>Data</a:t>
            </a:r>
            <a:r>
              <a:rPr b="0" spc="-45" dirty="0"/>
              <a:t> </a:t>
            </a:r>
            <a:r>
              <a:rPr b="0" spc="-10" dirty="0"/>
              <a:t>Analysis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708395" y="6522667"/>
            <a:ext cx="1494789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b="1" spc="-10" dirty="0">
                <a:latin typeface="Cambria"/>
                <a:cs typeface="Cambria"/>
              </a:rPr>
              <a:t>Simulation</a:t>
            </a:r>
            <a:endParaRPr sz="1800" b="1" dirty="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39125" y="6522667"/>
            <a:ext cx="663575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spc="-10" dirty="0">
                <a:latin typeface="Cambria"/>
                <a:cs typeface="Cambria"/>
              </a:rPr>
              <a:t>Result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95635" y="6522667"/>
            <a:ext cx="133096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dirty="0">
                <a:latin typeface="Cambria"/>
                <a:cs typeface="Cambria"/>
              </a:rPr>
              <a:t>Future</a:t>
            </a:r>
            <a:r>
              <a:rPr sz="1800" spc="14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Work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CCF0782-FBF5-5754-407A-056915482DB4}"/>
              </a:ext>
            </a:extLst>
          </p:cNvPr>
          <p:cNvSpPr txBox="1"/>
          <p:nvPr/>
        </p:nvSpPr>
        <p:spPr>
          <a:xfrm>
            <a:off x="947576" y="2205617"/>
            <a:ext cx="457939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\control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!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cool_wind_full_on_T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= 8d3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cool_wind_RGB_scheme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= 'Dutch'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cool_wind_AGB_scheme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= 'Dutch'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!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RGB_to_AGB_wind_switch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= -1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!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Reimers_scaling_factor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= 1d0</a:t>
            </a: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!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hot_wind_full_on_T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= 1.2d4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hot_wind_scheme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= 'Dutch'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!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Vink_scaling_factor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= 1d0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Dutch_scaling_factor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= 1d0</a:t>
            </a:r>
            <a:endParaRPr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B882C11-5F21-F98E-06FB-8B42E799529E}"/>
              </a:ext>
            </a:extLst>
          </p:cNvPr>
          <p:cNvSpPr txBox="1"/>
          <p:nvPr/>
        </p:nvSpPr>
        <p:spPr>
          <a:xfrm>
            <a:off x="6051544" y="2373656"/>
            <a:ext cx="60944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\control    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max_mdot_redo_cnt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= 200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min_years_dt_for_redo_mdot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= 1d-5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surf_omega_div_omega_crit_limit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= 0.99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surf_omega_div_omega_crit_tol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= 0.01d0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rotational_mdot_boost_fac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= 1d10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rotational_mdot_kh_fac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= 1d10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mdot_revise_factor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= 1.1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43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1065" rIns="0" bIns="0" rtlCol="0">
            <a:spAutoFit/>
          </a:bodyPr>
          <a:lstStyle/>
          <a:p>
            <a:pPr marL="419989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661"/>
            <a:ext cx="2487930" cy="4290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5"/>
              </a:spcBef>
              <a:buChar char="•"/>
              <a:tabLst>
                <a:tab pos="240029" algn="l"/>
              </a:tabLst>
            </a:pPr>
            <a:r>
              <a:rPr sz="2900" spc="-10" dirty="0">
                <a:latin typeface="Arial MT"/>
                <a:cs typeface="Arial MT"/>
              </a:rPr>
              <a:t>Background</a:t>
            </a:r>
            <a:endParaRPr sz="2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65"/>
              </a:spcBef>
              <a:buFont typeface="Arial MT"/>
              <a:buChar char="•"/>
            </a:pPr>
            <a:endParaRPr sz="29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buChar char="•"/>
              <a:tabLst>
                <a:tab pos="240665" algn="l"/>
              </a:tabLst>
            </a:pPr>
            <a:r>
              <a:rPr sz="2900" dirty="0">
                <a:latin typeface="Arial MT"/>
                <a:cs typeface="Arial MT"/>
              </a:rPr>
              <a:t>Data</a:t>
            </a:r>
            <a:r>
              <a:rPr sz="2900" spc="-190" dirty="0">
                <a:latin typeface="Arial MT"/>
                <a:cs typeface="Arial MT"/>
              </a:rPr>
              <a:t> </a:t>
            </a:r>
            <a:r>
              <a:rPr sz="2900" spc="-10" dirty="0">
                <a:latin typeface="Arial MT"/>
                <a:cs typeface="Arial MT"/>
              </a:rPr>
              <a:t>Analysis</a:t>
            </a:r>
            <a:endParaRPr sz="2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45"/>
              </a:spcBef>
              <a:buFont typeface="Arial MT"/>
              <a:buChar char="•"/>
            </a:pPr>
            <a:endParaRPr sz="29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buChar char="•"/>
              <a:tabLst>
                <a:tab pos="240665" algn="l"/>
              </a:tabLst>
            </a:pPr>
            <a:r>
              <a:rPr sz="2900" spc="-10" dirty="0">
                <a:latin typeface="Arial MT"/>
                <a:cs typeface="Arial MT"/>
              </a:rPr>
              <a:t>Simulation</a:t>
            </a:r>
            <a:endParaRPr sz="2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60"/>
              </a:spcBef>
              <a:buFont typeface="Arial MT"/>
              <a:buChar char="•"/>
            </a:pPr>
            <a:endParaRPr sz="2900">
              <a:latin typeface="Arial MT"/>
              <a:cs typeface="Arial MT"/>
            </a:endParaRPr>
          </a:p>
          <a:p>
            <a:pPr marL="240029" indent="-227329">
              <a:lnSpc>
                <a:spcPct val="100000"/>
              </a:lnSpc>
              <a:spcBef>
                <a:spcPts val="5"/>
              </a:spcBef>
              <a:buChar char="•"/>
              <a:tabLst>
                <a:tab pos="240029" algn="l"/>
              </a:tabLst>
            </a:pPr>
            <a:r>
              <a:rPr sz="2900" spc="-10" dirty="0">
                <a:latin typeface="Arial MT"/>
                <a:cs typeface="Arial MT"/>
              </a:rPr>
              <a:t>Result</a:t>
            </a:r>
            <a:endParaRPr sz="2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55"/>
              </a:spcBef>
              <a:buFont typeface="Arial MT"/>
              <a:buChar char="•"/>
            </a:pPr>
            <a:endParaRPr sz="2900">
              <a:latin typeface="Arial MT"/>
              <a:cs typeface="Arial MT"/>
            </a:endParaRPr>
          </a:p>
          <a:p>
            <a:pPr marL="240029" indent="-227329">
              <a:lnSpc>
                <a:spcPct val="100000"/>
              </a:lnSpc>
              <a:spcBef>
                <a:spcPts val="5"/>
              </a:spcBef>
              <a:buChar char="•"/>
              <a:tabLst>
                <a:tab pos="240029" algn="l"/>
              </a:tabLst>
            </a:pPr>
            <a:r>
              <a:rPr sz="2900" dirty="0">
                <a:latin typeface="Arial MT"/>
                <a:cs typeface="Arial MT"/>
              </a:rPr>
              <a:t>Future</a:t>
            </a:r>
            <a:r>
              <a:rPr sz="2900" spc="-70" dirty="0">
                <a:latin typeface="Arial MT"/>
                <a:cs typeface="Arial MT"/>
              </a:rPr>
              <a:t> </a:t>
            </a:r>
            <a:r>
              <a:rPr sz="2900" spc="-20" dirty="0">
                <a:latin typeface="Arial MT"/>
                <a:cs typeface="Arial MT"/>
              </a:rPr>
              <a:t>Work</a:t>
            </a:r>
            <a:endParaRPr sz="2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1065" rIns="0" bIns="0" rtlCol="0">
            <a:spAutoFit/>
          </a:bodyPr>
          <a:lstStyle/>
          <a:p>
            <a:pPr marL="1464310" algn="l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             Synthetic EEP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6480809"/>
            <a:ext cx="12192000" cy="377190"/>
            <a:chOff x="0" y="6480809"/>
            <a:chExt cx="12192000" cy="377190"/>
          </a:xfrm>
        </p:grpSpPr>
        <p:sp>
          <p:nvSpPr>
            <p:cNvPr id="4" name="object 4"/>
            <p:cNvSpPr/>
            <p:nvPr/>
          </p:nvSpPr>
          <p:spPr>
            <a:xfrm>
              <a:off x="0" y="6487159"/>
              <a:ext cx="12192000" cy="370840"/>
            </a:xfrm>
            <a:custGeom>
              <a:avLst/>
              <a:gdLst/>
              <a:ahLst/>
              <a:cxnLst/>
              <a:rect l="l" t="t" r="r" b="b"/>
              <a:pathLst>
                <a:path w="12192000" h="370840">
                  <a:moveTo>
                    <a:pt x="5136134" y="0"/>
                  </a:moveTo>
                  <a:lnTo>
                    <a:pt x="268478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2684780" y="370840"/>
                  </a:lnTo>
                  <a:lnTo>
                    <a:pt x="5136134" y="370840"/>
                  </a:lnTo>
                  <a:lnTo>
                    <a:pt x="5136134" y="0"/>
                  </a:lnTo>
                  <a:close/>
                </a:path>
                <a:path w="12192000" h="370840">
                  <a:moveTo>
                    <a:pt x="12192000" y="0"/>
                  </a:moveTo>
                  <a:lnTo>
                    <a:pt x="9727692" y="0"/>
                  </a:lnTo>
                  <a:lnTo>
                    <a:pt x="7412482" y="0"/>
                  </a:lnTo>
                  <a:lnTo>
                    <a:pt x="5136261" y="0"/>
                  </a:lnTo>
                  <a:lnTo>
                    <a:pt x="5136261" y="370840"/>
                  </a:lnTo>
                  <a:lnTo>
                    <a:pt x="7412482" y="370840"/>
                  </a:lnTo>
                  <a:lnTo>
                    <a:pt x="9727692" y="370840"/>
                  </a:lnTo>
                  <a:lnTo>
                    <a:pt x="12192000" y="37084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80809"/>
              <a:ext cx="12192000" cy="377190"/>
            </a:xfrm>
            <a:custGeom>
              <a:avLst/>
              <a:gdLst/>
              <a:ahLst/>
              <a:cxnLst/>
              <a:rect l="l" t="t" r="r" b="b"/>
              <a:pathLst>
                <a:path w="12192000" h="377190">
                  <a:moveTo>
                    <a:pt x="12192000" y="0"/>
                  </a:moveTo>
                  <a:lnTo>
                    <a:pt x="12185650" y="0"/>
                  </a:lnTo>
                  <a:lnTo>
                    <a:pt x="12185650" y="12700"/>
                  </a:lnTo>
                  <a:lnTo>
                    <a:pt x="12185650" y="370840"/>
                  </a:lnTo>
                  <a:lnTo>
                    <a:pt x="9734042" y="370840"/>
                  </a:lnTo>
                  <a:lnTo>
                    <a:pt x="9734042" y="12700"/>
                  </a:lnTo>
                  <a:lnTo>
                    <a:pt x="12185650" y="12700"/>
                  </a:lnTo>
                  <a:lnTo>
                    <a:pt x="12185650" y="0"/>
                  </a:lnTo>
                  <a:lnTo>
                    <a:pt x="9734042" y="0"/>
                  </a:lnTo>
                  <a:lnTo>
                    <a:pt x="9721342" y="0"/>
                  </a:lnTo>
                  <a:lnTo>
                    <a:pt x="9721342" y="12700"/>
                  </a:lnTo>
                  <a:lnTo>
                    <a:pt x="9721342" y="370840"/>
                  </a:lnTo>
                  <a:lnTo>
                    <a:pt x="7418832" y="370840"/>
                  </a:lnTo>
                  <a:lnTo>
                    <a:pt x="7418832" y="12700"/>
                  </a:lnTo>
                  <a:lnTo>
                    <a:pt x="9721342" y="12700"/>
                  </a:lnTo>
                  <a:lnTo>
                    <a:pt x="9721342" y="0"/>
                  </a:lnTo>
                  <a:lnTo>
                    <a:pt x="7418832" y="0"/>
                  </a:lnTo>
                  <a:lnTo>
                    <a:pt x="7406132" y="0"/>
                  </a:lnTo>
                  <a:lnTo>
                    <a:pt x="7406132" y="12700"/>
                  </a:lnTo>
                  <a:lnTo>
                    <a:pt x="7406132" y="370840"/>
                  </a:lnTo>
                  <a:lnTo>
                    <a:pt x="5142611" y="370840"/>
                  </a:lnTo>
                  <a:lnTo>
                    <a:pt x="5142611" y="12700"/>
                  </a:lnTo>
                  <a:lnTo>
                    <a:pt x="7406132" y="12700"/>
                  </a:lnTo>
                  <a:lnTo>
                    <a:pt x="7406132" y="0"/>
                  </a:lnTo>
                  <a:lnTo>
                    <a:pt x="5142611" y="0"/>
                  </a:lnTo>
                  <a:lnTo>
                    <a:pt x="5129911" y="0"/>
                  </a:lnTo>
                  <a:lnTo>
                    <a:pt x="5129911" y="12700"/>
                  </a:lnTo>
                  <a:lnTo>
                    <a:pt x="5129911" y="370840"/>
                  </a:lnTo>
                  <a:lnTo>
                    <a:pt x="2691130" y="370840"/>
                  </a:lnTo>
                  <a:lnTo>
                    <a:pt x="2691130" y="12700"/>
                  </a:lnTo>
                  <a:lnTo>
                    <a:pt x="5129911" y="12700"/>
                  </a:lnTo>
                  <a:lnTo>
                    <a:pt x="5129911" y="0"/>
                  </a:lnTo>
                  <a:lnTo>
                    <a:pt x="2691130" y="0"/>
                  </a:lnTo>
                  <a:lnTo>
                    <a:pt x="2678430" y="0"/>
                  </a:lnTo>
                  <a:lnTo>
                    <a:pt x="2678430" y="12700"/>
                  </a:lnTo>
                  <a:lnTo>
                    <a:pt x="2678430" y="370840"/>
                  </a:lnTo>
                  <a:lnTo>
                    <a:pt x="6350" y="370840"/>
                  </a:lnTo>
                  <a:lnTo>
                    <a:pt x="6350" y="12700"/>
                  </a:lnTo>
                  <a:lnTo>
                    <a:pt x="2678430" y="12700"/>
                  </a:lnTo>
                  <a:lnTo>
                    <a:pt x="2678430" y="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370840"/>
                  </a:lnTo>
                  <a:lnTo>
                    <a:pt x="0" y="377190"/>
                  </a:lnTo>
                  <a:lnTo>
                    <a:pt x="6350" y="377190"/>
                  </a:lnTo>
                  <a:lnTo>
                    <a:pt x="12192000" y="377190"/>
                  </a:lnTo>
                  <a:lnTo>
                    <a:pt x="12192000" y="370840"/>
                  </a:lnTo>
                  <a:lnTo>
                    <a:pt x="12192000" y="127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43599" y="2726015"/>
            <a:ext cx="6096000" cy="3372013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469900" marR="5080" indent="-457200">
              <a:lnSpc>
                <a:spcPct val="101899"/>
              </a:lnSpc>
              <a:spcBef>
                <a:spcPts val="45"/>
              </a:spcBef>
              <a:buAutoNum type="arabicPeriod"/>
            </a:pPr>
            <a:r>
              <a:rPr lang="en-US" sz="2400" dirty="0">
                <a:latin typeface="Arial MT"/>
                <a:cs typeface="Arial MT"/>
              </a:rPr>
              <a:t>Pre-simulation</a:t>
            </a:r>
          </a:p>
          <a:p>
            <a:pPr marL="469900" marR="5080" indent="-457200">
              <a:lnSpc>
                <a:spcPct val="101899"/>
              </a:lnSpc>
              <a:spcBef>
                <a:spcPts val="45"/>
              </a:spcBef>
              <a:buAutoNum type="arabicPeriod"/>
            </a:pPr>
            <a:endParaRPr lang="en-US" sz="2400" dirty="0">
              <a:latin typeface="Arial MT"/>
              <a:cs typeface="Arial MT"/>
            </a:endParaRPr>
          </a:p>
          <a:p>
            <a:pPr marL="469900" marR="5080" indent="-457200">
              <a:lnSpc>
                <a:spcPct val="101899"/>
              </a:lnSpc>
              <a:spcBef>
                <a:spcPts val="45"/>
              </a:spcBef>
              <a:buAutoNum type="arabicPeriod"/>
            </a:pPr>
            <a:r>
              <a:rPr lang="en-US" sz="2400" dirty="0">
                <a:latin typeface="Arial MT"/>
                <a:cs typeface="Arial MT"/>
              </a:rPr>
              <a:t>Empirical parameter setting solution</a:t>
            </a:r>
          </a:p>
          <a:p>
            <a:pPr marL="469900" marR="5080" indent="-457200">
              <a:lnSpc>
                <a:spcPct val="101899"/>
              </a:lnSpc>
              <a:spcBef>
                <a:spcPts val="45"/>
              </a:spcBef>
              <a:buAutoNum type="arabicPeriod"/>
            </a:pPr>
            <a:endParaRPr lang="en-US" sz="2400" dirty="0">
              <a:latin typeface="Arial MT"/>
              <a:cs typeface="Arial MT"/>
            </a:endParaRPr>
          </a:p>
          <a:p>
            <a:pPr marL="469900" marR="5080" indent="-457200">
              <a:lnSpc>
                <a:spcPct val="101899"/>
              </a:lnSpc>
              <a:spcBef>
                <a:spcPts val="45"/>
              </a:spcBef>
              <a:buAutoNum type="arabicPeriod"/>
            </a:pPr>
            <a:r>
              <a:rPr lang="en-US" sz="2400" dirty="0">
                <a:latin typeface="Arial MT"/>
                <a:cs typeface="Arial MT"/>
              </a:rPr>
              <a:t>Running script for </a:t>
            </a:r>
            <a:r>
              <a:rPr lang="en-US" altLang="zh-CN" sz="2400" dirty="0">
                <a:latin typeface="Arial MT"/>
                <a:cs typeface="Arial MT"/>
              </a:rPr>
              <a:t>single mass and metallicity</a:t>
            </a:r>
          </a:p>
          <a:p>
            <a:pPr marL="469900" marR="5080" indent="-457200">
              <a:lnSpc>
                <a:spcPct val="101899"/>
              </a:lnSpc>
              <a:spcBef>
                <a:spcPts val="45"/>
              </a:spcBef>
              <a:buAutoNum type="arabicPeriod"/>
            </a:pPr>
            <a:endParaRPr lang="en-US" sz="2400" dirty="0">
              <a:latin typeface="Arial MT"/>
              <a:cs typeface="Arial MT"/>
            </a:endParaRPr>
          </a:p>
          <a:p>
            <a:pPr marL="469900" marR="5080" indent="-457200">
              <a:lnSpc>
                <a:spcPct val="101899"/>
              </a:lnSpc>
              <a:spcBef>
                <a:spcPts val="45"/>
              </a:spcBef>
              <a:buAutoNum type="arabicPeriod"/>
            </a:pPr>
            <a:r>
              <a:rPr lang="en-US" sz="2400" dirty="0">
                <a:latin typeface="Arial MT"/>
                <a:cs typeface="Arial MT"/>
              </a:rPr>
              <a:t>Rule out the special event in  evolutionary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ts val="2120"/>
              </a:lnSpc>
            </a:pPr>
            <a:r>
              <a:rPr spc="-10" dirty="0"/>
              <a:t>Background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3163951" y="6522667"/>
            <a:ext cx="1494789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b="0" dirty="0"/>
              <a:t>Data</a:t>
            </a:r>
            <a:r>
              <a:rPr b="0" spc="-45" dirty="0"/>
              <a:t> </a:t>
            </a:r>
            <a:r>
              <a:rPr b="0" spc="-10" dirty="0"/>
              <a:t>Analysis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708396" y="6522667"/>
            <a:ext cx="113157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b="1" spc="-10" dirty="0">
                <a:latin typeface="Cambria"/>
                <a:cs typeface="Cambria"/>
              </a:rPr>
              <a:t>Simulation</a:t>
            </a:r>
            <a:endParaRPr sz="1800" b="1" dirty="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39125" y="6522667"/>
            <a:ext cx="663575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spc="-10" dirty="0">
                <a:latin typeface="Cambria"/>
                <a:cs typeface="Cambria"/>
              </a:rPr>
              <a:t>Result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95635" y="6522667"/>
            <a:ext cx="133096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dirty="0">
                <a:latin typeface="Cambria"/>
                <a:cs typeface="Cambria"/>
              </a:rPr>
              <a:t>Future</a:t>
            </a:r>
            <a:r>
              <a:rPr sz="1800" spc="14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Work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D242563-F5A5-855A-FBDF-EC140646E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39" y="1676400"/>
            <a:ext cx="4342100" cy="411516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423912FC-5635-369B-381B-BCDC7CE2927D}"/>
              </a:ext>
            </a:extLst>
          </p:cNvPr>
          <p:cNvSpPr txBox="1"/>
          <p:nvPr/>
        </p:nvSpPr>
        <p:spPr>
          <a:xfrm>
            <a:off x="5867400" y="180128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Ω changes freely with evolution due to the different rate of variation of ω and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ω_crit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!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476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1065" rIns="0" bIns="0" rtlCol="0">
            <a:spAutoFit/>
          </a:bodyPr>
          <a:lstStyle/>
          <a:p>
            <a:pPr marL="1464310" algn="l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     Extraction of Isochrones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6480809"/>
            <a:ext cx="12192000" cy="377190"/>
            <a:chOff x="0" y="6480809"/>
            <a:chExt cx="12192000" cy="377190"/>
          </a:xfrm>
        </p:grpSpPr>
        <p:sp>
          <p:nvSpPr>
            <p:cNvPr id="4" name="object 4"/>
            <p:cNvSpPr/>
            <p:nvPr/>
          </p:nvSpPr>
          <p:spPr>
            <a:xfrm>
              <a:off x="0" y="6487159"/>
              <a:ext cx="12192000" cy="370840"/>
            </a:xfrm>
            <a:custGeom>
              <a:avLst/>
              <a:gdLst/>
              <a:ahLst/>
              <a:cxnLst/>
              <a:rect l="l" t="t" r="r" b="b"/>
              <a:pathLst>
                <a:path w="12192000" h="370840">
                  <a:moveTo>
                    <a:pt x="5136134" y="0"/>
                  </a:moveTo>
                  <a:lnTo>
                    <a:pt x="268478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2684780" y="370840"/>
                  </a:lnTo>
                  <a:lnTo>
                    <a:pt x="5136134" y="370840"/>
                  </a:lnTo>
                  <a:lnTo>
                    <a:pt x="5136134" y="0"/>
                  </a:lnTo>
                  <a:close/>
                </a:path>
                <a:path w="12192000" h="370840">
                  <a:moveTo>
                    <a:pt x="12192000" y="0"/>
                  </a:moveTo>
                  <a:lnTo>
                    <a:pt x="9727692" y="0"/>
                  </a:lnTo>
                  <a:lnTo>
                    <a:pt x="7412482" y="0"/>
                  </a:lnTo>
                  <a:lnTo>
                    <a:pt x="5136261" y="0"/>
                  </a:lnTo>
                  <a:lnTo>
                    <a:pt x="5136261" y="370840"/>
                  </a:lnTo>
                  <a:lnTo>
                    <a:pt x="7412482" y="370840"/>
                  </a:lnTo>
                  <a:lnTo>
                    <a:pt x="9727692" y="370840"/>
                  </a:lnTo>
                  <a:lnTo>
                    <a:pt x="12192000" y="37084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80809"/>
              <a:ext cx="12192000" cy="377190"/>
            </a:xfrm>
            <a:custGeom>
              <a:avLst/>
              <a:gdLst/>
              <a:ahLst/>
              <a:cxnLst/>
              <a:rect l="l" t="t" r="r" b="b"/>
              <a:pathLst>
                <a:path w="12192000" h="377190">
                  <a:moveTo>
                    <a:pt x="12192000" y="0"/>
                  </a:moveTo>
                  <a:lnTo>
                    <a:pt x="12185650" y="0"/>
                  </a:lnTo>
                  <a:lnTo>
                    <a:pt x="12185650" y="12700"/>
                  </a:lnTo>
                  <a:lnTo>
                    <a:pt x="12185650" y="370840"/>
                  </a:lnTo>
                  <a:lnTo>
                    <a:pt x="9734042" y="370840"/>
                  </a:lnTo>
                  <a:lnTo>
                    <a:pt x="9734042" y="12700"/>
                  </a:lnTo>
                  <a:lnTo>
                    <a:pt x="12185650" y="12700"/>
                  </a:lnTo>
                  <a:lnTo>
                    <a:pt x="12185650" y="0"/>
                  </a:lnTo>
                  <a:lnTo>
                    <a:pt x="9734042" y="0"/>
                  </a:lnTo>
                  <a:lnTo>
                    <a:pt x="9721342" y="0"/>
                  </a:lnTo>
                  <a:lnTo>
                    <a:pt x="9721342" y="12700"/>
                  </a:lnTo>
                  <a:lnTo>
                    <a:pt x="9721342" y="370840"/>
                  </a:lnTo>
                  <a:lnTo>
                    <a:pt x="7418832" y="370840"/>
                  </a:lnTo>
                  <a:lnTo>
                    <a:pt x="7418832" y="12700"/>
                  </a:lnTo>
                  <a:lnTo>
                    <a:pt x="9721342" y="12700"/>
                  </a:lnTo>
                  <a:lnTo>
                    <a:pt x="9721342" y="0"/>
                  </a:lnTo>
                  <a:lnTo>
                    <a:pt x="7418832" y="0"/>
                  </a:lnTo>
                  <a:lnTo>
                    <a:pt x="7406132" y="0"/>
                  </a:lnTo>
                  <a:lnTo>
                    <a:pt x="7406132" y="12700"/>
                  </a:lnTo>
                  <a:lnTo>
                    <a:pt x="7406132" y="370840"/>
                  </a:lnTo>
                  <a:lnTo>
                    <a:pt x="5142611" y="370840"/>
                  </a:lnTo>
                  <a:lnTo>
                    <a:pt x="5142611" y="12700"/>
                  </a:lnTo>
                  <a:lnTo>
                    <a:pt x="7406132" y="12700"/>
                  </a:lnTo>
                  <a:lnTo>
                    <a:pt x="7406132" y="0"/>
                  </a:lnTo>
                  <a:lnTo>
                    <a:pt x="5142611" y="0"/>
                  </a:lnTo>
                  <a:lnTo>
                    <a:pt x="5129911" y="0"/>
                  </a:lnTo>
                  <a:lnTo>
                    <a:pt x="5129911" y="12700"/>
                  </a:lnTo>
                  <a:lnTo>
                    <a:pt x="5129911" y="370840"/>
                  </a:lnTo>
                  <a:lnTo>
                    <a:pt x="2691130" y="370840"/>
                  </a:lnTo>
                  <a:lnTo>
                    <a:pt x="2691130" y="12700"/>
                  </a:lnTo>
                  <a:lnTo>
                    <a:pt x="5129911" y="12700"/>
                  </a:lnTo>
                  <a:lnTo>
                    <a:pt x="5129911" y="0"/>
                  </a:lnTo>
                  <a:lnTo>
                    <a:pt x="2691130" y="0"/>
                  </a:lnTo>
                  <a:lnTo>
                    <a:pt x="2678430" y="0"/>
                  </a:lnTo>
                  <a:lnTo>
                    <a:pt x="2678430" y="12700"/>
                  </a:lnTo>
                  <a:lnTo>
                    <a:pt x="2678430" y="370840"/>
                  </a:lnTo>
                  <a:lnTo>
                    <a:pt x="6350" y="370840"/>
                  </a:lnTo>
                  <a:lnTo>
                    <a:pt x="6350" y="12700"/>
                  </a:lnTo>
                  <a:lnTo>
                    <a:pt x="2678430" y="12700"/>
                  </a:lnTo>
                  <a:lnTo>
                    <a:pt x="2678430" y="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370840"/>
                  </a:lnTo>
                  <a:lnTo>
                    <a:pt x="0" y="377190"/>
                  </a:lnTo>
                  <a:lnTo>
                    <a:pt x="6350" y="377190"/>
                  </a:lnTo>
                  <a:lnTo>
                    <a:pt x="12192000" y="377190"/>
                  </a:lnTo>
                  <a:lnTo>
                    <a:pt x="12192000" y="370840"/>
                  </a:lnTo>
                  <a:lnTo>
                    <a:pt x="12192000" y="127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58366" y="1940516"/>
            <a:ext cx="10363200" cy="2241896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469900" marR="5080" indent="-457200">
              <a:lnSpc>
                <a:spcPct val="101899"/>
              </a:lnSpc>
              <a:spcBef>
                <a:spcPts val="45"/>
              </a:spcBef>
              <a:buAutoNum type="arabicPeriod"/>
            </a:pPr>
            <a:r>
              <a:rPr lang="en-US" sz="2400" dirty="0">
                <a:latin typeface="Arial MT"/>
                <a:cs typeface="Arial MT"/>
              </a:rPr>
              <a:t>Bolometric Correction from L to </a:t>
            </a:r>
            <a:r>
              <a:rPr lang="en-US" sz="2400" dirty="0" err="1">
                <a:latin typeface="Arial MT"/>
                <a:cs typeface="Arial MT"/>
              </a:rPr>
              <a:t>Gbp</a:t>
            </a:r>
            <a:r>
              <a:rPr lang="en-US" sz="2400" dirty="0">
                <a:latin typeface="Arial MT"/>
                <a:cs typeface="Arial MT"/>
              </a:rPr>
              <a:t> Grp (PARSEC)</a:t>
            </a:r>
          </a:p>
          <a:p>
            <a:pPr marL="469900" marR="5080" indent="-457200">
              <a:lnSpc>
                <a:spcPct val="101899"/>
              </a:lnSpc>
              <a:spcBef>
                <a:spcPts val="45"/>
              </a:spcBef>
              <a:buAutoNum type="arabicPeriod"/>
            </a:pPr>
            <a:endParaRPr lang="en-US" sz="2400" dirty="0">
              <a:latin typeface="Arial MT"/>
              <a:cs typeface="Arial MT"/>
            </a:endParaRPr>
          </a:p>
          <a:p>
            <a:pPr marL="469900" marR="5080" indent="-457200">
              <a:lnSpc>
                <a:spcPct val="101899"/>
              </a:lnSpc>
              <a:spcBef>
                <a:spcPts val="45"/>
              </a:spcBef>
              <a:buAutoNum type="arabicPeriod"/>
            </a:pPr>
            <a:endParaRPr lang="en-US" sz="2400" dirty="0">
              <a:latin typeface="Arial MT"/>
              <a:cs typeface="Arial MT"/>
            </a:endParaRPr>
          </a:p>
          <a:p>
            <a:pPr marL="469900" marR="5080" indent="-457200">
              <a:lnSpc>
                <a:spcPct val="101899"/>
              </a:lnSpc>
              <a:spcBef>
                <a:spcPts val="45"/>
              </a:spcBef>
              <a:buAutoNum type="arabicPeriod"/>
            </a:pPr>
            <a:endParaRPr lang="en-US" sz="2400" dirty="0">
              <a:latin typeface="Arial MT"/>
              <a:cs typeface="Arial MT"/>
            </a:endParaRPr>
          </a:p>
          <a:p>
            <a:pPr marL="469900" marR="5080" indent="-457200">
              <a:lnSpc>
                <a:spcPct val="101899"/>
              </a:lnSpc>
              <a:spcBef>
                <a:spcPts val="45"/>
              </a:spcBef>
              <a:buAutoNum type="arabicPeriod"/>
            </a:pPr>
            <a:r>
              <a:rPr lang="en-US" altLang="zh-CN" sz="2400" dirty="0">
                <a:latin typeface="Arial MT"/>
                <a:cs typeface="Arial MT"/>
              </a:rPr>
              <a:t>Interpolation of</a:t>
            </a:r>
            <a:r>
              <a:rPr lang="zh-CN" altLang="en-US" sz="2400" dirty="0">
                <a:latin typeface="Arial MT"/>
                <a:cs typeface="Arial MT"/>
              </a:rPr>
              <a:t> </a:t>
            </a:r>
            <a:r>
              <a:rPr lang="en-US" altLang="zh-CN" sz="2400" dirty="0">
                <a:latin typeface="Arial MT"/>
                <a:cs typeface="Arial MT"/>
              </a:rPr>
              <a:t>magnitude at a given age and Ω</a:t>
            </a:r>
            <a:endParaRPr lang="en-US" sz="2400" dirty="0">
              <a:latin typeface="Arial MT"/>
              <a:cs typeface="Arial MT"/>
            </a:endParaRPr>
          </a:p>
          <a:p>
            <a:pPr marL="12700" marR="5080">
              <a:lnSpc>
                <a:spcPct val="101899"/>
              </a:lnSpc>
              <a:spcBef>
                <a:spcPts val="45"/>
              </a:spcBef>
            </a:pPr>
            <a:endParaRPr lang="en-US" sz="240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ts val="2120"/>
              </a:lnSpc>
            </a:pPr>
            <a:r>
              <a:rPr spc="-10" dirty="0"/>
              <a:t>Background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3163951" y="6522667"/>
            <a:ext cx="1494789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b="0" dirty="0"/>
              <a:t>Data</a:t>
            </a:r>
            <a:r>
              <a:rPr b="0" spc="-45" dirty="0"/>
              <a:t> </a:t>
            </a:r>
            <a:r>
              <a:rPr b="0" spc="-10" dirty="0"/>
              <a:t>Analysis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708396" y="6522667"/>
            <a:ext cx="113157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b="1" spc="-10" dirty="0">
                <a:latin typeface="Cambria"/>
                <a:cs typeface="Cambria"/>
              </a:rPr>
              <a:t>Simulation</a:t>
            </a:r>
            <a:endParaRPr sz="1800" b="1" dirty="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39125" y="6522667"/>
            <a:ext cx="663575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spc="-10" dirty="0">
                <a:latin typeface="Cambria"/>
                <a:cs typeface="Cambria"/>
              </a:rPr>
              <a:t>Result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95635" y="6522667"/>
            <a:ext cx="133096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dirty="0">
                <a:latin typeface="Cambria"/>
                <a:cs typeface="Cambria"/>
              </a:rPr>
              <a:t>Future</a:t>
            </a:r>
            <a:r>
              <a:rPr sz="1800" spc="14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Work</a:t>
            </a:r>
            <a:endParaRPr sz="18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164741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1065" rIns="0" bIns="0" rtlCol="0">
            <a:spAutoFit/>
          </a:bodyPr>
          <a:lstStyle/>
          <a:p>
            <a:pPr marL="1464310" algn="l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     </a:t>
            </a:r>
            <a:r>
              <a:rPr lang="en-US" altLang="zh-CN" dirty="0"/>
              <a:t>Synthetic Population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6480809"/>
            <a:ext cx="12192000" cy="377190"/>
            <a:chOff x="0" y="6480809"/>
            <a:chExt cx="12192000" cy="377190"/>
          </a:xfrm>
        </p:grpSpPr>
        <p:sp>
          <p:nvSpPr>
            <p:cNvPr id="4" name="object 4"/>
            <p:cNvSpPr/>
            <p:nvPr/>
          </p:nvSpPr>
          <p:spPr>
            <a:xfrm>
              <a:off x="0" y="6487159"/>
              <a:ext cx="12192000" cy="370840"/>
            </a:xfrm>
            <a:custGeom>
              <a:avLst/>
              <a:gdLst/>
              <a:ahLst/>
              <a:cxnLst/>
              <a:rect l="l" t="t" r="r" b="b"/>
              <a:pathLst>
                <a:path w="12192000" h="370840">
                  <a:moveTo>
                    <a:pt x="5136134" y="0"/>
                  </a:moveTo>
                  <a:lnTo>
                    <a:pt x="268478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2684780" y="370840"/>
                  </a:lnTo>
                  <a:lnTo>
                    <a:pt x="5136134" y="370840"/>
                  </a:lnTo>
                  <a:lnTo>
                    <a:pt x="5136134" y="0"/>
                  </a:lnTo>
                  <a:close/>
                </a:path>
                <a:path w="12192000" h="370840">
                  <a:moveTo>
                    <a:pt x="12192000" y="0"/>
                  </a:moveTo>
                  <a:lnTo>
                    <a:pt x="9727692" y="0"/>
                  </a:lnTo>
                  <a:lnTo>
                    <a:pt x="7412482" y="0"/>
                  </a:lnTo>
                  <a:lnTo>
                    <a:pt x="5136261" y="0"/>
                  </a:lnTo>
                  <a:lnTo>
                    <a:pt x="5136261" y="370840"/>
                  </a:lnTo>
                  <a:lnTo>
                    <a:pt x="7412482" y="370840"/>
                  </a:lnTo>
                  <a:lnTo>
                    <a:pt x="9727692" y="370840"/>
                  </a:lnTo>
                  <a:lnTo>
                    <a:pt x="12192000" y="37084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80809"/>
              <a:ext cx="12192000" cy="377190"/>
            </a:xfrm>
            <a:custGeom>
              <a:avLst/>
              <a:gdLst/>
              <a:ahLst/>
              <a:cxnLst/>
              <a:rect l="l" t="t" r="r" b="b"/>
              <a:pathLst>
                <a:path w="12192000" h="377190">
                  <a:moveTo>
                    <a:pt x="12192000" y="0"/>
                  </a:moveTo>
                  <a:lnTo>
                    <a:pt x="12185650" y="0"/>
                  </a:lnTo>
                  <a:lnTo>
                    <a:pt x="12185650" y="12700"/>
                  </a:lnTo>
                  <a:lnTo>
                    <a:pt x="12185650" y="370840"/>
                  </a:lnTo>
                  <a:lnTo>
                    <a:pt x="9734042" y="370840"/>
                  </a:lnTo>
                  <a:lnTo>
                    <a:pt x="9734042" y="12700"/>
                  </a:lnTo>
                  <a:lnTo>
                    <a:pt x="12185650" y="12700"/>
                  </a:lnTo>
                  <a:lnTo>
                    <a:pt x="12185650" y="0"/>
                  </a:lnTo>
                  <a:lnTo>
                    <a:pt x="9734042" y="0"/>
                  </a:lnTo>
                  <a:lnTo>
                    <a:pt x="9721342" y="0"/>
                  </a:lnTo>
                  <a:lnTo>
                    <a:pt x="9721342" y="12700"/>
                  </a:lnTo>
                  <a:lnTo>
                    <a:pt x="9721342" y="370840"/>
                  </a:lnTo>
                  <a:lnTo>
                    <a:pt x="7418832" y="370840"/>
                  </a:lnTo>
                  <a:lnTo>
                    <a:pt x="7418832" y="12700"/>
                  </a:lnTo>
                  <a:lnTo>
                    <a:pt x="9721342" y="12700"/>
                  </a:lnTo>
                  <a:lnTo>
                    <a:pt x="9721342" y="0"/>
                  </a:lnTo>
                  <a:lnTo>
                    <a:pt x="7418832" y="0"/>
                  </a:lnTo>
                  <a:lnTo>
                    <a:pt x="7406132" y="0"/>
                  </a:lnTo>
                  <a:lnTo>
                    <a:pt x="7406132" y="12700"/>
                  </a:lnTo>
                  <a:lnTo>
                    <a:pt x="7406132" y="370840"/>
                  </a:lnTo>
                  <a:lnTo>
                    <a:pt x="5142611" y="370840"/>
                  </a:lnTo>
                  <a:lnTo>
                    <a:pt x="5142611" y="12700"/>
                  </a:lnTo>
                  <a:lnTo>
                    <a:pt x="7406132" y="12700"/>
                  </a:lnTo>
                  <a:lnTo>
                    <a:pt x="7406132" y="0"/>
                  </a:lnTo>
                  <a:lnTo>
                    <a:pt x="5142611" y="0"/>
                  </a:lnTo>
                  <a:lnTo>
                    <a:pt x="5129911" y="0"/>
                  </a:lnTo>
                  <a:lnTo>
                    <a:pt x="5129911" y="12700"/>
                  </a:lnTo>
                  <a:lnTo>
                    <a:pt x="5129911" y="370840"/>
                  </a:lnTo>
                  <a:lnTo>
                    <a:pt x="2691130" y="370840"/>
                  </a:lnTo>
                  <a:lnTo>
                    <a:pt x="2691130" y="12700"/>
                  </a:lnTo>
                  <a:lnTo>
                    <a:pt x="5129911" y="12700"/>
                  </a:lnTo>
                  <a:lnTo>
                    <a:pt x="5129911" y="0"/>
                  </a:lnTo>
                  <a:lnTo>
                    <a:pt x="2691130" y="0"/>
                  </a:lnTo>
                  <a:lnTo>
                    <a:pt x="2678430" y="0"/>
                  </a:lnTo>
                  <a:lnTo>
                    <a:pt x="2678430" y="12700"/>
                  </a:lnTo>
                  <a:lnTo>
                    <a:pt x="2678430" y="370840"/>
                  </a:lnTo>
                  <a:lnTo>
                    <a:pt x="6350" y="370840"/>
                  </a:lnTo>
                  <a:lnTo>
                    <a:pt x="6350" y="12700"/>
                  </a:lnTo>
                  <a:lnTo>
                    <a:pt x="2678430" y="12700"/>
                  </a:lnTo>
                  <a:lnTo>
                    <a:pt x="2678430" y="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370840"/>
                  </a:lnTo>
                  <a:lnTo>
                    <a:pt x="0" y="377190"/>
                  </a:lnTo>
                  <a:lnTo>
                    <a:pt x="6350" y="377190"/>
                  </a:lnTo>
                  <a:lnTo>
                    <a:pt x="12192000" y="377190"/>
                  </a:lnTo>
                  <a:lnTo>
                    <a:pt x="12192000" y="370840"/>
                  </a:lnTo>
                  <a:lnTo>
                    <a:pt x="12192000" y="127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87298" y="2057400"/>
            <a:ext cx="10820400" cy="2241896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45"/>
              </a:spcBef>
            </a:pPr>
            <a:r>
              <a:rPr lang="en-US" altLang="zh-CN" sz="2400" dirty="0">
                <a:latin typeface="Arial MT"/>
                <a:cs typeface="Arial MT"/>
              </a:rPr>
              <a:t>Theoretical population</a:t>
            </a:r>
            <a:r>
              <a:rPr lang="zh-CN" altLang="en-US" sz="2400" dirty="0">
                <a:latin typeface="Arial MT"/>
                <a:cs typeface="Arial MT"/>
              </a:rPr>
              <a:t>：</a:t>
            </a:r>
            <a:r>
              <a:rPr lang="en-US" altLang="zh-CN" sz="2400" dirty="0">
                <a:latin typeface="Arial MT"/>
                <a:cs typeface="Arial MT"/>
              </a:rPr>
              <a:t>resample from the isochrones basing on the real Ω distribution from a normal distribution</a:t>
            </a:r>
            <a:endParaRPr lang="en-US" sz="2400" dirty="0">
              <a:latin typeface="Arial MT"/>
              <a:cs typeface="Arial MT"/>
            </a:endParaRPr>
          </a:p>
          <a:p>
            <a:pPr marL="469900" marR="5080" indent="-457200">
              <a:lnSpc>
                <a:spcPct val="101899"/>
              </a:lnSpc>
              <a:spcBef>
                <a:spcPts val="45"/>
              </a:spcBef>
              <a:buAutoNum type="arabicPeriod"/>
            </a:pPr>
            <a:endParaRPr lang="en-US" sz="2400" dirty="0">
              <a:latin typeface="Arial MT"/>
              <a:cs typeface="Arial MT"/>
            </a:endParaRPr>
          </a:p>
          <a:p>
            <a:pPr marL="12700" marR="5080">
              <a:lnSpc>
                <a:spcPct val="101899"/>
              </a:lnSpc>
              <a:spcBef>
                <a:spcPts val="45"/>
              </a:spcBef>
            </a:pPr>
            <a:r>
              <a:rPr lang="en-US" altLang="zh-CN" sz="2400" dirty="0">
                <a:latin typeface="Arial MT"/>
                <a:cs typeface="Arial MT"/>
              </a:rPr>
              <a:t>Metallicity issue</a:t>
            </a:r>
            <a:r>
              <a:rPr lang="zh-CN" altLang="en-US" sz="2400" dirty="0">
                <a:latin typeface="Arial MT"/>
                <a:cs typeface="Arial MT"/>
              </a:rPr>
              <a:t>：</a:t>
            </a:r>
            <a:endParaRPr lang="en-US" altLang="zh-CN" sz="2400" dirty="0">
              <a:latin typeface="Arial MT"/>
              <a:cs typeface="Arial MT"/>
            </a:endParaRPr>
          </a:p>
          <a:p>
            <a:pPr marL="469900" marR="5080" indent="-457200">
              <a:lnSpc>
                <a:spcPct val="101899"/>
              </a:lnSpc>
              <a:spcBef>
                <a:spcPts val="45"/>
              </a:spcBef>
              <a:buAutoNum type="arabicPeriod"/>
            </a:pPr>
            <a:r>
              <a:rPr lang="en-US" altLang="zh-CN" sz="2400" dirty="0">
                <a:latin typeface="Arial MT"/>
                <a:cs typeface="Arial MT"/>
              </a:rPr>
              <a:t>Fitting the empirical effect of differential metallicity on </a:t>
            </a:r>
            <a:r>
              <a:rPr lang="en-US" altLang="zh-CN" sz="2400" dirty="0" err="1">
                <a:latin typeface="Arial MT"/>
                <a:cs typeface="Arial MT"/>
              </a:rPr>
              <a:t>eMSTO</a:t>
            </a:r>
            <a:endParaRPr lang="en-US" altLang="zh-CN" sz="2400" dirty="0">
              <a:latin typeface="Arial MT"/>
              <a:cs typeface="Arial MT"/>
            </a:endParaRPr>
          </a:p>
          <a:p>
            <a:pPr marL="469900" marR="5080" indent="-457200">
              <a:lnSpc>
                <a:spcPct val="101899"/>
              </a:lnSpc>
              <a:spcBef>
                <a:spcPts val="45"/>
              </a:spcBef>
              <a:buAutoNum type="arabicPeriod"/>
            </a:pPr>
            <a:r>
              <a:rPr lang="en-US" sz="2400" dirty="0">
                <a:latin typeface="Arial MT"/>
                <a:cs typeface="Arial MT"/>
              </a:rPr>
              <a:t>Resample function: metallicity </a:t>
            </a:r>
            <a:r>
              <a:rPr lang="en-US" altLang="zh-CN" sz="2400" dirty="0">
                <a:latin typeface="Arial MT"/>
                <a:cs typeface="Arial MT"/>
              </a:rPr>
              <a:t>KDE</a:t>
            </a:r>
            <a:endParaRPr lang="en-US" sz="240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ts val="2120"/>
              </a:lnSpc>
            </a:pPr>
            <a:r>
              <a:rPr spc="-10" dirty="0"/>
              <a:t>Background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3163951" y="6522667"/>
            <a:ext cx="1494789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b="0" dirty="0"/>
              <a:t>Data</a:t>
            </a:r>
            <a:r>
              <a:rPr b="0" spc="-45" dirty="0"/>
              <a:t> </a:t>
            </a:r>
            <a:r>
              <a:rPr b="0" spc="-10" dirty="0"/>
              <a:t>Analysis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708396" y="6522667"/>
            <a:ext cx="1378204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b="1" spc="-10" dirty="0">
                <a:latin typeface="Cambria"/>
                <a:cs typeface="Cambria"/>
              </a:rPr>
              <a:t>Simulation</a:t>
            </a:r>
            <a:endParaRPr sz="1800" b="1" dirty="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39125" y="6522667"/>
            <a:ext cx="663575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spc="-10" dirty="0">
                <a:latin typeface="Cambria"/>
                <a:cs typeface="Cambria"/>
              </a:rPr>
              <a:t>Result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95635" y="6522667"/>
            <a:ext cx="133096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dirty="0">
                <a:latin typeface="Cambria"/>
                <a:cs typeface="Cambria"/>
              </a:rPr>
              <a:t>Future</a:t>
            </a:r>
            <a:r>
              <a:rPr sz="1800" spc="14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Work</a:t>
            </a:r>
            <a:endParaRPr sz="18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583795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1065" rIns="0" bIns="0" rtlCol="0">
            <a:spAutoFit/>
          </a:bodyPr>
          <a:lstStyle/>
          <a:p>
            <a:pPr marL="656590" algn="ctr">
              <a:lnSpc>
                <a:spcPct val="100000"/>
              </a:lnSpc>
              <a:spcBef>
                <a:spcPts val="105"/>
              </a:spcBef>
            </a:pPr>
            <a:r>
              <a:rPr lang="en-US" altLang="zh-CN" dirty="0" err="1"/>
              <a:t>eMSTO</a:t>
            </a:r>
            <a:r>
              <a:rPr lang="en-US" altLang="zh-CN" dirty="0"/>
              <a:t> of NGC 2548</a:t>
            </a:r>
            <a:endParaRPr spc="-10" dirty="0"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3" y="1396"/>
            <a:ext cx="125914" cy="1549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8E020C9-9E03-E9E5-232F-D0442AD5D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524000"/>
            <a:ext cx="4262292" cy="438292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A323DBB-0A98-2733-D569-1CB107E16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992" y="1997144"/>
            <a:ext cx="4738704" cy="3814762"/>
          </a:xfrm>
          <a:prstGeom prst="rect">
            <a:avLst/>
          </a:prstGeom>
        </p:spPr>
      </p:pic>
      <p:grpSp>
        <p:nvGrpSpPr>
          <p:cNvPr id="25" name="object 3">
            <a:extLst>
              <a:ext uri="{FF2B5EF4-FFF2-40B4-BE49-F238E27FC236}">
                <a16:creationId xmlns:a16="http://schemas.microsoft.com/office/drawing/2014/main" id="{09D452E1-2020-6082-E50C-E61CF9534C99}"/>
              </a:ext>
            </a:extLst>
          </p:cNvPr>
          <p:cNvGrpSpPr/>
          <p:nvPr/>
        </p:nvGrpSpPr>
        <p:grpSpPr>
          <a:xfrm>
            <a:off x="0" y="6480809"/>
            <a:ext cx="12192000" cy="377190"/>
            <a:chOff x="0" y="6480809"/>
            <a:chExt cx="12192000" cy="377190"/>
          </a:xfrm>
        </p:grpSpPr>
        <p:sp>
          <p:nvSpPr>
            <p:cNvPr id="26" name="object 4">
              <a:extLst>
                <a:ext uri="{FF2B5EF4-FFF2-40B4-BE49-F238E27FC236}">
                  <a16:creationId xmlns:a16="http://schemas.microsoft.com/office/drawing/2014/main" id="{5E7F0338-D85A-4A14-6DC8-6F4C306A0ECA}"/>
                </a:ext>
              </a:extLst>
            </p:cNvPr>
            <p:cNvSpPr/>
            <p:nvPr/>
          </p:nvSpPr>
          <p:spPr>
            <a:xfrm>
              <a:off x="0" y="6487159"/>
              <a:ext cx="12192000" cy="370840"/>
            </a:xfrm>
            <a:custGeom>
              <a:avLst/>
              <a:gdLst/>
              <a:ahLst/>
              <a:cxnLst/>
              <a:rect l="l" t="t" r="r" b="b"/>
              <a:pathLst>
                <a:path w="12192000" h="370840">
                  <a:moveTo>
                    <a:pt x="5136134" y="0"/>
                  </a:moveTo>
                  <a:lnTo>
                    <a:pt x="268478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2684780" y="370840"/>
                  </a:lnTo>
                  <a:lnTo>
                    <a:pt x="5136134" y="370840"/>
                  </a:lnTo>
                  <a:lnTo>
                    <a:pt x="5136134" y="0"/>
                  </a:lnTo>
                  <a:close/>
                </a:path>
                <a:path w="12192000" h="370840">
                  <a:moveTo>
                    <a:pt x="12192000" y="0"/>
                  </a:moveTo>
                  <a:lnTo>
                    <a:pt x="9727692" y="0"/>
                  </a:lnTo>
                  <a:lnTo>
                    <a:pt x="7412482" y="0"/>
                  </a:lnTo>
                  <a:lnTo>
                    <a:pt x="5136261" y="0"/>
                  </a:lnTo>
                  <a:lnTo>
                    <a:pt x="5136261" y="370840"/>
                  </a:lnTo>
                  <a:lnTo>
                    <a:pt x="7412482" y="370840"/>
                  </a:lnTo>
                  <a:lnTo>
                    <a:pt x="9727692" y="370840"/>
                  </a:lnTo>
                  <a:lnTo>
                    <a:pt x="12192000" y="37084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5">
              <a:extLst>
                <a:ext uri="{FF2B5EF4-FFF2-40B4-BE49-F238E27FC236}">
                  <a16:creationId xmlns:a16="http://schemas.microsoft.com/office/drawing/2014/main" id="{7116E321-BD6B-D1E5-4237-C726B04A7076}"/>
                </a:ext>
              </a:extLst>
            </p:cNvPr>
            <p:cNvSpPr/>
            <p:nvPr/>
          </p:nvSpPr>
          <p:spPr>
            <a:xfrm>
              <a:off x="0" y="6480809"/>
              <a:ext cx="12192000" cy="377190"/>
            </a:xfrm>
            <a:custGeom>
              <a:avLst/>
              <a:gdLst/>
              <a:ahLst/>
              <a:cxnLst/>
              <a:rect l="l" t="t" r="r" b="b"/>
              <a:pathLst>
                <a:path w="12192000" h="377190">
                  <a:moveTo>
                    <a:pt x="12192000" y="0"/>
                  </a:moveTo>
                  <a:lnTo>
                    <a:pt x="12185650" y="0"/>
                  </a:lnTo>
                  <a:lnTo>
                    <a:pt x="12185650" y="12700"/>
                  </a:lnTo>
                  <a:lnTo>
                    <a:pt x="12185650" y="370840"/>
                  </a:lnTo>
                  <a:lnTo>
                    <a:pt x="9734042" y="370840"/>
                  </a:lnTo>
                  <a:lnTo>
                    <a:pt x="9734042" y="12700"/>
                  </a:lnTo>
                  <a:lnTo>
                    <a:pt x="12185650" y="12700"/>
                  </a:lnTo>
                  <a:lnTo>
                    <a:pt x="12185650" y="0"/>
                  </a:lnTo>
                  <a:lnTo>
                    <a:pt x="9734042" y="0"/>
                  </a:lnTo>
                  <a:lnTo>
                    <a:pt x="9721342" y="0"/>
                  </a:lnTo>
                  <a:lnTo>
                    <a:pt x="9721342" y="12700"/>
                  </a:lnTo>
                  <a:lnTo>
                    <a:pt x="9721342" y="370840"/>
                  </a:lnTo>
                  <a:lnTo>
                    <a:pt x="7418832" y="370840"/>
                  </a:lnTo>
                  <a:lnTo>
                    <a:pt x="7418832" y="12700"/>
                  </a:lnTo>
                  <a:lnTo>
                    <a:pt x="9721342" y="12700"/>
                  </a:lnTo>
                  <a:lnTo>
                    <a:pt x="9721342" y="0"/>
                  </a:lnTo>
                  <a:lnTo>
                    <a:pt x="7418832" y="0"/>
                  </a:lnTo>
                  <a:lnTo>
                    <a:pt x="7406132" y="0"/>
                  </a:lnTo>
                  <a:lnTo>
                    <a:pt x="7406132" y="12700"/>
                  </a:lnTo>
                  <a:lnTo>
                    <a:pt x="7406132" y="370840"/>
                  </a:lnTo>
                  <a:lnTo>
                    <a:pt x="5142611" y="370840"/>
                  </a:lnTo>
                  <a:lnTo>
                    <a:pt x="5142611" y="12700"/>
                  </a:lnTo>
                  <a:lnTo>
                    <a:pt x="7406132" y="12700"/>
                  </a:lnTo>
                  <a:lnTo>
                    <a:pt x="7406132" y="0"/>
                  </a:lnTo>
                  <a:lnTo>
                    <a:pt x="5142611" y="0"/>
                  </a:lnTo>
                  <a:lnTo>
                    <a:pt x="5129911" y="0"/>
                  </a:lnTo>
                  <a:lnTo>
                    <a:pt x="5129911" y="12700"/>
                  </a:lnTo>
                  <a:lnTo>
                    <a:pt x="5129911" y="370840"/>
                  </a:lnTo>
                  <a:lnTo>
                    <a:pt x="2691130" y="370840"/>
                  </a:lnTo>
                  <a:lnTo>
                    <a:pt x="2691130" y="12700"/>
                  </a:lnTo>
                  <a:lnTo>
                    <a:pt x="5129911" y="12700"/>
                  </a:lnTo>
                  <a:lnTo>
                    <a:pt x="5129911" y="0"/>
                  </a:lnTo>
                  <a:lnTo>
                    <a:pt x="2691130" y="0"/>
                  </a:lnTo>
                  <a:lnTo>
                    <a:pt x="2678430" y="0"/>
                  </a:lnTo>
                  <a:lnTo>
                    <a:pt x="2678430" y="12700"/>
                  </a:lnTo>
                  <a:lnTo>
                    <a:pt x="2678430" y="370840"/>
                  </a:lnTo>
                  <a:lnTo>
                    <a:pt x="6350" y="370840"/>
                  </a:lnTo>
                  <a:lnTo>
                    <a:pt x="6350" y="12700"/>
                  </a:lnTo>
                  <a:lnTo>
                    <a:pt x="2678430" y="12700"/>
                  </a:lnTo>
                  <a:lnTo>
                    <a:pt x="2678430" y="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370840"/>
                  </a:lnTo>
                  <a:lnTo>
                    <a:pt x="0" y="377190"/>
                  </a:lnTo>
                  <a:lnTo>
                    <a:pt x="6350" y="377190"/>
                  </a:lnTo>
                  <a:lnTo>
                    <a:pt x="12192000" y="377190"/>
                  </a:lnTo>
                  <a:lnTo>
                    <a:pt x="12192000" y="370840"/>
                  </a:lnTo>
                  <a:lnTo>
                    <a:pt x="12192000" y="127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13">
            <a:extLst>
              <a:ext uri="{FF2B5EF4-FFF2-40B4-BE49-F238E27FC236}">
                <a16:creationId xmlns:a16="http://schemas.microsoft.com/office/drawing/2014/main" id="{60B4D6EA-76EE-CD0E-E62C-9016E2B1932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94436" y="6522667"/>
            <a:ext cx="1296035" cy="302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ts val="2120"/>
              </a:lnSpc>
            </a:pPr>
            <a:r>
              <a:rPr spc="-10" dirty="0"/>
              <a:t>Background</a:t>
            </a:r>
          </a:p>
        </p:txBody>
      </p:sp>
      <p:sp>
        <p:nvSpPr>
          <p:cNvPr id="29" name="object 14">
            <a:extLst>
              <a:ext uri="{FF2B5EF4-FFF2-40B4-BE49-F238E27FC236}">
                <a16:creationId xmlns:a16="http://schemas.microsoft.com/office/drawing/2014/main" id="{E89C5F94-A597-95F7-B39B-F7B35D8E5FA1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163951" y="6522667"/>
            <a:ext cx="1494789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b="0" dirty="0"/>
              <a:t>Data</a:t>
            </a:r>
            <a:r>
              <a:rPr b="0" spc="-45" dirty="0"/>
              <a:t> </a:t>
            </a:r>
            <a:r>
              <a:rPr b="0" spc="-10" dirty="0"/>
              <a:t>Analysis</a:t>
            </a: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F53DD79C-8F6C-A9EA-9057-753183ADED9E}"/>
              </a:ext>
            </a:extLst>
          </p:cNvPr>
          <p:cNvSpPr txBox="1"/>
          <p:nvPr/>
        </p:nvSpPr>
        <p:spPr>
          <a:xfrm>
            <a:off x="5708396" y="6522667"/>
            <a:ext cx="1378204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spc="-10" dirty="0">
                <a:latin typeface="Cambria"/>
                <a:cs typeface="Cambria"/>
              </a:rPr>
              <a:t>Simulation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31" name="object 16">
            <a:extLst>
              <a:ext uri="{FF2B5EF4-FFF2-40B4-BE49-F238E27FC236}">
                <a16:creationId xmlns:a16="http://schemas.microsoft.com/office/drawing/2014/main" id="{0990A262-5B1D-1F39-CFF7-854FA7016768}"/>
              </a:ext>
            </a:extLst>
          </p:cNvPr>
          <p:cNvSpPr txBox="1"/>
          <p:nvPr/>
        </p:nvSpPr>
        <p:spPr>
          <a:xfrm>
            <a:off x="8239125" y="6522667"/>
            <a:ext cx="105727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b="1" spc="-10" dirty="0">
                <a:latin typeface="Cambria"/>
                <a:cs typeface="Cambria"/>
              </a:rPr>
              <a:t>Result</a:t>
            </a:r>
            <a:endParaRPr sz="1800" b="1" dirty="0">
              <a:latin typeface="Cambria"/>
              <a:cs typeface="Cambria"/>
            </a:endParaRPr>
          </a:p>
        </p:txBody>
      </p:sp>
      <p:sp>
        <p:nvSpPr>
          <p:cNvPr id="32" name="object 17">
            <a:extLst>
              <a:ext uri="{FF2B5EF4-FFF2-40B4-BE49-F238E27FC236}">
                <a16:creationId xmlns:a16="http://schemas.microsoft.com/office/drawing/2014/main" id="{FE8B0C4C-90F4-4187-941B-53987AA76D9F}"/>
              </a:ext>
            </a:extLst>
          </p:cNvPr>
          <p:cNvSpPr txBox="1"/>
          <p:nvPr/>
        </p:nvSpPr>
        <p:spPr>
          <a:xfrm>
            <a:off x="10295635" y="6522667"/>
            <a:ext cx="133096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dirty="0">
                <a:latin typeface="Cambria"/>
                <a:cs typeface="Cambria"/>
              </a:rPr>
              <a:t>Future</a:t>
            </a:r>
            <a:r>
              <a:rPr sz="1800" spc="14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Work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1065" rIns="0" bIns="0" rtlCol="0">
            <a:spAutoFit/>
          </a:bodyPr>
          <a:lstStyle/>
          <a:p>
            <a:pPr marL="656590" algn="ctr">
              <a:lnSpc>
                <a:spcPct val="100000"/>
              </a:lnSpc>
              <a:spcBef>
                <a:spcPts val="105"/>
              </a:spcBef>
            </a:pPr>
            <a:r>
              <a:rPr lang="en-US" altLang="zh-CN" dirty="0"/>
              <a:t>Rotation Velocity Distribution</a:t>
            </a:r>
            <a:endParaRPr spc="-10" dirty="0"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3" y="1396"/>
            <a:ext cx="125914" cy="1549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16471EA-8D97-F7EF-8834-D56D447D6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39" y="1795439"/>
            <a:ext cx="5189969" cy="3990543"/>
          </a:xfrm>
          <a:prstGeom prst="rect">
            <a:avLst/>
          </a:prstGeom>
        </p:spPr>
      </p:pic>
      <p:sp>
        <p:nvSpPr>
          <p:cNvPr id="12" name="object 6">
            <a:extLst>
              <a:ext uri="{FF2B5EF4-FFF2-40B4-BE49-F238E27FC236}">
                <a16:creationId xmlns:a16="http://schemas.microsoft.com/office/drawing/2014/main" id="{529B51DD-7730-E443-7F36-5EAE163A8BFA}"/>
              </a:ext>
            </a:extLst>
          </p:cNvPr>
          <p:cNvSpPr txBox="1"/>
          <p:nvPr/>
        </p:nvSpPr>
        <p:spPr>
          <a:xfrm>
            <a:off x="6781800" y="2895600"/>
            <a:ext cx="5025898" cy="1111779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45"/>
              </a:spcBef>
            </a:pPr>
            <a:r>
              <a:rPr lang="en-US" sz="2400" dirty="0">
                <a:latin typeface="Arial MT"/>
                <a:cs typeface="Arial MT"/>
              </a:rPr>
              <a:t>The two peak distribution is consistent with existing scenarios from Wang et.al.(2022) simulation</a:t>
            </a:r>
          </a:p>
        </p:txBody>
      </p:sp>
      <p:grpSp>
        <p:nvGrpSpPr>
          <p:cNvPr id="17" name="object 3">
            <a:extLst>
              <a:ext uri="{FF2B5EF4-FFF2-40B4-BE49-F238E27FC236}">
                <a16:creationId xmlns:a16="http://schemas.microsoft.com/office/drawing/2014/main" id="{C2C2CE63-4601-84C8-1F63-32111CCB1ADC}"/>
              </a:ext>
            </a:extLst>
          </p:cNvPr>
          <p:cNvGrpSpPr/>
          <p:nvPr/>
        </p:nvGrpSpPr>
        <p:grpSpPr>
          <a:xfrm>
            <a:off x="0" y="6480809"/>
            <a:ext cx="12192000" cy="377190"/>
            <a:chOff x="0" y="6480809"/>
            <a:chExt cx="12192000" cy="377190"/>
          </a:xfrm>
        </p:grpSpPr>
        <p:sp>
          <p:nvSpPr>
            <p:cNvPr id="18" name="object 4">
              <a:extLst>
                <a:ext uri="{FF2B5EF4-FFF2-40B4-BE49-F238E27FC236}">
                  <a16:creationId xmlns:a16="http://schemas.microsoft.com/office/drawing/2014/main" id="{4D0239E6-7814-A8A2-BD4E-BAECBDC71EC5}"/>
                </a:ext>
              </a:extLst>
            </p:cNvPr>
            <p:cNvSpPr/>
            <p:nvPr/>
          </p:nvSpPr>
          <p:spPr>
            <a:xfrm>
              <a:off x="0" y="6487159"/>
              <a:ext cx="12192000" cy="370840"/>
            </a:xfrm>
            <a:custGeom>
              <a:avLst/>
              <a:gdLst/>
              <a:ahLst/>
              <a:cxnLst/>
              <a:rect l="l" t="t" r="r" b="b"/>
              <a:pathLst>
                <a:path w="12192000" h="370840">
                  <a:moveTo>
                    <a:pt x="5136134" y="0"/>
                  </a:moveTo>
                  <a:lnTo>
                    <a:pt x="268478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2684780" y="370840"/>
                  </a:lnTo>
                  <a:lnTo>
                    <a:pt x="5136134" y="370840"/>
                  </a:lnTo>
                  <a:lnTo>
                    <a:pt x="5136134" y="0"/>
                  </a:lnTo>
                  <a:close/>
                </a:path>
                <a:path w="12192000" h="370840">
                  <a:moveTo>
                    <a:pt x="12192000" y="0"/>
                  </a:moveTo>
                  <a:lnTo>
                    <a:pt x="9727692" y="0"/>
                  </a:lnTo>
                  <a:lnTo>
                    <a:pt x="7412482" y="0"/>
                  </a:lnTo>
                  <a:lnTo>
                    <a:pt x="5136261" y="0"/>
                  </a:lnTo>
                  <a:lnTo>
                    <a:pt x="5136261" y="370840"/>
                  </a:lnTo>
                  <a:lnTo>
                    <a:pt x="7412482" y="370840"/>
                  </a:lnTo>
                  <a:lnTo>
                    <a:pt x="9727692" y="370840"/>
                  </a:lnTo>
                  <a:lnTo>
                    <a:pt x="12192000" y="37084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879B16C3-905A-4121-BBD0-A43F6672726F}"/>
                </a:ext>
              </a:extLst>
            </p:cNvPr>
            <p:cNvSpPr/>
            <p:nvPr/>
          </p:nvSpPr>
          <p:spPr>
            <a:xfrm>
              <a:off x="0" y="6480809"/>
              <a:ext cx="12192000" cy="377190"/>
            </a:xfrm>
            <a:custGeom>
              <a:avLst/>
              <a:gdLst/>
              <a:ahLst/>
              <a:cxnLst/>
              <a:rect l="l" t="t" r="r" b="b"/>
              <a:pathLst>
                <a:path w="12192000" h="377190">
                  <a:moveTo>
                    <a:pt x="12192000" y="0"/>
                  </a:moveTo>
                  <a:lnTo>
                    <a:pt x="12185650" y="0"/>
                  </a:lnTo>
                  <a:lnTo>
                    <a:pt x="12185650" y="12700"/>
                  </a:lnTo>
                  <a:lnTo>
                    <a:pt x="12185650" y="370840"/>
                  </a:lnTo>
                  <a:lnTo>
                    <a:pt x="9734042" y="370840"/>
                  </a:lnTo>
                  <a:lnTo>
                    <a:pt x="9734042" y="12700"/>
                  </a:lnTo>
                  <a:lnTo>
                    <a:pt x="12185650" y="12700"/>
                  </a:lnTo>
                  <a:lnTo>
                    <a:pt x="12185650" y="0"/>
                  </a:lnTo>
                  <a:lnTo>
                    <a:pt x="9734042" y="0"/>
                  </a:lnTo>
                  <a:lnTo>
                    <a:pt x="9721342" y="0"/>
                  </a:lnTo>
                  <a:lnTo>
                    <a:pt x="9721342" y="12700"/>
                  </a:lnTo>
                  <a:lnTo>
                    <a:pt x="9721342" y="370840"/>
                  </a:lnTo>
                  <a:lnTo>
                    <a:pt x="7418832" y="370840"/>
                  </a:lnTo>
                  <a:lnTo>
                    <a:pt x="7418832" y="12700"/>
                  </a:lnTo>
                  <a:lnTo>
                    <a:pt x="9721342" y="12700"/>
                  </a:lnTo>
                  <a:lnTo>
                    <a:pt x="9721342" y="0"/>
                  </a:lnTo>
                  <a:lnTo>
                    <a:pt x="7418832" y="0"/>
                  </a:lnTo>
                  <a:lnTo>
                    <a:pt x="7406132" y="0"/>
                  </a:lnTo>
                  <a:lnTo>
                    <a:pt x="7406132" y="12700"/>
                  </a:lnTo>
                  <a:lnTo>
                    <a:pt x="7406132" y="370840"/>
                  </a:lnTo>
                  <a:lnTo>
                    <a:pt x="5142611" y="370840"/>
                  </a:lnTo>
                  <a:lnTo>
                    <a:pt x="5142611" y="12700"/>
                  </a:lnTo>
                  <a:lnTo>
                    <a:pt x="7406132" y="12700"/>
                  </a:lnTo>
                  <a:lnTo>
                    <a:pt x="7406132" y="0"/>
                  </a:lnTo>
                  <a:lnTo>
                    <a:pt x="5142611" y="0"/>
                  </a:lnTo>
                  <a:lnTo>
                    <a:pt x="5129911" y="0"/>
                  </a:lnTo>
                  <a:lnTo>
                    <a:pt x="5129911" y="12700"/>
                  </a:lnTo>
                  <a:lnTo>
                    <a:pt x="5129911" y="370840"/>
                  </a:lnTo>
                  <a:lnTo>
                    <a:pt x="2691130" y="370840"/>
                  </a:lnTo>
                  <a:lnTo>
                    <a:pt x="2691130" y="12700"/>
                  </a:lnTo>
                  <a:lnTo>
                    <a:pt x="5129911" y="12700"/>
                  </a:lnTo>
                  <a:lnTo>
                    <a:pt x="5129911" y="0"/>
                  </a:lnTo>
                  <a:lnTo>
                    <a:pt x="2691130" y="0"/>
                  </a:lnTo>
                  <a:lnTo>
                    <a:pt x="2678430" y="0"/>
                  </a:lnTo>
                  <a:lnTo>
                    <a:pt x="2678430" y="12700"/>
                  </a:lnTo>
                  <a:lnTo>
                    <a:pt x="2678430" y="370840"/>
                  </a:lnTo>
                  <a:lnTo>
                    <a:pt x="6350" y="370840"/>
                  </a:lnTo>
                  <a:lnTo>
                    <a:pt x="6350" y="12700"/>
                  </a:lnTo>
                  <a:lnTo>
                    <a:pt x="2678430" y="12700"/>
                  </a:lnTo>
                  <a:lnTo>
                    <a:pt x="2678430" y="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370840"/>
                  </a:lnTo>
                  <a:lnTo>
                    <a:pt x="0" y="377190"/>
                  </a:lnTo>
                  <a:lnTo>
                    <a:pt x="6350" y="377190"/>
                  </a:lnTo>
                  <a:lnTo>
                    <a:pt x="12192000" y="377190"/>
                  </a:lnTo>
                  <a:lnTo>
                    <a:pt x="12192000" y="370840"/>
                  </a:lnTo>
                  <a:lnTo>
                    <a:pt x="12192000" y="127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13">
            <a:extLst>
              <a:ext uri="{FF2B5EF4-FFF2-40B4-BE49-F238E27FC236}">
                <a16:creationId xmlns:a16="http://schemas.microsoft.com/office/drawing/2014/main" id="{7503B9F3-8582-A5F6-4309-63CB431E206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94436" y="6522667"/>
            <a:ext cx="1296035" cy="302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ts val="2120"/>
              </a:lnSpc>
            </a:pPr>
            <a:r>
              <a:rPr spc="-10" dirty="0"/>
              <a:t>Background</a:t>
            </a:r>
          </a:p>
        </p:txBody>
      </p:sp>
      <p:sp>
        <p:nvSpPr>
          <p:cNvPr id="23" name="object 14">
            <a:extLst>
              <a:ext uri="{FF2B5EF4-FFF2-40B4-BE49-F238E27FC236}">
                <a16:creationId xmlns:a16="http://schemas.microsoft.com/office/drawing/2014/main" id="{66457182-D649-D3CD-EE03-B9C1E5EE4297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163951" y="6522667"/>
            <a:ext cx="1494789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b="0" dirty="0"/>
              <a:t>Data</a:t>
            </a:r>
            <a:r>
              <a:rPr b="0" spc="-45" dirty="0"/>
              <a:t> </a:t>
            </a:r>
            <a:r>
              <a:rPr b="0" spc="-10" dirty="0"/>
              <a:t>Analysis</a:t>
            </a:r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F6AEA380-C51F-2AB5-ED7A-126BA82A6369}"/>
              </a:ext>
            </a:extLst>
          </p:cNvPr>
          <p:cNvSpPr txBox="1"/>
          <p:nvPr/>
        </p:nvSpPr>
        <p:spPr>
          <a:xfrm>
            <a:off x="5708396" y="6522667"/>
            <a:ext cx="1378204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spc="-10" dirty="0">
                <a:latin typeface="Cambria"/>
                <a:cs typeface="Cambria"/>
              </a:rPr>
              <a:t>Simulation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6E4B80CA-B8BA-D803-10EA-C351CCB8D298}"/>
              </a:ext>
            </a:extLst>
          </p:cNvPr>
          <p:cNvSpPr txBox="1"/>
          <p:nvPr/>
        </p:nvSpPr>
        <p:spPr>
          <a:xfrm>
            <a:off x="8239125" y="6522667"/>
            <a:ext cx="113347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b="1" spc="-10" dirty="0">
                <a:latin typeface="Cambria"/>
                <a:cs typeface="Cambria"/>
              </a:rPr>
              <a:t>Result</a:t>
            </a:r>
            <a:endParaRPr sz="1800" b="1" dirty="0">
              <a:latin typeface="Cambria"/>
              <a:cs typeface="Cambria"/>
            </a:endParaRPr>
          </a:p>
        </p:txBody>
      </p:sp>
      <p:sp>
        <p:nvSpPr>
          <p:cNvPr id="26" name="object 17">
            <a:extLst>
              <a:ext uri="{FF2B5EF4-FFF2-40B4-BE49-F238E27FC236}">
                <a16:creationId xmlns:a16="http://schemas.microsoft.com/office/drawing/2014/main" id="{ED69230B-B9A6-7CDC-8508-EC1A73442822}"/>
              </a:ext>
            </a:extLst>
          </p:cNvPr>
          <p:cNvSpPr txBox="1"/>
          <p:nvPr/>
        </p:nvSpPr>
        <p:spPr>
          <a:xfrm>
            <a:off x="10295635" y="6522667"/>
            <a:ext cx="133096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dirty="0">
                <a:latin typeface="Cambria"/>
                <a:cs typeface="Cambria"/>
              </a:rPr>
              <a:t>Future</a:t>
            </a:r>
            <a:r>
              <a:rPr sz="1800" spc="14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Work</a:t>
            </a:r>
            <a:endParaRPr sz="18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395614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1065" rIns="0" bIns="0" rtlCol="0">
            <a:spAutoFit/>
          </a:bodyPr>
          <a:lstStyle/>
          <a:p>
            <a:pPr marL="2290445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55" dirty="0"/>
              <a:t> </a:t>
            </a:r>
            <a:r>
              <a:rPr dirty="0"/>
              <a:t>effect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Inclination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62096" y="1939985"/>
            <a:ext cx="3774440" cy="3427729"/>
            <a:chOff x="862096" y="1939985"/>
            <a:chExt cx="3774440" cy="342772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096" y="1939985"/>
              <a:ext cx="3773911" cy="34275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07409" y="3091941"/>
              <a:ext cx="181863" cy="1803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67812" y="3172967"/>
              <a:ext cx="254635" cy="360045"/>
            </a:xfrm>
            <a:custGeom>
              <a:avLst/>
              <a:gdLst/>
              <a:ahLst/>
              <a:cxnLst/>
              <a:rect l="l" t="t" r="r" b="b"/>
              <a:pathLst>
                <a:path w="254635" h="360045">
                  <a:moveTo>
                    <a:pt x="0" y="179832"/>
                  </a:moveTo>
                  <a:lnTo>
                    <a:pt x="6492" y="122992"/>
                  </a:lnTo>
                  <a:lnTo>
                    <a:pt x="24566" y="73627"/>
                  </a:lnTo>
                  <a:lnTo>
                    <a:pt x="52120" y="34698"/>
                  </a:lnTo>
                  <a:lnTo>
                    <a:pt x="87050" y="9168"/>
                  </a:lnTo>
                  <a:lnTo>
                    <a:pt x="127254" y="0"/>
                  </a:lnTo>
                  <a:lnTo>
                    <a:pt x="167457" y="9168"/>
                  </a:lnTo>
                  <a:lnTo>
                    <a:pt x="202387" y="34698"/>
                  </a:lnTo>
                  <a:lnTo>
                    <a:pt x="229941" y="73627"/>
                  </a:lnTo>
                  <a:lnTo>
                    <a:pt x="248015" y="122992"/>
                  </a:lnTo>
                  <a:lnTo>
                    <a:pt x="254508" y="179832"/>
                  </a:lnTo>
                  <a:lnTo>
                    <a:pt x="248015" y="236671"/>
                  </a:lnTo>
                  <a:lnTo>
                    <a:pt x="229941" y="286036"/>
                  </a:lnTo>
                  <a:lnTo>
                    <a:pt x="202387" y="324965"/>
                  </a:lnTo>
                  <a:lnTo>
                    <a:pt x="167457" y="350495"/>
                  </a:lnTo>
                  <a:lnTo>
                    <a:pt x="127254" y="359664"/>
                  </a:lnTo>
                  <a:lnTo>
                    <a:pt x="87050" y="350495"/>
                  </a:lnTo>
                  <a:lnTo>
                    <a:pt x="52120" y="324965"/>
                  </a:lnTo>
                  <a:lnTo>
                    <a:pt x="24566" y="286036"/>
                  </a:lnTo>
                  <a:lnTo>
                    <a:pt x="6492" y="236671"/>
                  </a:lnTo>
                  <a:lnTo>
                    <a:pt x="0" y="179832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77509" y="2612898"/>
            <a:ext cx="4511675" cy="1219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029" marR="5080" indent="-227329" algn="just">
              <a:lnSpc>
                <a:spcPts val="3020"/>
              </a:lnSpc>
              <a:spcBef>
                <a:spcPts val="48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Rough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calculation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tells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that 	</a:t>
            </a:r>
            <a:r>
              <a:rPr sz="2800" dirty="0">
                <a:latin typeface="Arial MT"/>
                <a:cs typeface="Arial MT"/>
              </a:rPr>
              <a:t>different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inclination’s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effect 	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NOT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negligible</a:t>
            </a:r>
            <a:endParaRPr sz="2800" dirty="0">
              <a:latin typeface="Arial MT"/>
              <a:cs typeface="Arial MT"/>
            </a:endParaRPr>
          </a:p>
        </p:txBody>
      </p:sp>
      <p:grpSp>
        <p:nvGrpSpPr>
          <p:cNvPr id="12" name="object 3">
            <a:extLst>
              <a:ext uri="{FF2B5EF4-FFF2-40B4-BE49-F238E27FC236}">
                <a16:creationId xmlns:a16="http://schemas.microsoft.com/office/drawing/2014/main" id="{6BB304FF-08E9-D63C-A8C0-BF1CF2D0B902}"/>
              </a:ext>
            </a:extLst>
          </p:cNvPr>
          <p:cNvGrpSpPr/>
          <p:nvPr/>
        </p:nvGrpSpPr>
        <p:grpSpPr>
          <a:xfrm>
            <a:off x="0" y="6480809"/>
            <a:ext cx="12192000" cy="377190"/>
            <a:chOff x="0" y="6480809"/>
            <a:chExt cx="12192000" cy="377190"/>
          </a:xfrm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18023FE8-8350-333D-5C6D-A310E5A7DB91}"/>
                </a:ext>
              </a:extLst>
            </p:cNvPr>
            <p:cNvSpPr/>
            <p:nvPr/>
          </p:nvSpPr>
          <p:spPr>
            <a:xfrm>
              <a:off x="0" y="6487159"/>
              <a:ext cx="12192000" cy="370840"/>
            </a:xfrm>
            <a:custGeom>
              <a:avLst/>
              <a:gdLst/>
              <a:ahLst/>
              <a:cxnLst/>
              <a:rect l="l" t="t" r="r" b="b"/>
              <a:pathLst>
                <a:path w="12192000" h="370840">
                  <a:moveTo>
                    <a:pt x="5136134" y="0"/>
                  </a:moveTo>
                  <a:lnTo>
                    <a:pt x="268478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2684780" y="370840"/>
                  </a:lnTo>
                  <a:lnTo>
                    <a:pt x="5136134" y="370840"/>
                  </a:lnTo>
                  <a:lnTo>
                    <a:pt x="5136134" y="0"/>
                  </a:lnTo>
                  <a:close/>
                </a:path>
                <a:path w="12192000" h="370840">
                  <a:moveTo>
                    <a:pt x="12192000" y="0"/>
                  </a:moveTo>
                  <a:lnTo>
                    <a:pt x="9727692" y="0"/>
                  </a:lnTo>
                  <a:lnTo>
                    <a:pt x="7412482" y="0"/>
                  </a:lnTo>
                  <a:lnTo>
                    <a:pt x="5136261" y="0"/>
                  </a:lnTo>
                  <a:lnTo>
                    <a:pt x="5136261" y="370840"/>
                  </a:lnTo>
                  <a:lnTo>
                    <a:pt x="7412482" y="370840"/>
                  </a:lnTo>
                  <a:lnTo>
                    <a:pt x="9727692" y="370840"/>
                  </a:lnTo>
                  <a:lnTo>
                    <a:pt x="12192000" y="37084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F97A88F2-4987-BFE8-D7B6-DC39B79EF488}"/>
                </a:ext>
              </a:extLst>
            </p:cNvPr>
            <p:cNvSpPr/>
            <p:nvPr/>
          </p:nvSpPr>
          <p:spPr>
            <a:xfrm>
              <a:off x="0" y="6480809"/>
              <a:ext cx="12192000" cy="377190"/>
            </a:xfrm>
            <a:custGeom>
              <a:avLst/>
              <a:gdLst/>
              <a:ahLst/>
              <a:cxnLst/>
              <a:rect l="l" t="t" r="r" b="b"/>
              <a:pathLst>
                <a:path w="12192000" h="377190">
                  <a:moveTo>
                    <a:pt x="12192000" y="0"/>
                  </a:moveTo>
                  <a:lnTo>
                    <a:pt x="12185650" y="0"/>
                  </a:lnTo>
                  <a:lnTo>
                    <a:pt x="12185650" y="12700"/>
                  </a:lnTo>
                  <a:lnTo>
                    <a:pt x="12185650" y="370840"/>
                  </a:lnTo>
                  <a:lnTo>
                    <a:pt x="9734042" y="370840"/>
                  </a:lnTo>
                  <a:lnTo>
                    <a:pt x="9734042" y="12700"/>
                  </a:lnTo>
                  <a:lnTo>
                    <a:pt x="12185650" y="12700"/>
                  </a:lnTo>
                  <a:lnTo>
                    <a:pt x="12185650" y="0"/>
                  </a:lnTo>
                  <a:lnTo>
                    <a:pt x="9734042" y="0"/>
                  </a:lnTo>
                  <a:lnTo>
                    <a:pt x="9721342" y="0"/>
                  </a:lnTo>
                  <a:lnTo>
                    <a:pt x="9721342" y="12700"/>
                  </a:lnTo>
                  <a:lnTo>
                    <a:pt x="9721342" y="370840"/>
                  </a:lnTo>
                  <a:lnTo>
                    <a:pt x="7418832" y="370840"/>
                  </a:lnTo>
                  <a:lnTo>
                    <a:pt x="7418832" y="12700"/>
                  </a:lnTo>
                  <a:lnTo>
                    <a:pt x="9721342" y="12700"/>
                  </a:lnTo>
                  <a:lnTo>
                    <a:pt x="9721342" y="0"/>
                  </a:lnTo>
                  <a:lnTo>
                    <a:pt x="7418832" y="0"/>
                  </a:lnTo>
                  <a:lnTo>
                    <a:pt x="7406132" y="0"/>
                  </a:lnTo>
                  <a:lnTo>
                    <a:pt x="7406132" y="12700"/>
                  </a:lnTo>
                  <a:lnTo>
                    <a:pt x="7406132" y="370840"/>
                  </a:lnTo>
                  <a:lnTo>
                    <a:pt x="5142611" y="370840"/>
                  </a:lnTo>
                  <a:lnTo>
                    <a:pt x="5142611" y="12700"/>
                  </a:lnTo>
                  <a:lnTo>
                    <a:pt x="7406132" y="12700"/>
                  </a:lnTo>
                  <a:lnTo>
                    <a:pt x="7406132" y="0"/>
                  </a:lnTo>
                  <a:lnTo>
                    <a:pt x="5142611" y="0"/>
                  </a:lnTo>
                  <a:lnTo>
                    <a:pt x="5129911" y="0"/>
                  </a:lnTo>
                  <a:lnTo>
                    <a:pt x="5129911" y="12700"/>
                  </a:lnTo>
                  <a:lnTo>
                    <a:pt x="5129911" y="370840"/>
                  </a:lnTo>
                  <a:lnTo>
                    <a:pt x="2691130" y="370840"/>
                  </a:lnTo>
                  <a:lnTo>
                    <a:pt x="2691130" y="12700"/>
                  </a:lnTo>
                  <a:lnTo>
                    <a:pt x="5129911" y="12700"/>
                  </a:lnTo>
                  <a:lnTo>
                    <a:pt x="5129911" y="0"/>
                  </a:lnTo>
                  <a:lnTo>
                    <a:pt x="2691130" y="0"/>
                  </a:lnTo>
                  <a:lnTo>
                    <a:pt x="2678430" y="0"/>
                  </a:lnTo>
                  <a:lnTo>
                    <a:pt x="2678430" y="12700"/>
                  </a:lnTo>
                  <a:lnTo>
                    <a:pt x="2678430" y="370840"/>
                  </a:lnTo>
                  <a:lnTo>
                    <a:pt x="6350" y="370840"/>
                  </a:lnTo>
                  <a:lnTo>
                    <a:pt x="6350" y="12700"/>
                  </a:lnTo>
                  <a:lnTo>
                    <a:pt x="2678430" y="12700"/>
                  </a:lnTo>
                  <a:lnTo>
                    <a:pt x="2678430" y="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370840"/>
                  </a:lnTo>
                  <a:lnTo>
                    <a:pt x="0" y="377190"/>
                  </a:lnTo>
                  <a:lnTo>
                    <a:pt x="6350" y="377190"/>
                  </a:lnTo>
                  <a:lnTo>
                    <a:pt x="12192000" y="377190"/>
                  </a:lnTo>
                  <a:lnTo>
                    <a:pt x="12192000" y="370840"/>
                  </a:lnTo>
                  <a:lnTo>
                    <a:pt x="12192000" y="127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3">
            <a:extLst>
              <a:ext uri="{FF2B5EF4-FFF2-40B4-BE49-F238E27FC236}">
                <a16:creationId xmlns:a16="http://schemas.microsoft.com/office/drawing/2014/main" id="{47DE72EA-B9CB-116A-88DE-4743C2AD37D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94436" y="6522667"/>
            <a:ext cx="1296035" cy="302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ts val="2120"/>
              </a:lnSpc>
            </a:pPr>
            <a:r>
              <a:rPr spc="-10" dirty="0"/>
              <a:t>Background</a:t>
            </a: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A4D77D98-7857-6E3C-BCAD-1A3ED0DE0743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163951" y="6522667"/>
            <a:ext cx="1494789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b="0" dirty="0"/>
              <a:t>Data</a:t>
            </a:r>
            <a:r>
              <a:rPr b="0" spc="-45" dirty="0"/>
              <a:t> </a:t>
            </a:r>
            <a:r>
              <a:rPr b="0" spc="-10" dirty="0"/>
              <a:t>Analysis</a:t>
            </a: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E2FEC2AD-B943-D323-CB1D-9C2D9B5992C2}"/>
              </a:ext>
            </a:extLst>
          </p:cNvPr>
          <p:cNvSpPr txBox="1"/>
          <p:nvPr/>
        </p:nvSpPr>
        <p:spPr>
          <a:xfrm>
            <a:off x="5708396" y="6522667"/>
            <a:ext cx="1378204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spc="-10" dirty="0">
                <a:latin typeface="Cambria"/>
                <a:cs typeface="Cambria"/>
              </a:rPr>
              <a:t>Simulation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52BDEB0F-9C89-37C3-F2B9-E81831CF610F}"/>
              </a:ext>
            </a:extLst>
          </p:cNvPr>
          <p:cNvSpPr txBox="1"/>
          <p:nvPr/>
        </p:nvSpPr>
        <p:spPr>
          <a:xfrm>
            <a:off x="8239125" y="6522667"/>
            <a:ext cx="113347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b="1" spc="-10" dirty="0">
                <a:latin typeface="Cambria"/>
                <a:cs typeface="Cambria"/>
              </a:rPr>
              <a:t>Result</a:t>
            </a:r>
            <a:endParaRPr sz="1800" b="1" dirty="0">
              <a:latin typeface="Cambria"/>
              <a:cs typeface="Cambria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9488B777-5C80-5377-5728-9AB6DAF2FF4E}"/>
              </a:ext>
            </a:extLst>
          </p:cNvPr>
          <p:cNvSpPr txBox="1"/>
          <p:nvPr/>
        </p:nvSpPr>
        <p:spPr>
          <a:xfrm>
            <a:off x="10295635" y="6522667"/>
            <a:ext cx="133096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dirty="0">
                <a:latin typeface="Cambria"/>
                <a:cs typeface="Cambria"/>
              </a:rPr>
              <a:t>Future</a:t>
            </a:r>
            <a:r>
              <a:rPr sz="1800" spc="14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Work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75" y="193747"/>
            <a:ext cx="10636250" cy="1084960"/>
          </a:xfrm>
          <a:prstGeom prst="rect">
            <a:avLst/>
          </a:prstGeom>
        </p:spPr>
        <p:txBody>
          <a:bodyPr vert="horz" wrap="square" lIns="0" tIns="401065" rIns="0" bIns="0" rtlCol="0">
            <a:spAutoFit/>
          </a:bodyPr>
          <a:lstStyle/>
          <a:p>
            <a:pPr marL="2290445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Isochrones Grid For NGC_2548</a:t>
            </a:r>
            <a:endParaRPr spc="-1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A2FDACD-EB3E-B730-903D-EF0AD566E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69" y="1600200"/>
            <a:ext cx="4818931" cy="41624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5AFB4E8-81BA-2AD7-FCD8-39EADD237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931" y="1597843"/>
            <a:ext cx="5353050" cy="3981450"/>
          </a:xfrm>
          <a:prstGeom prst="rect">
            <a:avLst/>
          </a:prstGeom>
        </p:spPr>
      </p:pic>
      <p:grpSp>
        <p:nvGrpSpPr>
          <p:cNvPr id="14" name="object 3">
            <a:extLst>
              <a:ext uri="{FF2B5EF4-FFF2-40B4-BE49-F238E27FC236}">
                <a16:creationId xmlns:a16="http://schemas.microsoft.com/office/drawing/2014/main" id="{4E25B9EC-DFF6-0FAC-3D83-24634ED52AB7}"/>
              </a:ext>
            </a:extLst>
          </p:cNvPr>
          <p:cNvGrpSpPr/>
          <p:nvPr/>
        </p:nvGrpSpPr>
        <p:grpSpPr>
          <a:xfrm>
            <a:off x="0" y="6480809"/>
            <a:ext cx="12192000" cy="377190"/>
            <a:chOff x="0" y="6480809"/>
            <a:chExt cx="12192000" cy="377190"/>
          </a:xfrm>
        </p:grpSpPr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BBD14D3B-4A09-9412-36A2-84D75B8F3626}"/>
                </a:ext>
              </a:extLst>
            </p:cNvPr>
            <p:cNvSpPr/>
            <p:nvPr/>
          </p:nvSpPr>
          <p:spPr>
            <a:xfrm>
              <a:off x="0" y="6487159"/>
              <a:ext cx="12192000" cy="370840"/>
            </a:xfrm>
            <a:custGeom>
              <a:avLst/>
              <a:gdLst/>
              <a:ahLst/>
              <a:cxnLst/>
              <a:rect l="l" t="t" r="r" b="b"/>
              <a:pathLst>
                <a:path w="12192000" h="370840">
                  <a:moveTo>
                    <a:pt x="5136134" y="0"/>
                  </a:moveTo>
                  <a:lnTo>
                    <a:pt x="268478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2684780" y="370840"/>
                  </a:lnTo>
                  <a:lnTo>
                    <a:pt x="5136134" y="370840"/>
                  </a:lnTo>
                  <a:lnTo>
                    <a:pt x="5136134" y="0"/>
                  </a:lnTo>
                  <a:close/>
                </a:path>
                <a:path w="12192000" h="370840">
                  <a:moveTo>
                    <a:pt x="12192000" y="0"/>
                  </a:moveTo>
                  <a:lnTo>
                    <a:pt x="9727692" y="0"/>
                  </a:lnTo>
                  <a:lnTo>
                    <a:pt x="7412482" y="0"/>
                  </a:lnTo>
                  <a:lnTo>
                    <a:pt x="5136261" y="0"/>
                  </a:lnTo>
                  <a:lnTo>
                    <a:pt x="5136261" y="370840"/>
                  </a:lnTo>
                  <a:lnTo>
                    <a:pt x="7412482" y="370840"/>
                  </a:lnTo>
                  <a:lnTo>
                    <a:pt x="9727692" y="370840"/>
                  </a:lnTo>
                  <a:lnTo>
                    <a:pt x="12192000" y="37084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44DCF62E-70A6-5341-5EE5-A46980E3DA77}"/>
                </a:ext>
              </a:extLst>
            </p:cNvPr>
            <p:cNvSpPr/>
            <p:nvPr/>
          </p:nvSpPr>
          <p:spPr>
            <a:xfrm>
              <a:off x="0" y="6480809"/>
              <a:ext cx="12192000" cy="377190"/>
            </a:xfrm>
            <a:custGeom>
              <a:avLst/>
              <a:gdLst/>
              <a:ahLst/>
              <a:cxnLst/>
              <a:rect l="l" t="t" r="r" b="b"/>
              <a:pathLst>
                <a:path w="12192000" h="377190">
                  <a:moveTo>
                    <a:pt x="12192000" y="0"/>
                  </a:moveTo>
                  <a:lnTo>
                    <a:pt x="12185650" y="0"/>
                  </a:lnTo>
                  <a:lnTo>
                    <a:pt x="12185650" y="12700"/>
                  </a:lnTo>
                  <a:lnTo>
                    <a:pt x="12185650" y="370840"/>
                  </a:lnTo>
                  <a:lnTo>
                    <a:pt x="9734042" y="370840"/>
                  </a:lnTo>
                  <a:lnTo>
                    <a:pt x="9734042" y="12700"/>
                  </a:lnTo>
                  <a:lnTo>
                    <a:pt x="12185650" y="12700"/>
                  </a:lnTo>
                  <a:lnTo>
                    <a:pt x="12185650" y="0"/>
                  </a:lnTo>
                  <a:lnTo>
                    <a:pt x="9734042" y="0"/>
                  </a:lnTo>
                  <a:lnTo>
                    <a:pt x="9721342" y="0"/>
                  </a:lnTo>
                  <a:lnTo>
                    <a:pt x="9721342" y="12700"/>
                  </a:lnTo>
                  <a:lnTo>
                    <a:pt x="9721342" y="370840"/>
                  </a:lnTo>
                  <a:lnTo>
                    <a:pt x="7418832" y="370840"/>
                  </a:lnTo>
                  <a:lnTo>
                    <a:pt x="7418832" y="12700"/>
                  </a:lnTo>
                  <a:lnTo>
                    <a:pt x="9721342" y="12700"/>
                  </a:lnTo>
                  <a:lnTo>
                    <a:pt x="9721342" y="0"/>
                  </a:lnTo>
                  <a:lnTo>
                    <a:pt x="7418832" y="0"/>
                  </a:lnTo>
                  <a:lnTo>
                    <a:pt x="7406132" y="0"/>
                  </a:lnTo>
                  <a:lnTo>
                    <a:pt x="7406132" y="12700"/>
                  </a:lnTo>
                  <a:lnTo>
                    <a:pt x="7406132" y="370840"/>
                  </a:lnTo>
                  <a:lnTo>
                    <a:pt x="5142611" y="370840"/>
                  </a:lnTo>
                  <a:lnTo>
                    <a:pt x="5142611" y="12700"/>
                  </a:lnTo>
                  <a:lnTo>
                    <a:pt x="7406132" y="12700"/>
                  </a:lnTo>
                  <a:lnTo>
                    <a:pt x="7406132" y="0"/>
                  </a:lnTo>
                  <a:lnTo>
                    <a:pt x="5142611" y="0"/>
                  </a:lnTo>
                  <a:lnTo>
                    <a:pt x="5129911" y="0"/>
                  </a:lnTo>
                  <a:lnTo>
                    <a:pt x="5129911" y="12700"/>
                  </a:lnTo>
                  <a:lnTo>
                    <a:pt x="5129911" y="370840"/>
                  </a:lnTo>
                  <a:lnTo>
                    <a:pt x="2691130" y="370840"/>
                  </a:lnTo>
                  <a:lnTo>
                    <a:pt x="2691130" y="12700"/>
                  </a:lnTo>
                  <a:lnTo>
                    <a:pt x="5129911" y="12700"/>
                  </a:lnTo>
                  <a:lnTo>
                    <a:pt x="5129911" y="0"/>
                  </a:lnTo>
                  <a:lnTo>
                    <a:pt x="2691130" y="0"/>
                  </a:lnTo>
                  <a:lnTo>
                    <a:pt x="2678430" y="0"/>
                  </a:lnTo>
                  <a:lnTo>
                    <a:pt x="2678430" y="12700"/>
                  </a:lnTo>
                  <a:lnTo>
                    <a:pt x="2678430" y="370840"/>
                  </a:lnTo>
                  <a:lnTo>
                    <a:pt x="6350" y="370840"/>
                  </a:lnTo>
                  <a:lnTo>
                    <a:pt x="6350" y="12700"/>
                  </a:lnTo>
                  <a:lnTo>
                    <a:pt x="2678430" y="12700"/>
                  </a:lnTo>
                  <a:lnTo>
                    <a:pt x="2678430" y="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370840"/>
                  </a:lnTo>
                  <a:lnTo>
                    <a:pt x="0" y="377190"/>
                  </a:lnTo>
                  <a:lnTo>
                    <a:pt x="6350" y="377190"/>
                  </a:lnTo>
                  <a:lnTo>
                    <a:pt x="12192000" y="377190"/>
                  </a:lnTo>
                  <a:lnTo>
                    <a:pt x="12192000" y="370840"/>
                  </a:lnTo>
                  <a:lnTo>
                    <a:pt x="12192000" y="127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3">
            <a:extLst>
              <a:ext uri="{FF2B5EF4-FFF2-40B4-BE49-F238E27FC236}">
                <a16:creationId xmlns:a16="http://schemas.microsoft.com/office/drawing/2014/main" id="{82BEF45B-BE3E-9450-55D5-35F366E96A3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94436" y="6522667"/>
            <a:ext cx="1296035" cy="302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ts val="2120"/>
              </a:lnSpc>
            </a:pPr>
            <a:r>
              <a:rPr spc="-10" dirty="0"/>
              <a:t>Background</a:t>
            </a:r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0CE411C7-0D21-4E09-7AFD-067493BFA6F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163951" y="6522667"/>
            <a:ext cx="1494789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b="0" dirty="0"/>
              <a:t>Data</a:t>
            </a:r>
            <a:r>
              <a:rPr b="0" spc="-45" dirty="0"/>
              <a:t> </a:t>
            </a:r>
            <a:r>
              <a:rPr b="0" spc="-10" dirty="0"/>
              <a:t>Analysis</a:t>
            </a: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8F3510BF-B991-7F08-6F01-45170CBDF2D8}"/>
              </a:ext>
            </a:extLst>
          </p:cNvPr>
          <p:cNvSpPr txBox="1"/>
          <p:nvPr/>
        </p:nvSpPr>
        <p:spPr>
          <a:xfrm>
            <a:off x="5708396" y="6522667"/>
            <a:ext cx="1378204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spc="-10" dirty="0">
                <a:latin typeface="Cambria"/>
                <a:cs typeface="Cambria"/>
              </a:rPr>
              <a:t>Simulation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20" name="object 16">
            <a:extLst>
              <a:ext uri="{FF2B5EF4-FFF2-40B4-BE49-F238E27FC236}">
                <a16:creationId xmlns:a16="http://schemas.microsoft.com/office/drawing/2014/main" id="{BC7B77BF-075D-050F-A62C-666FA3224FB7}"/>
              </a:ext>
            </a:extLst>
          </p:cNvPr>
          <p:cNvSpPr txBox="1"/>
          <p:nvPr/>
        </p:nvSpPr>
        <p:spPr>
          <a:xfrm>
            <a:off x="8239125" y="6522667"/>
            <a:ext cx="113347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b="1" spc="-10" dirty="0">
                <a:latin typeface="Cambria"/>
                <a:cs typeface="Cambria"/>
              </a:rPr>
              <a:t>Result</a:t>
            </a:r>
            <a:endParaRPr sz="1800" b="1" dirty="0">
              <a:latin typeface="Cambria"/>
              <a:cs typeface="Cambria"/>
            </a:endParaRPr>
          </a:p>
        </p:txBody>
      </p:sp>
      <p:sp>
        <p:nvSpPr>
          <p:cNvPr id="21" name="object 17">
            <a:extLst>
              <a:ext uri="{FF2B5EF4-FFF2-40B4-BE49-F238E27FC236}">
                <a16:creationId xmlns:a16="http://schemas.microsoft.com/office/drawing/2014/main" id="{775D0677-B7D2-7F3A-E182-C911A62EE80D}"/>
              </a:ext>
            </a:extLst>
          </p:cNvPr>
          <p:cNvSpPr txBox="1"/>
          <p:nvPr/>
        </p:nvSpPr>
        <p:spPr>
          <a:xfrm>
            <a:off x="10295635" y="6522667"/>
            <a:ext cx="133096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dirty="0">
                <a:latin typeface="Cambria"/>
                <a:cs typeface="Cambria"/>
              </a:rPr>
              <a:t>Future</a:t>
            </a:r>
            <a:r>
              <a:rPr sz="1800" spc="14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Work</a:t>
            </a:r>
            <a:endParaRPr sz="18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812537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2367" rIns="0" bIns="0" rtlCol="0">
            <a:spAutoFit/>
          </a:bodyPr>
          <a:lstStyle/>
          <a:p>
            <a:pPr marL="405130">
              <a:lnSpc>
                <a:spcPct val="100000"/>
              </a:lnSpc>
              <a:spcBef>
                <a:spcPts val="105"/>
              </a:spcBef>
            </a:pPr>
            <a:r>
              <a:rPr dirty="0"/>
              <a:t>Range</a:t>
            </a:r>
            <a:r>
              <a:rPr spc="-85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Rotation</a:t>
            </a:r>
            <a:r>
              <a:rPr spc="-95" dirty="0"/>
              <a:t> </a:t>
            </a:r>
            <a:r>
              <a:rPr dirty="0"/>
              <a:t>Velocity</a:t>
            </a:r>
            <a:r>
              <a:rPr spc="-85" dirty="0"/>
              <a:t> </a:t>
            </a:r>
            <a:r>
              <a:rPr spc="-10" dirty="0"/>
              <a:t>Distribution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53527" y="1213103"/>
            <a:ext cx="5697855" cy="4504055"/>
            <a:chOff x="753527" y="1213103"/>
            <a:chExt cx="5697855" cy="45040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527" y="1382267"/>
              <a:ext cx="5697564" cy="433459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99387" y="1251203"/>
              <a:ext cx="1300480" cy="4114800"/>
            </a:xfrm>
            <a:custGeom>
              <a:avLst/>
              <a:gdLst/>
              <a:ahLst/>
              <a:cxnLst/>
              <a:rect l="l" t="t" r="r" b="b"/>
              <a:pathLst>
                <a:path w="1300480" h="4114800">
                  <a:moveTo>
                    <a:pt x="0" y="2057400"/>
                  </a:moveTo>
                  <a:lnTo>
                    <a:pt x="376" y="1986669"/>
                  </a:lnTo>
                  <a:lnTo>
                    <a:pt x="1499" y="1916537"/>
                  </a:lnTo>
                  <a:lnTo>
                    <a:pt x="3355" y="1847043"/>
                  </a:lnTo>
                  <a:lnTo>
                    <a:pt x="5932" y="1778223"/>
                  </a:lnTo>
                  <a:lnTo>
                    <a:pt x="9219" y="1710117"/>
                  </a:lnTo>
                  <a:lnTo>
                    <a:pt x="13203" y="1642762"/>
                  </a:lnTo>
                  <a:lnTo>
                    <a:pt x="17872" y="1576198"/>
                  </a:lnTo>
                  <a:lnTo>
                    <a:pt x="23214" y="1510462"/>
                  </a:lnTo>
                  <a:lnTo>
                    <a:pt x="29217" y="1445592"/>
                  </a:lnTo>
                  <a:lnTo>
                    <a:pt x="35869" y="1381628"/>
                  </a:lnTo>
                  <a:lnTo>
                    <a:pt x="43158" y="1318607"/>
                  </a:lnTo>
                  <a:lnTo>
                    <a:pt x="51071" y="1256567"/>
                  </a:lnTo>
                  <a:lnTo>
                    <a:pt x="59597" y="1195548"/>
                  </a:lnTo>
                  <a:lnTo>
                    <a:pt x="68724" y="1135586"/>
                  </a:lnTo>
                  <a:lnTo>
                    <a:pt x="78439" y="1076721"/>
                  </a:lnTo>
                  <a:lnTo>
                    <a:pt x="88730" y="1018991"/>
                  </a:lnTo>
                  <a:lnTo>
                    <a:pt x="99586" y="962434"/>
                  </a:lnTo>
                  <a:lnTo>
                    <a:pt x="110993" y="907088"/>
                  </a:lnTo>
                  <a:lnTo>
                    <a:pt x="122941" y="852992"/>
                  </a:lnTo>
                  <a:lnTo>
                    <a:pt x="135417" y="800184"/>
                  </a:lnTo>
                  <a:lnTo>
                    <a:pt x="148408" y="748703"/>
                  </a:lnTo>
                  <a:lnTo>
                    <a:pt x="161903" y="698586"/>
                  </a:lnTo>
                  <a:lnTo>
                    <a:pt x="175890" y="649872"/>
                  </a:lnTo>
                  <a:lnTo>
                    <a:pt x="190357" y="602599"/>
                  </a:lnTo>
                  <a:lnTo>
                    <a:pt x="205291" y="556805"/>
                  </a:lnTo>
                  <a:lnTo>
                    <a:pt x="220680" y="512530"/>
                  </a:lnTo>
                  <a:lnTo>
                    <a:pt x="236513" y="469810"/>
                  </a:lnTo>
                  <a:lnTo>
                    <a:pt x="252776" y="428685"/>
                  </a:lnTo>
                  <a:lnTo>
                    <a:pt x="269459" y="389193"/>
                  </a:lnTo>
                  <a:lnTo>
                    <a:pt x="286549" y="351372"/>
                  </a:lnTo>
                  <a:lnTo>
                    <a:pt x="304034" y="315260"/>
                  </a:lnTo>
                  <a:lnTo>
                    <a:pt x="321902" y="280895"/>
                  </a:lnTo>
                  <a:lnTo>
                    <a:pt x="358738" y="217563"/>
                  </a:lnTo>
                  <a:lnTo>
                    <a:pt x="396960" y="161680"/>
                  </a:lnTo>
                  <a:lnTo>
                    <a:pt x="436471" y="113555"/>
                  </a:lnTo>
                  <a:lnTo>
                    <a:pt x="477176" y="73492"/>
                  </a:lnTo>
                  <a:lnTo>
                    <a:pt x="518976" y="41799"/>
                  </a:lnTo>
                  <a:lnTo>
                    <a:pt x="561775" y="18781"/>
                  </a:lnTo>
                  <a:lnTo>
                    <a:pt x="605478" y="4746"/>
                  </a:lnTo>
                  <a:lnTo>
                    <a:pt x="649986" y="0"/>
                  </a:lnTo>
                  <a:lnTo>
                    <a:pt x="672334" y="1193"/>
                  </a:lnTo>
                  <a:lnTo>
                    <a:pt x="716451" y="10622"/>
                  </a:lnTo>
                  <a:lnTo>
                    <a:pt x="759714" y="29186"/>
                  </a:lnTo>
                  <a:lnTo>
                    <a:pt x="802026" y="56580"/>
                  </a:lnTo>
                  <a:lnTo>
                    <a:pt x="843291" y="92496"/>
                  </a:lnTo>
                  <a:lnTo>
                    <a:pt x="883411" y="136629"/>
                  </a:lnTo>
                  <a:lnTo>
                    <a:pt x="922289" y="188671"/>
                  </a:lnTo>
                  <a:lnTo>
                    <a:pt x="959830" y="248317"/>
                  </a:lnTo>
                  <a:lnTo>
                    <a:pt x="995937" y="315260"/>
                  </a:lnTo>
                  <a:lnTo>
                    <a:pt x="1013422" y="351372"/>
                  </a:lnTo>
                  <a:lnTo>
                    <a:pt x="1030512" y="389193"/>
                  </a:lnTo>
                  <a:lnTo>
                    <a:pt x="1047195" y="428685"/>
                  </a:lnTo>
                  <a:lnTo>
                    <a:pt x="1063458" y="469810"/>
                  </a:lnTo>
                  <a:lnTo>
                    <a:pt x="1079291" y="512530"/>
                  </a:lnTo>
                  <a:lnTo>
                    <a:pt x="1094680" y="556805"/>
                  </a:lnTo>
                  <a:lnTo>
                    <a:pt x="1109614" y="602599"/>
                  </a:lnTo>
                  <a:lnTo>
                    <a:pt x="1124081" y="649872"/>
                  </a:lnTo>
                  <a:lnTo>
                    <a:pt x="1138068" y="698586"/>
                  </a:lnTo>
                  <a:lnTo>
                    <a:pt x="1151563" y="748703"/>
                  </a:lnTo>
                  <a:lnTo>
                    <a:pt x="1164554" y="800184"/>
                  </a:lnTo>
                  <a:lnTo>
                    <a:pt x="1177030" y="852992"/>
                  </a:lnTo>
                  <a:lnTo>
                    <a:pt x="1188978" y="907088"/>
                  </a:lnTo>
                  <a:lnTo>
                    <a:pt x="1200385" y="962434"/>
                  </a:lnTo>
                  <a:lnTo>
                    <a:pt x="1211241" y="1018991"/>
                  </a:lnTo>
                  <a:lnTo>
                    <a:pt x="1221532" y="1076721"/>
                  </a:lnTo>
                  <a:lnTo>
                    <a:pt x="1231247" y="1135586"/>
                  </a:lnTo>
                  <a:lnTo>
                    <a:pt x="1240374" y="1195548"/>
                  </a:lnTo>
                  <a:lnTo>
                    <a:pt x="1248900" y="1256567"/>
                  </a:lnTo>
                  <a:lnTo>
                    <a:pt x="1256813" y="1318607"/>
                  </a:lnTo>
                  <a:lnTo>
                    <a:pt x="1264102" y="1381628"/>
                  </a:lnTo>
                  <a:lnTo>
                    <a:pt x="1270754" y="1445592"/>
                  </a:lnTo>
                  <a:lnTo>
                    <a:pt x="1276757" y="1510462"/>
                  </a:lnTo>
                  <a:lnTo>
                    <a:pt x="1282099" y="1576198"/>
                  </a:lnTo>
                  <a:lnTo>
                    <a:pt x="1286768" y="1642762"/>
                  </a:lnTo>
                  <a:lnTo>
                    <a:pt x="1290752" y="1710117"/>
                  </a:lnTo>
                  <a:lnTo>
                    <a:pt x="1294039" y="1778223"/>
                  </a:lnTo>
                  <a:lnTo>
                    <a:pt x="1296616" y="1847043"/>
                  </a:lnTo>
                  <a:lnTo>
                    <a:pt x="1298472" y="1916537"/>
                  </a:lnTo>
                  <a:lnTo>
                    <a:pt x="1299595" y="1986669"/>
                  </a:lnTo>
                  <a:lnTo>
                    <a:pt x="1299972" y="2057400"/>
                  </a:lnTo>
                  <a:lnTo>
                    <a:pt x="1299595" y="2128130"/>
                  </a:lnTo>
                  <a:lnTo>
                    <a:pt x="1298472" y="2198262"/>
                  </a:lnTo>
                  <a:lnTo>
                    <a:pt x="1296616" y="2267756"/>
                  </a:lnTo>
                  <a:lnTo>
                    <a:pt x="1294039" y="2336576"/>
                  </a:lnTo>
                  <a:lnTo>
                    <a:pt x="1290752" y="2404682"/>
                  </a:lnTo>
                  <a:lnTo>
                    <a:pt x="1286768" y="2472037"/>
                  </a:lnTo>
                  <a:lnTo>
                    <a:pt x="1282099" y="2538601"/>
                  </a:lnTo>
                  <a:lnTo>
                    <a:pt x="1276757" y="2604337"/>
                  </a:lnTo>
                  <a:lnTo>
                    <a:pt x="1270754" y="2669207"/>
                  </a:lnTo>
                  <a:lnTo>
                    <a:pt x="1264102" y="2733171"/>
                  </a:lnTo>
                  <a:lnTo>
                    <a:pt x="1256813" y="2796192"/>
                  </a:lnTo>
                  <a:lnTo>
                    <a:pt x="1248900" y="2858232"/>
                  </a:lnTo>
                  <a:lnTo>
                    <a:pt x="1240374" y="2919251"/>
                  </a:lnTo>
                  <a:lnTo>
                    <a:pt x="1231247" y="2979213"/>
                  </a:lnTo>
                  <a:lnTo>
                    <a:pt x="1221532" y="3038078"/>
                  </a:lnTo>
                  <a:lnTo>
                    <a:pt x="1211241" y="3095808"/>
                  </a:lnTo>
                  <a:lnTo>
                    <a:pt x="1200385" y="3152365"/>
                  </a:lnTo>
                  <a:lnTo>
                    <a:pt x="1188978" y="3207711"/>
                  </a:lnTo>
                  <a:lnTo>
                    <a:pt x="1177030" y="3261807"/>
                  </a:lnTo>
                  <a:lnTo>
                    <a:pt x="1164554" y="3314615"/>
                  </a:lnTo>
                  <a:lnTo>
                    <a:pt x="1151563" y="3366096"/>
                  </a:lnTo>
                  <a:lnTo>
                    <a:pt x="1138068" y="3416213"/>
                  </a:lnTo>
                  <a:lnTo>
                    <a:pt x="1124081" y="3464927"/>
                  </a:lnTo>
                  <a:lnTo>
                    <a:pt x="1109614" y="3512200"/>
                  </a:lnTo>
                  <a:lnTo>
                    <a:pt x="1094680" y="3557994"/>
                  </a:lnTo>
                  <a:lnTo>
                    <a:pt x="1079291" y="3602269"/>
                  </a:lnTo>
                  <a:lnTo>
                    <a:pt x="1063458" y="3644989"/>
                  </a:lnTo>
                  <a:lnTo>
                    <a:pt x="1047195" y="3686114"/>
                  </a:lnTo>
                  <a:lnTo>
                    <a:pt x="1030512" y="3725606"/>
                  </a:lnTo>
                  <a:lnTo>
                    <a:pt x="1013422" y="3763427"/>
                  </a:lnTo>
                  <a:lnTo>
                    <a:pt x="995937" y="3799539"/>
                  </a:lnTo>
                  <a:lnTo>
                    <a:pt x="978069" y="3833904"/>
                  </a:lnTo>
                  <a:lnTo>
                    <a:pt x="941233" y="3897236"/>
                  </a:lnTo>
                  <a:lnTo>
                    <a:pt x="903011" y="3953119"/>
                  </a:lnTo>
                  <a:lnTo>
                    <a:pt x="863500" y="4001244"/>
                  </a:lnTo>
                  <a:lnTo>
                    <a:pt x="822795" y="4041307"/>
                  </a:lnTo>
                  <a:lnTo>
                    <a:pt x="780995" y="4073000"/>
                  </a:lnTo>
                  <a:lnTo>
                    <a:pt x="738196" y="4096018"/>
                  </a:lnTo>
                  <a:lnTo>
                    <a:pt x="694493" y="4110053"/>
                  </a:lnTo>
                  <a:lnTo>
                    <a:pt x="649986" y="4114800"/>
                  </a:lnTo>
                  <a:lnTo>
                    <a:pt x="627637" y="4113606"/>
                  </a:lnTo>
                  <a:lnTo>
                    <a:pt x="583520" y="4104177"/>
                  </a:lnTo>
                  <a:lnTo>
                    <a:pt x="540257" y="4085613"/>
                  </a:lnTo>
                  <a:lnTo>
                    <a:pt x="497945" y="4058219"/>
                  </a:lnTo>
                  <a:lnTo>
                    <a:pt x="456680" y="4022303"/>
                  </a:lnTo>
                  <a:lnTo>
                    <a:pt x="416560" y="3978170"/>
                  </a:lnTo>
                  <a:lnTo>
                    <a:pt x="377682" y="3926128"/>
                  </a:lnTo>
                  <a:lnTo>
                    <a:pt x="340141" y="3866482"/>
                  </a:lnTo>
                  <a:lnTo>
                    <a:pt x="304034" y="3799539"/>
                  </a:lnTo>
                  <a:lnTo>
                    <a:pt x="286549" y="3763427"/>
                  </a:lnTo>
                  <a:lnTo>
                    <a:pt x="269459" y="3725606"/>
                  </a:lnTo>
                  <a:lnTo>
                    <a:pt x="252776" y="3686114"/>
                  </a:lnTo>
                  <a:lnTo>
                    <a:pt x="236513" y="3644989"/>
                  </a:lnTo>
                  <a:lnTo>
                    <a:pt x="220680" y="3602269"/>
                  </a:lnTo>
                  <a:lnTo>
                    <a:pt x="205291" y="3557994"/>
                  </a:lnTo>
                  <a:lnTo>
                    <a:pt x="190357" y="3512200"/>
                  </a:lnTo>
                  <a:lnTo>
                    <a:pt x="175890" y="3464927"/>
                  </a:lnTo>
                  <a:lnTo>
                    <a:pt x="161903" y="3416213"/>
                  </a:lnTo>
                  <a:lnTo>
                    <a:pt x="148408" y="3366096"/>
                  </a:lnTo>
                  <a:lnTo>
                    <a:pt x="135417" y="3314615"/>
                  </a:lnTo>
                  <a:lnTo>
                    <a:pt x="122941" y="3261807"/>
                  </a:lnTo>
                  <a:lnTo>
                    <a:pt x="110993" y="3207711"/>
                  </a:lnTo>
                  <a:lnTo>
                    <a:pt x="99586" y="3152365"/>
                  </a:lnTo>
                  <a:lnTo>
                    <a:pt x="88730" y="3095808"/>
                  </a:lnTo>
                  <a:lnTo>
                    <a:pt x="78439" y="3038078"/>
                  </a:lnTo>
                  <a:lnTo>
                    <a:pt x="68724" y="2979213"/>
                  </a:lnTo>
                  <a:lnTo>
                    <a:pt x="59597" y="2919251"/>
                  </a:lnTo>
                  <a:lnTo>
                    <a:pt x="51071" y="2858232"/>
                  </a:lnTo>
                  <a:lnTo>
                    <a:pt x="43158" y="2796192"/>
                  </a:lnTo>
                  <a:lnTo>
                    <a:pt x="35869" y="2733171"/>
                  </a:lnTo>
                  <a:lnTo>
                    <a:pt x="29217" y="2669207"/>
                  </a:lnTo>
                  <a:lnTo>
                    <a:pt x="23214" y="2604337"/>
                  </a:lnTo>
                  <a:lnTo>
                    <a:pt x="17872" y="2538601"/>
                  </a:lnTo>
                  <a:lnTo>
                    <a:pt x="13203" y="2472037"/>
                  </a:lnTo>
                  <a:lnTo>
                    <a:pt x="9219" y="2404682"/>
                  </a:lnTo>
                  <a:lnTo>
                    <a:pt x="5932" y="2336576"/>
                  </a:lnTo>
                  <a:lnTo>
                    <a:pt x="3355" y="2267756"/>
                  </a:lnTo>
                  <a:lnTo>
                    <a:pt x="1499" y="2198262"/>
                  </a:lnTo>
                  <a:lnTo>
                    <a:pt x="376" y="2128130"/>
                  </a:lnTo>
                  <a:lnTo>
                    <a:pt x="0" y="2057400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693789" y="2185492"/>
            <a:ext cx="4640580" cy="16046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0029" marR="5080" indent="-227329">
              <a:lnSpc>
                <a:spcPct val="90000"/>
              </a:lnSpc>
              <a:spcBef>
                <a:spcPts val="434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Vsini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data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from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LAMOST 	</a:t>
            </a:r>
            <a:r>
              <a:rPr sz="2800" dirty="0">
                <a:latin typeface="Arial MT"/>
                <a:cs typeface="Arial MT"/>
              </a:rPr>
              <a:t>MRS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spectra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may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help 	</a:t>
            </a:r>
            <a:r>
              <a:rPr sz="2800" dirty="0">
                <a:latin typeface="Arial MT"/>
                <a:cs typeface="Arial MT"/>
              </a:rPr>
              <a:t>improving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eMSTO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width 	calculation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1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Miss</a:t>
            </a:r>
            <a:r>
              <a:rPr spc="-30" dirty="0"/>
              <a:t> </a:t>
            </a:r>
            <a:r>
              <a:rPr dirty="0"/>
              <a:t>Confirmation of</a:t>
            </a:r>
            <a:r>
              <a:rPr spc="-5" dirty="0"/>
              <a:t> </a:t>
            </a:r>
            <a:r>
              <a:rPr dirty="0"/>
              <a:t>Star Rotation </a:t>
            </a:r>
            <a:r>
              <a:rPr spc="-10" dirty="0"/>
              <a:t>Velocity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6905"/>
            <a:ext cx="3736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95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 MT"/>
                <a:cs typeface="Arial MT"/>
              </a:rPr>
              <a:t>Magnitude</a:t>
            </a:r>
            <a:r>
              <a:rPr sz="2800" spc="-14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estimation: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/>
              <a:t>Sini</a:t>
            </a:r>
            <a:r>
              <a:rPr spc="-60" dirty="0"/>
              <a:t> </a:t>
            </a:r>
            <a:r>
              <a:rPr dirty="0"/>
              <a:t>will</a:t>
            </a:r>
            <a:r>
              <a:rPr spc="-65" dirty="0"/>
              <a:t> </a:t>
            </a:r>
            <a:r>
              <a:rPr dirty="0"/>
              <a:t>have</a:t>
            </a:r>
            <a:r>
              <a:rPr spc="-65" dirty="0"/>
              <a:t> </a:t>
            </a:r>
            <a:r>
              <a:rPr dirty="0"/>
              <a:t>a</a:t>
            </a:r>
            <a:r>
              <a:rPr spc="-70" dirty="0"/>
              <a:t> </a:t>
            </a:r>
            <a:r>
              <a:rPr dirty="0"/>
              <a:t>meaningful</a:t>
            </a:r>
            <a:r>
              <a:rPr spc="-30" dirty="0"/>
              <a:t> </a:t>
            </a:r>
            <a:r>
              <a:rPr dirty="0"/>
              <a:t>value</a:t>
            </a:r>
            <a:r>
              <a:rPr spc="-55" dirty="0"/>
              <a:t> </a:t>
            </a:r>
            <a:r>
              <a:rPr dirty="0"/>
              <a:t>only</a:t>
            </a:r>
            <a:r>
              <a:rPr spc="-60" dirty="0"/>
              <a:t> </a:t>
            </a:r>
            <a:r>
              <a:rPr spc="-20" dirty="0"/>
              <a:t>when</a:t>
            </a: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Char char="•"/>
              <a:tabLst>
                <a:tab pos="240665" algn="l"/>
              </a:tabLst>
            </a:pPr>
            <a:r>
              <a:rPr dirty="0"/>
              <a:t>P</a:t>
            </a:r>
            <a:r>
              <a:rPr spc="-90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small</a:t>
            </a:r>
            <a:r>
              <a:rPr spc="-35" dirty="0"/>
              <a:t> </a:t>
            </a:r>
            <a:r>
              <a:rPr spc="-10" dirty="0"/>
              <a:t>enough(&lt;0.3day)</a:t>
            </a: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Char char="•"/>
              <a:tabLst>
                <a:tab pos="240029" algn="l"/>
              </a:tabLst>
            </a:pPr>
            <a:r>
              <a:rPr dirty="0"/>
              <a:t>Vsini</a:t>
            </a:r>
            <a:r>
              <a:rPr spc="-50" dirty="0"/>
              <a:t> </a:t>
            </a:r>
            <a:r>
              <a:rPr dirty="0"/>
              <a:t>is</a:t>
            </a:r>
            <a:r>
              <a:rPr spc="-70" dirty="0"/>
              <a:t> </a:t>
            </a:r>
            <a:r>
              <a:rPr dirty="0"/>
              <a:t>small</a:t>
            </a:r>
            <a:r>
              <a:rPr spc="-45" dirty="0"/>
              <a:t> </a:t>
            </a:r>
            <a:r>
              <a:rPr spc="-10" dirty="0"/>
              <a:t>enough(&lt;100km/s)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610857" y="4195317"/>
            <a:ext cx="1280795" cy="159385"/>
            <a:chOff x="6610857" y="4195317"/>
            <a:chExt cx="1280795" cy="159385"/>
          </a:xfrm>
        </p:grpSpPr>
        <p:sp>
          <p:nvSpPr>
            <p:cNvPr id="6" name="object 6"/>
            <p:cNvSpPr/>
            <p:nvPr/>
          </p:nvSpPr>
          <p:spPr>
            <a:xfrm>
              <a:off x="6617207" y="4201667"/>
              <a:ext cx="1268095" cy="146685"/>
            </a:xfrm>
            <a:custGeom>
              <a:avLst/>
              <a:gdLst/>
              <a:ahLst/>
              <a:cxnLst/>
              <a:rect l="l" t="t" r="r" b="b"/>
              <a:pathLst>
                <a:path w="1268095" h="146685">
                  <a:moveTo>
                    <a:pt x="1194816" y="0"/>
                  </a:moveTo>
                  <a:lnTo>
                    <a:pt x="1194816" y="36575"/>
                  </a:lnTo>
                  <a:lnTo>
                    <a:pt x="0" y="36575"/>
                  </a:lnTo>
                  <a:lnTo>
                    <a:pt x="0" y="109727"/>
                  </a:lnTo>
                  <a:lnTo>
                    <a:pt x="1194816" y="109727"/>
                  </a:lnTo>
                  <a:lnTo>
                    <a:pt x="1194816" y="146303"/>
                  </a:lnTo>
                  <a:lnTo>
                    <a:pt x="1267968" y="73151"/>
                  </a:lnTo>
                  <a:lnTo>
                    <a:pt x="119481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17207" y="4201667"/>
              <a:ext cx="1268095" cy="146685"/>
            </a:xfrm>
            <a:custGeom>
              <a:avLst/>
              <a:gdLst/>
              <a:ahLst/>
              <a:cxnLst/>
              <a:rect l="l" t="t" r="r" b="b"/>
              <a:pathLst>
                <a:path w="1268095" h="146685">
                  <a:moveTo>
                    <a:pt x="0" y="36575"/>
                  </a:moveTo>
                  <a:lnTo>
                    <a:pt x="1194816" y="36575"/>
                  </a:lnTo>
                  <a:lnTo>
                    <a:pt x="1194816" y="0"/>
                  </a:lnTo>
                  <a:lnTo>
                    <a:pt x="1267968" y="73151"/>
                  </a:lnTo>
                  <a:lnTo>
                    <a:pt x="1194816" y="146303"/>
                  </a:lnTo>
                  <a:lnTo>
                    <a:pt x="1194816" y="109727"/>
                  </a:lnTo>
                  <a:lnTo>
                    <a:pt x="0" y="109727"/>
                  </a:lnTo>
                  <a:lnTo>
                    <a:pt x="0" y="36575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80482" y="2057526"/>
            <a:ext cx="99504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mbria Math"/>
                <a:cs typeface="Cambria Math"/>
              </a:rPr>
              <a:t>𝑠𝑖𝑛𝑖</a:t>
            </a:r>
            <a:r>
              <a:rPr sz="2800" spc="229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60871" y="2311907"/>
            <a:ext cx="1414780" cy="22860"/>
          </a:xfrm>
          <a:custGeom>
            <a:avLst/>
            <a:gdLst/>
            <a:ahLst/>
            <a:cxnLst/>
            <a:rect l="l" t="t" r="r" b="b"/>
            <a:pathLst>
              <a:path w="1414779" h="22860">
                <a:moveTo>
                  <a:pt x="1414272" y="0"/>
                </a:moveTo>
                <a:lnTo>
                  <a:pt x="0" y="0"/>
                </a:lnTo>
                <a:lnTo>
                  <a:pt x="0" y="22860"/>
                </a:lnTo>
                <a:lnTo>
                  <a:pt x="1414272" y="22860"/>
                </a:lnTo>
                <a:lnTo>
                  <a:pt x="1414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49059" y="1709445"/>
            <a:ext cx="1438910" cy="1037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marR="5080" indent="-384175">
              <a:lnSpc>
                <a:spcPct val="118600"/>
              </a:lnSpc>
              <a:spcBef>
                <a:spcPts val="100"/>
              </a:spcBef>
              <a:tabLst>
                <a:tab pos="967740" algn="l"/>
                <a:tab pos="1223645" algn="l"/>
              </a:tabLst>
            </a:pPr>
            <a:r>
              <a:rPr sz="2800" spc="-10" dirty="0">
                <a:latin typeface="Cambria Math"/>
                <a:cs typeface="Cambria Math"/>
              </a:rPr>
              <a:t>𝑣𝑠𝑖𝑛𝑖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·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P </a:t>
            </a:r>
            <a:r>
              <a:rPr sz="2800" spc="-25" dirty="0">
                <a:latin typeface="Cambria Math"/>
                <a:cs typeface="Cambria Math"/>
              </a:rPr>
              <a:t>2𝜋𝑅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87459" y="4038346"/>
            <a:ext cx="27762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 MT"/>
                <a:cs typeface="Arial MT"/>
              </a:rPr>
              <a:t>Instrument</a:t>
            </a:r>
            <a:r>
              <a:rPr sz="3200" spc="-65" dirty="0">
                <a:latin typeface="Arial MT"/>
                <a:cs typeface="Arial MT"/>
              </a:rPr>
              <a:t> </a:t>
            </a:r>
            <a:r>
              <a:rPr sz="3200" spc="-20" dirty="0">
                <a:latin typeface="Arial MT"/>
                <a:cs typeface="Arial MT"/>
              </a:rPr>
              <a:t>limit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2264" y="2598241"/>
            <a:ext cx="64293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latin typeface="Palatino Linotype"/>
                <a:cs typeface="Palatino Linotype"/>
              </a:rPr>
              <a:t>Thanks</a:t>
            </a:r>
            <a:r>
              <a:rPr sz="5400" b="1" spc="-5" dirty="0">
                <a:latin typeface="Palatino Linotype"/>
                <a:cs typeface="Palatino Linotype"/>
              </a:rPr>
              <a:t> </a:t>
            </a:r>
            <a:r>
              <a:rPr sz="5400" b="1" dirty="0">
                <a:latin typeface="Palatino Linotype"/>
                <a:cs typeface="Palatino Linotype"/>
              </a:rPr>
              <a:t>for</a:t>
            </a:r>
            <a:r>
              <a:rPr sz="5400" b="1" spc="-10" dirty="0">
                <a:latin typeface="Palatino Linotype"/>
                <a:cs typeface="Palatino Linotype"/>
              </a:rPr>
              <a:t> listening</a:t>
            </a:r>
            <a:endParaRPr sz="5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378" rIns="0" bIns="0" rtlCol="0">
            <a:spAutoFit/>
          </a:bodyPr>
          <a:lstStyle/>
          <a:p>
            <a:pPr marL="1945639">
              <a:lnSpc>
                <a:spcPct val="100000"/>
              </a:lnSpc>
              <a:spcBef>
                <a:spcPts val="100"/>
              </a:spcBef>
            </a:pPr>
            <a:r>
              <a:rPr dirty="0"/>
              <a:t>Multiple</a:t>
            </a:r>
            <a:r>
              <a:rPr spc="-50" dirty="0"/>
              <a:t> </a:t>
            </a:r>
            <a:r>
              <a:rPr dirty="0"/>
              <a:t>Stellar</a:t>
            </a:r>
            <a:r>
              <a:rPr spc="-50" dirty="0"/>
              <a:t> </a:t>
            </a:r>
            <a:r>
              <a:rPr spc="-10" dirty="0"/>
              <a:t>Population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1220" y="1374647"/>
            <a:ext cx="2390140" cy="848994"/>
          </a:xfrm>
          <a:prstGeom prst="rect">
            <a:avLst/>
          </a:prstGeom>
          <a:solidFill>
            <a:srgbClr val="5B9BD4"/>
          </a:solidFill>
          <a:ln w="12700">
            <a:solidFill>
              <a:srgbClr val="213E58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543560" marR="396875" indent="-140335">
              <a:lnSpc>
                <a:spcPct val="100000"/>
              </a:lnSpc>
              <a:spcBef>
                <a:spcPts val="89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Single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stellar population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33873" y="1813305"/>
            <a:ext cx="1238250" cy="175895"/>
            <a:chOff x="4833873" y="1813305"/>
            <a:chExt cx="1238250" cy="175895"/>
          </a:xfrm>
        </p:grpSpPr>
        <p:sp>
          <p:nvSpPr>
            <p:cNvPr id="5" name="object 5"/>
            <p:cNvSpPr/>
            <p:nvPr/>
          </p:nvSpPr>
          <p:spPr>
            <a:xfrm>
              <a:off x="4840223" y="1819655"/>
              <a:ext cx="1225550" cy="163195"/>
            </a:xfrm>
            <a:custGeom>
              <a:avLst/>
              <a:gdLst/>
              <a:ahLst/>
              <a:cxnLst/>
              <a:rect l="l" t="t" r="r" b="b"/>
              <a:pathLst>
                <a:path w="1225550" h="163194">
                  <a:moveTo>
                    <a:pt x="1143762" y="0"/>
                  </a:moveTo>
                  <a:lnTo>
                    <a:pt x="1143762" y="40767"/>
                  </a:lnTo>
                  <a:lnTo>
                    <a:pt x="0" y="40767"/>
                  </a:lnTo>
                  <a:lnTo>
                    <a:pt x="0" y="122301"/>
                  </a:lnTo>
                  <a:lnTo>
                    <a:pt x="1143762" y="122301"/>
                  </a:lnTo>
                  <a:lnTo>
                    <a:pt x="1143762" y="163068"/>
                  </a:lnTo>
                  <a:lnTo>
                    <a:pt x="1225296" y="81534"/>
                  </a:lnTo>
                  <a:lnTo>
                    <a:pt x="114376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40223" y="1819655"/>
              <a:ext cx="1225550" cy="163195"/>
            </a:xfrm>
            <a:custGeom>
              <a:avLst/>
              <a:gdLst/>
              <a:ahLst/>
              <a:cxnLst/>
              <a:rect l="l" t="t" r="r" b="b"/>
              <a:pathLst>
                <a:path w="1225550" h="163194">
                  <a:moveTo>
                    <a:pt x="0" y="40767"/>
                  </a:moveTo>
                  <a:lnTo>
                    <a:pt x="1143762" y="40767"/>
                  </a:lnTo>
                  <a:lnTo>
                    <a:pt x="1143762" y="0"/>
                  </a:lnTo>
                  <a:lnTo>
                    <a:pt x="1225296" y="81534"/>
                  </a:lnTo>
                  <a:lnTo>
                    <a:pt x="1143762" y="163068"/>
                  </a:lnTo>
                  <a:lnTo>
                    <a:pt x="1143762" y="122301"/>
                  </a:lnTo>
                  <a:lnTo>
                    <a:pt x="0" y="122301"/>
                  </a:lnTo>
                  <a:lnTo>
                    <a:pt x="0" y="40767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525768" y="1415796"/>
            <a:ext cx="3153410" cy="1061085"/>
          </a:xfrm>
          <a:prstGeom prst="rect">
            <a:avLst/>
          </a:prstGeom>
          <a:solidFill>
            <a:srgbClr val="5B9BD4"/>
          </a:solidFill>
          <a:ln w="12700">
            <a:solidFill>
              <a:srgbClr val="213E58"/>
            </a:solidFill>
          </a:ln>
        </p:spPr>
        <p:txBody>
          <a:bodyPr vert="horz" wrap="square" lIns="0" tIns="219075" rIns="0" bIns="0" rtlCol="0">
            <a:spAutoFit/>
          </a:bodyPr>
          <a:lstStyle/>
          <a:p>
            <a:pPr marL="397510" marR="256540" indent="-131445">
              <a:lnSpc>
                <a:spcPct val="100000"/>
              </a:lnSpc>
              <a:spcBef>
                <a:spcPts val="172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Multiple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population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old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globular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814306" y="1976373"/>
            <a:ext cx="662305" cy="1296035"/>
            <a:chOff x="9814306" y="1976373"/>
            <a:chExt cx="662305" cy="1296035"/>
          </a:xfrm>
        </p:grpSpPr>
        <p:sp>
          <p:nvSpPr>
            <p:cNvPr id="9" name="object 9"/>
            <p:cNvSpPr/>
            <p:nvPr/>
          </p:nvSpPr>
          <p:spPr>
            <a:xfrm>
              <a:off x="9820656" y="2592069"/>
              <a:ext cx="649605" cy="674370"/>
            </a:xfrm>
            <a:custGeom>
              <a:avLst/>
              <a:gdLst/>
              <a:ahLst/>
              <a:cxnLst/>
              <a:rect l="l" t="t" r="r" b="b"/>
              <a:pathLst>
                <a:path w="649604" h="674370">
                  <a:moveTo>
                    <a:pt x="641476" y="0"/>
                  </a:moveTo>
                  <a:lnTo>
                    <a:pt x="630714" y="44055"/>
                  </a:lnTo>
                  <a:lnTo>
                    <a:pt x="615587" y="86736"/>
                  </a:lnTo>
                  <a:lnTo>
                    <a:pt x="596284" y="127875"/>
                  </a:lnTo>
                  <a:lnTo>
                    <a:pt x="572995" y="167303"/>
                  </a:lnTo>
                  <a:lnTo>
                    <a:pt x="545907" y="204852"/>
                  </a:lnTo>
                  <a:lnTo>
                    <a:pt x="515210" y="240353"/>
                  </a:lnTo>
                  <a:lnTo>
                    <a:pt x="481091" y="273637"/>
                  </a:lnTo>
                  <a:lnTo>
                    <a:pt x="443740" y="304536"/>
                  </a:lnTo>
                  <a:lnTo>
                    <a:pt x="403345" y="332881"/>
                  </a:lnTo>
                  <a:lnTo>
                    <a:pt x="360094" y="358504"/>
                  </a:lnTo>
                  <a:lnTo>
                    <a:pt x="314176" y="381236"/>
                  </a:lnTo>
                  <a:lnTo>
                    <a:pt x="265779" y="400909"/>
                  </a:lnTo>
                  <a:lnTo>
                    <a:pt x="215093" y="417354"/>
                  </a:lnTo>
                  <a:lnTo>
                    <a:pt x="162305" y="430402"/>
                  </a:lnTo>
                  <a:lnTo>
                    <a:pt x="162305" y="349250"/>
                  </a:lnTo>
                  <a:lnTo>
                    <a:pt x="0" y="528319"/>
                  </a:lnTo>
                  <a:lnTo>
                    <a:pt x="162305" y="673862"/>
                  </a:lnTo>
                  <a:lnTo>
                    <a:pt x="162305" y="592708"/>
                  </a:lnTo>
                  <a:lnTo>
                    <a:pt x="215077" y="579671"/>
                  </a:lnTo>
                  <a:lnTo>
                    <a:pt x="265554" y="563326"/>
                  </a:lnTo>
                  <a:lnTo>
                    <a:pt x="313590" y="543856"/>
                  </a:lnTo>
                  <a:lnTo>
                    <a:pt x="359039" y="521443"/>
                  </a:lnTo>
                  <a:lnTo>
                    <a:pt x="401754" y="496266"/>
                  </a:lnTo>
                  <a:lnTo>
                    <a:pt x="441588" y="468507"/>
                  </a:lnTo>
                  <a:lnTo>
                    <a:pt x="478394" y="438348"/>
                  </a:lnTo>
                  <a:lnTo>
                    <a:pt x="512026" y="405970"/>
                  </a:lnTo>
                  <a:lnTo>
                    <a:pt x="542337" y="371554"/>
                  </a:lnTo>
                  <a:lnTo>
                    <a:pt x="569180" y="335281"/>
                  </a:lnTo>
                  <a:lnTo>
                    <a:pt x="592409" y="297332"/>
                  </a:lnTo>
                  <a:lnTo>
                    <a:pt x="611876" y="257889"/>
                  </a:lnTo>
                  <a:lnTo>
                    <a:pt x="627435" y="217133"/>
                  </a:lnTo>
                  <a:lnTo>
                    <a:pt x="638940" y="175246"/>
                  </a:lnTo>
                  <a:lnTo>
                    <a:pt x="646243" y="132407"/>
                  </a:lnTo>
                  <a:lnTo>
                    <a:pt x="649198" y="88799"/>
                  </a:lnTo>
                  <a:lnTo>
                    <a:pt x="647658" y="44603"/>
                  </a:lnTo>
                  <a:lnTo>
                    <a:pt x="64147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820656" y="1982723"/>
              <a:ext cx="649605" cy="690880"/>
            </a:xfrm>
            <a:custGeom>
              <a:avLst/>
              <a:gdLst/>
              <a:ahLst/>
              <a:cxnLst/>
              <a:rect l="l" t="t" r="r" b="b"/>
              <a:pathLst>
                <a:path w="649604" h="690880">
                  <a:moveTo>
                    <a:pt x="0" y="0"/>
                  </a:moveTo>
                  <a:lnTo>
                    <a:pt x="0" y="162305"/>
                  </a:lnTo>
                  <a:lnTo>
                    <a:pt x="53241" y="164056"/>
                  </a:lnTo>
                  <a:lnTo>
                    <a:pt x="105298" y="169219"/>
                  </a:lnTo>
                  <a:lnTo>
                    <a:pt x="156004" y="177656"/>
                  </a:lnTo>
                  <a:lnTo>
                    <a:pt x="205191" y="189234"/>
                  </a:lnTo>
                  <a:lnTo>
                    <a:pt x="252692" y="203815"/>
                  </a:lnTo>
                  <a:lnTo>
                    <a:pt x="298340" y="221264"/>
                  </a:lnTo>
                  <a:lnTo>
                    <a:pt x="341967" y="241445"/>
                  </a:lnTo>
                  <a:lnTo>
                    <a:pt x="383407" y="264222"/>
                  </a:lnTo>
                  <a:lnTo>
                    <a:pt x="422493" y="289461"/>
                  </a:lnTo>
                  <a:lnTo>
                    <a:pt x="459057" y="317023"/>
                  </a:lnTo>
                  <a:lnTo>
                    <a:pt x="492932" y="346775"/>
                  </a:lnTo>
                  <a:lnTo>
                    <a:pt x="523951" y="378579"/>
                  </a:lnTo>
                  <a:lnTo>
                    <a:pt x="551946" y="412301"/>
                  </a:lnTo>
                  <a:lnTo>
                    <a:pt x="576752" y="447804"/>
                  </a:lnTo>
                  <a:lnTo>
                    <a:pt x="598199" y="484953"/>
                  </a:lnTo>
                  <a:lnTo>
                    <a:pt x="616122" y="523611"/>
                  </a:lnTo>
                  <a:lnTo>
                    <a:pt x="630353" y="563644"/>
                  </a:lnTo>
                  <a:lnTo>
                    <a:pt x="640725" y="604914"/>
                  </a:lnTo>
                  <a:lnTo>
                    <a:pt x="647071" y="647287"/>
                  </a:lnTo>
                  <a:lnTo>
                    <a:pt x="649224" y="690626"/>
                  </a:lnTo>
                  <a:lnTo>
                    <a:pt x="649224" y="528320"/>
                  </a:lnTo>
                  <a:lnTo>
                    <a:pt x="647071" y="484981"/>
                  </a:lnTo>
                  <a:lnTo>
                    <a:pt x="640725" y="442608"/>
                  </a:lnTo>
                  <a:lnTo>
                    <a:pt x="630353" y="401338"/>
                  </a:lnTo>
                  <a:lnTo>
                    <a:pt x="616122" y="361305"/>
                  </a:lnTo>
                  <a:lnTo>
                    <a:pt x="598199" y="322647"/>
                  </a:lnTo>
                  <a:lnTo>
                    <a:pt x="576752" y="285498"/>
                  </a:lnTo>
                  <a:lnTo>
                    <a:pt x="551946" y="249995"/>
                  </a:lnTo>
                  <a:lnTo>
                    <a:pt x="523951" y="216273"/>
                  </a:lnTo>
                  <a:lnTo>
                    <a:pt x="492932" y="184469"/>
                  </a:lnTo>
                  <a:lnTo>
                    <a:pt x="459057" y="154717"/>
                  </a:lnTo>
                  <a:lnTo>
                    <a:pt x="422493" y="127155"/>
                  </a:lnTo>
                  <a:lnTo>
                    <a:pt x="383407" y="101916"/>
                  </a:lnTo>
                  <a:lnTo>
                    <a:pt x="341967" y="79139"/>
                  </a:lnTo>
                  <a:lnTo>
                    <a:pt x="298340" y="58958"/>
                  </a:lnTo>
                  <a:lnTo>
                    <a:pt x="252692" y="41509"/>
                  </a:lnTo>
                  <a:lnTo>
                    <a:pt x="205191" y="26928"/>
                  </a:lnTo>
                  <a:lnTo>
                    <a:pt x="156004" y="15350"/>
                  </a:lnTo>
                  <a:lnTo>
                    <a:pt x="105298" y="6913"/>
                  </a:lnTo>
                  <a:lnTo>
                    <a:pt x="53241" y="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820656" y="1982723"/>
              <a:ext cx="649605" cy="1283335"/>
            </a:xfrm>
            <a:custGeom>
              <a:avLst/>
              <a:gdLst/>
              <a:ahLst/>
              <a:cxnLst/>
              <a:rect l="l" t="t" r="r" b="b"/>
              <a:pathLst>
                <a:path w="649604" h="1283335">
                  <a:moveTo>
                    <a:pt x="649224" y="690626"/>
                  </a:moveTo>
                  <a:lnTo>
                    <a:pt x="647071" y="647287"/>
                  </a:lnTo>
                  <a:lnTo>
                    <a:pt x="640725" y="604914"/>
                  </a:lnTo>
                  <a:lnTo>
                    <a:pt x="630353" y="563644"/>
                  </a:lnTo>
                  <a:lnTo>
                    <a:pt x="616122" y="523611"/>
                  </a:lnTo>
                  <a:lnTo>
                    <a:pt x="598199" y="484953"/>
                  </a:lnTo>
                  <a:lnTo>
                    <a:pt x="576752" y="447804"/>
                  </a:lnTo>
                  <a:lnTo>
                    <a:pt x="551946" y="412301"/>
                  </a:lnTo>
                  <a:lnTo>
                    <a:pt x="523951" y="378579"/>
                  </a:lnTo>
                  <a:lnTo>
                    <a:pt x="492932" y="346775"/>
                  </a:lnTo>
                  <a:lnTo>
                    <a:pt x="459057" y="317023"/>
                  </a:lnTo>
                  <a:lnTo>
                    <a:pt x="422493" y="289461"/>
                  </a:lnTo>
                  <a:lnTo>
                    <a:pt x="383407" y="264222"/>
                  </a:lnTo>
                  <a:lnTo>
                    <a:pt x="341967" y="241445"/>
                  </a:lnTo>
                  <a:lnTo>
                    <a:pt x="298340" y="221264"/>
                  </a:lnTo>
                  <a:lnTo>
                    <a:pt x="252692" y="203815"/>
                  </a:lnTo>
                  <a:lnTo>
                    <a:pt x="205191" y="189234"/>
                  </a:lnTo>
                  <a:lnTo>
                    <a:pt x="156004" y="177656"/>
                  </a:lnTo>
                  <a:lnTo>
                    <a:pt x="105298" y="169219"/>
                  </a:lnTo>
                  <a:lnTo>
                    <a:pt x="53241" y="164056"/>
                  </a:lnTo>
                  <a:lnTo>
                    <a:pt x="0" y="162305"/>
                  </a:lnTo>
                  <a:lnTo>
                    <a:pt x="0" y="0"/>
                  </a:lnTo>
                  <a:lnTo>
                    <a:pt x="53241" y="1750"/>
                  </a:lnTo>
                  <a:lnTo>
                    <a:pt x="105298" y="6913"/>
                  </a:lnTo>
                  <a:lnTo>
                    <a:pt x="156004" y="15350"/>
                  </a:lnTo>
                  <a:lnTo>
                    <a:pt x="205191" y="26928"/>
                  </a:lnTo>
                  <a:lnTo>
                    <a:pt x="252692" y="41509"/>
                  </a:lnTo>
                  <a:lnTo>
                    <a:pt x="298340" y="58958"/>
                  </a:lnTo>
                  <a:lnTo>
                    <a:pt x="341967" y="79139"/>
                  </a:lnTo>
                  <a:lnTo>
                    <a:pt x="383407" y="101916"/>
                  </a:lnTo>
                  <a:lnTo>
                    <a:pt x="422493" y="127155"/>
                  </a:lnTo>
                  <a:lnTo>
                    <a:pt x="459057" y="154717"/>
                  </a:lnTo>
                  <a:lnTo>
                    <a:pt x="492932" y="184469"/>
                  </a:lnTo>
                  <a:lnTo>
                    <a:pt x="523951" y="216273"/>
                  </a:lnTo>
                  <a:lnTo>
                    <a:pt x="551946" y="249995"/>
                  </a:lnTo>
                  <a:lnTo>
                    <a:pt x="576752" y="285498"/>
                  </a:lnTo>
                  <a:lnTo>
                    <a:pt x="598199" y="322647"/>
                  </a:lnTo>
                  <a:lnTo>
                    <a:pt x="616122" y="361305"/>
                  </a:lnTo>
                  <a:lnTo>
                    <a:pt x="630353" y="401338"/>
                  </a:lnTo>
                  <a:lnTo>
                    <a:pt x="640725" y="442608"/>
                  </a:lnTo>
                  <a:lnTo>
                    <a:pt x="647071" y="484981"/>
                  </a:lnTo>
                  <a:lnTo>
                    <a:pt x="649224" y="528320"/>
                  </a:lnTo>
                  <a:lnTo>
                    <a:pt x="649224" y="690626"/>
                  </a:lnTo>
                  <a:lnTo>
                    <a:pt x="646904" y="735389"/>
                  </a:lnTo>
                  <a:lnTo>
                    <a:pt x="640058" y="779266"/>
                  </a:lnTo>
                  <a:lnTo>
                    <a:pt x="628851" y="822079"/>
                  </a:lnTo>
                  <a:lnTo>
                    <a:pt x="613451" y="863655"/>
                  </a:lnTo>
                  <a:lnTo>
                    <a:pt x="594025" y="903817"/>
                  </a:lnTo>
                  <a:lnTo>
                    <a:pt x="570738" y="942389"/>
                  </a:lnTo>
                  <a:lnTo>
                    <a:pt x="543759" y="979196"/>
                  </a:lnTo>
                  <a:lnTo>
                    <a:pt x="513254" y="1014063"/>
                  </a:lnTo>
                  <a:lnTo>
                    <a:pt x="479390" y="1046813"/>
                  </a:lnTo>
                  <a:lnTo>
                    <a:pt x="442334" y="1077271"/>
                  </a:lnTo>
                  <a:lnTo>
                    <a:pt x="402252" y="1105262"/>
                  </a:lnTo>
                  <a:lnTo>
                    <a:pt x="359312" y="1130609"/>
                  </a:lnTo>
                  <a:lnTo>
                    <a:pt x="313681" y="1153138"/>
                  </a:lnTo>
                  <a:lnTo>
                    <a:pt x="265525" y="1172672"/>
                  </a:lnTo>
                  <a:lnTo>
                    <a:pt x="215010" y="1189036"/>
                  </a:lnTo>
                  <a:lnTo>
                    <a:pt x="162305" y="1202054"/>
                  </a:lnTo>
                  <a:lnTo>
                    <a:pt x="162305" y="1283208"/>
                  </a:lnTo>
                  <a:lnTo>
                    <a:pt x="0" y="1137665"/>
                  </a:lnTo>
                  <a:lnTo>
                    <a:pt x="162305" y="958596"/>
                  </a:lnTo>
                  <a:lnTo>
                    <a:pt x="162305" y="1039749"/>
                  </a:lnTo>
                  <a:lnTo>
                    <a:pt x="215093" y="1026700"/>
                  </a:lnTo>
                  <a:lnTo>
                    <a:pt x="265779" y="1010255"/>
                  </a:lnTo>
                  <a:lnTo>
                    <a:pt x="314176" y="990582"/>
                  </a:lnTo>
                  <a:lnTo>
                    <a:pt x="360094" y="967850"/>
                  </a:lnTo>
                  <a:lnTo>
                    <a:pt x="403345" y="942227"/>
                  </a:lnTo>
                  <a:lnTo>
                    <a:pt x="443740" y="913882"/>
                  </a:lnTo>
                  <a:lnTo>
                    <a:pt x="481091" y="882983"/>
                  </a:lnTo>
                  <a:lnTo>
                    <a:pt x="515210" y="849699"/>
                  </a:lnTo>
                  <a:lnTo>
                    <a:pt x="545907" y="814198"/>
                  </a:lnTo>
                  <a:lnTo>
                    <a:pt x="572995" y="776649"/>
                  </a:lnTo>
                  <a:lnTo>
                    <a:pt x="596284" y="737221"/>
                  </a:lnTo>
                  <a:lnTo>
                    <a:pt x="615587" y="696082"/>
                  </a:lnTo>
                  <a:lnTo>
                    <a:pt x="630714" y="653401"/>
                  </a:lnTo>
                  <a:lnTo>
                    <a:pt x="641476" y="609346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560819" y="2677667"/>
            <a:ext cx="3118485" cy="1061085"/>
          </a:xfrm>
          <a:prstGeom prst="rect">
            <a:avLst/>
          </a:prstGeom>
          <a:solidFill>
            <a:srgbClr val="5B9BD4"/>
          </a:solidFill>
          <a:ln w="12700">
            <a:solidFill>
              <a:srgbClr val="213E58"/>
            </a:solidFill>
          </a:ln>
        </p:spPr>
        <p:txBody>
          <a:bodyPr vert="horz" wrap="square" lIns="0" tIns="2190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2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Differential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metallicity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cluster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2182" y="3081273"/>
            <a:ext cx="1238250" cy="208279"/>
            <a:chOff x="5012182" y="3081273"/>
            <a:chExt cx="1238250" cy="208279"/>
          </a:xfrm>
        </p:grpSpPr>
        <p:sp>
          <p:nvSpPr>
            <p:cNvPr id="14" name="object 14"/>
            <p:cNvSpPr/>
            <p:nvPr/>
          </p:nvSpPr>
          <p:spPr>
            <a:xfrm>
              <a:off x="5018532" y="3087623"/>
              <a:ext cx="1225550" cy="195580"/>
            </a:xfrm>
            <a:custGeom>
              <a:avLst/>
              <a:gdLst/>
              <a:ahLst/>
              <a:cxnLst/>
              <a:rect l="l" t="t" r="r" b="b"/>
              <a:pathLst>
                <a:path w="1225550" h="195579">
                  <a:moveTo>
                    <a:pt x="97535" y="0"/>
                  </a:moveTo>
                  <a:lnTo>
                    <a:pt x="0" y="97536"/>
                  </a:lnTo>
                  <a:lnTo>
                    <a:pt x="97535" y="195072"/>
                  </a:lnTo>
                  <a:lnTo>
                    <a:pt x="97535" y="146303"/>
                  </a:lnTo>
                  <a:lnTo>
                    <a:pt x="1225295" y="146303"/>
                  </a:lnTo>
                  <a:lnTo>
                    <a:pt x="1225295" y="48767"/>
                  </a:lnTo>
                  <a:lnTo>
                    <a:pt x="97535" y="48767"/>
                  </a:lnTo>
                  <a:lnTo>
                    <a:pt x="9753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18532" y="3087623"/>
              <a:ext cx="1225550" cy="195580"/>
            </a:xfrm>
            <a:custGeom>
              <a:avLst/>
              <a:gdLst/>
              <a:ahLst/>
              <a:cxnLst/>
              <a:rect l="l" t="t" r="r" b="b"/>
              <a:pathLst>
                <a:path w="1225550" h="195579">
                  <a:moveTo>
                    <a:pt x="1225295" y="146303"/>
                  </a:moveTo>
                  <a:lnTo>
                    <a:pt x="97535" y="146303"/>
                  </a:lnTo>
                  <a:lnTo>
                    <a:pt x="97535" y="195072"/>
                  </a:lnTo>
                  <a:lnTo>
                    <a:pt x="0" y="97536"/>
                  </a:lnTo>
                  <a:lnTo>
                    <a:pt x="97535" y="0"/>
                  </a:lnTo>
                  <a:lnTo>
                    <a:pt x="97535" y="48767"/>
                  </a:lnTo>
                  <a:lnTo>
                    <a:pt x="1225295" y="48767"/>
                  </a:lnTo>
                  <a:lnTo>
                    <a:pt x="1225295" y="146303"/>
                  </a:lnTo>
                  <a:close/>
                </a:path>
              </a:pathLst>
            </a:custGeom>
            <a:ln w="12699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722120" y="2499360"/>
            <a:ext cx="3118485" cy="1434465"/>
          </a:xfrm>
          <a:prstGeom prst="rect">
            <a:avLst/>
          </a:prstGeom>
          <a:solidFill>
            <a:srgbClr val="5B9BD4"/>
          </a:solidFill>
          <a:ln w="12700">
            <a:solidFill>
              <a:srgbClr val="213E58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204470" marR="196215" indent="1270" algn="ctr">
              <a:lnSpc>
                <a:spcPct val="100000"/>
              </a:lnSpc>
              <a:spcBef>
                <a:spcPts val="79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Multiple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population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young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intermediate-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sz="20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open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03477" y="3440938"/>
            <a:ext cx="616585" cy="1216660"/>
            <a:chOff x="903477" y="3440938"/>
            <a:chExt cx="616585" cy="1216660"/>
          </a:xfrm>
        </p:grpSpPr>
        <p:sp>
          <p:nvSpPr>
            <p:cNvPr id="18" name="object 18"/>
            <p:cNvSpPr/>
            <p:nvPr/>
          </p:nvSpPr>
          <p:spPr>
            <a:xfrm>
              <a:off x="909827" y="3943731"/>
              <a:ext cx="603885" cy="707390"/>
            </a:xfrm>
            <a:custGeom>
              <a:avLst/>
              <a:gdLst/>
              <a:ahLst/>
              <a:cxnLst/>
              <a:rect l="l" t="t" r="r" b="b"/>
              <a:pathLst>
                <a:path w="603885" h="707389">
                  <a:moveTo>
                    <a:pt x="0" y="0"/>
                  </a:moveTo>
                  <a:lnTo>
                    <a:pt x="0" y="150876"/>
                  </a:lnTo>
                  <a:lnTo>
                    <a:pt x="2450" y="195724"/>
                  </a:lnTo>
                  <a:lnTo>
                    <a:pt x="9678" y="239610"/>
                  </a:lnTo>
                  <a:lnTo>
                    <a:pt x="21493" y="282335"/>
                  </a:lnTo>
                  <a:lnTo>
                    <a:pt x="37708" y="323697"/>
                  </a:lnTo>
                  <a:lnTo>
                    <a:pt x="58134" y="363497"/>
                  </a:lnTo>
                  <a:lnTo>
                    <a:pt x="82584" y="401535"/>
                  </a:lnTo>
                  <a:lnTo>
                    <a:pt x="110870" y="437611"/>
                  </a:lnTo>
                  <a:lnTo>
                    <a:pt x="142802" y="471524"/>
                  </a:lnTo>
                  <a:lnTo>
                    <a:pt x="178192" y="503075"/>
                  </a:lnTo>
                  <a:lnTo>
                    <a:pt x="216853" y="532064"/>
                  </a:lnTo>
                  <a:lnTo>
                    <a:pt x="258597" y="558290"/>
                  </a:lnTo>
                  <a:lnTo>
                    <a:pt x="303234" y="581554"/>
                  </a:lnTo>
                  <a:lnTo>
                    <a:pt x="350577" y="601655"/>
                  </a:lnTo>
                  <a:lnTo>
                    <a:pt x="400438" y="618394"/>
                  </a:lnTo>
                  <a:lnTo>
                    <a:pt x="452628" y="631571"/>
                  </a:lnTo>
                  <a:lnTo>
                    <a:pt x="452628" y="707009"/>
                  </a:lnTo>
                  <a:lnTo>
                    <a:pt x="603504" y="571881"/>
                  </a:lnTo>
                  <a:lnTo>
                    <a:pt x="452628" y="405257"/>
                  </a:lnTo>
                  <a:lnTo>
                    <a:pt x="452628" y="480695"/>
                  </a:lnTo>
                  <a:lnTo>
                    <a:pt x="400438" y="467518"/>
                  </a:lnTo>
                  <a:lnTo>
                    <a:pt x="350577" y="450779"/>
                  </a:lnTo>
                  <a:lnTo>
                    <a:pt x="303234" y="430678"/>
                  </a:lnTo>
                  <a:lnTo>
                    <a:pt x="258597" y="407414"/>
                  </a:lnTo>
                  <a:lnTo>
                    <a:pt x="216853" y="381188"/>
                  </a:lnTo>
                  <a:lnTo>
                    <a:pt x="178192" y="352199"/>
                  </a:lnTo>
                  <a:lnTo>
                    <a:pt x="142802" y="320648"/>
                  </a:lnTo>
                  <a:lnTo>
                    <a:pt x="110870" y="286735"/>
                  </a:lnTo>
                  <a:lnTo>
                    <a:pt x="82584" y="250659"/>
                  </a:lnTo>
                  <a:lnTo>
                    <a:pt x="58134" y="212621"/>
                  </a:lnTo>
                  <a:lnTo>
                    <a:pt x="37708" y="172821"/>
                  </a:lnTo>
                  <a:lnTo>
                    <a:pt x="21493" y="131459"/>
                  </a:lnTo>
                  <a:lnTo>
                    <a:pt x="9678" y="88734"/>
                  </a:lnTo>
                  <a:lnTo>
                    <a:pt x="2450" y="44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09838" y="3447288"/>
              <a:ext cx="603885" cy="572135"/>
            </a:xfrm>
            <a:custGeom>
              <a:avLst/>
              <a:gdLst/>
              <a:ahLst/>
              <a:cxnLst/>
              <a:rect l="l" t="t" r="r" b="b"/>
              <a:pathLst>
                <a:path w="603885" h="572135">
                  <a:moveTo>
                    <a:pt x="603493" y="0"/>
                  </a:moveTo>
                  <a:lnTo>
                    <a:pt x="557503" y="1428"/>
                  </a:lnTo>
                  <a:lnTo>
                    <a:pt x="511799" y="5714"/>
                  </a:lnTo>
                  <a:lnTo>
                    <a:pt x="460666" y="14024"/>
                  </a:lnTo>
                  <a:lnTo>
                    <a:pt x="411403" y="25684"/>
                  </a:lnTo>
                  <a:lnTo>
                    <a:pt x="364163" y="40525"/>
                  </a:lnTo>
                  <a:lnTo>
                    <a:pt x="319097" y="58377"/>
                  </a:lnTo>
                  <a:lnTo>
                    <a:pt x="276356" y="79070"/>
                  </a:lnTo>
                  <a:lnTo>
                    <a:pt x="236092" y="102434"/>
                  </a:lnTo>
                  <a:lnTo>
                    <a:pt x="198457" y="128299"/>
                  </a:lnTo>
                  <a:lnTo>
                    <a:pt x="163602" y="156494"/>
                  </a:lnTo>
                  <a:lnTo>
                    <a:pt x="131678" y="186851"/>
                  </a:lnTo>
                  <a:lnTo>
                    <a:pt x="102837" y="219199"/>
                  </a:lnTo>
                  <a:lnTo>
                    <a:pt x="77230" y="253368"/>
                  </a:lnTo>
                  <a:lnTo>
                    <a:pt x="55010" y="289188"/>
                  </a:lnTo>
                  <a:lnTo>
                    <a:pt x="36327" y="326489"/>
                  </a:lnTo>
                  <a:lnTo>
                    <a:pt x="21333" y="365101"/>
                  </a:lnTo>
                  <a:lnTo>
                    <a:pt x="10179" y="404855"/>
                  </a:lnTo>
                  <a:lnTo>
                    <a:pt x="3018" y="445579"/>
                  </a:lnTo>
                  <a:lnTo>
                    <a:pt x="0" y="487105"/>
                  </a:lnTo>
                  <a:lnTo>
                    <a:pt x="1276" y="529262"/>
                  </a:lnTo>
                  <a:lnTo>
                    <a:pt x="7000" y="571881"/>
                  </a:lnTo>
                  <a:lnTo>
                    <a:pt x="17114" y="529823"/>
                  </a:lnTo>
                  <a:lnTo>
                    <a:pt x="31348" y="489221"/>
                  </a:lnTo>
                  <a:lnTo>
                    <a:pt x="49503" y="450218"/>
                  </a:lnTo>
                  <a:lnTo>
                    <a:pt x="71379" y="412953"/>
                  </a:lnTo>
                  <a:lnTo>
                    <a:pt x="96776" y="377568"/>
                  </a:lnTo>
                  <a:lnTo>
                    <a:pt x="125494" y="344203"/>
                  </a:lnTo>
                  <a:lnTo>
                    <a:pt x="157334" y="313000"/>
                  </a:lnTo>
                  <a:lnTo>
                    <a:pt x="192096" y="284100"/>
                  </a:lnTo>
                  <a:lnTo>
                    <a:pt x="229581" y="257643"/>
                  </a:lnTo>
                  <a:lnTo>
                    <a:pt x="269588" y="233771"/>
                  </a:lnTo>
                  <a:lnTo>
                    <a:pt x="311917" y="212624"/>
                  </a:lnTo>
                  <a:lnTo>
                    <a:pt x="356370" y="194344"/>
                  </a:lnTo>
                  <a:lnTo>
                    <a:pt x="402747" y="179071"/>
                  </a:lnTo>
                  <a:lnTo>
                    <a:pt x="450847" y="166947"/>
                  </a:lnTo>
                  <a:lnTo>
                    <a:pt x="500471" y="158112"/>
                  </a:lnTo>
                  <a:lnTo>
                    <a:pt x="551420" y="152708"/>
                  </a:lnTo>
                  <a:lnTo>
                    <a:pt x="603493" y="150875"/>
                  </a:lnTo>
                  <a:lnTo>
                    <a:pt x="603493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09827" y="3447288"/>
              <a:ext cx="603885" cy="1203960"/>
            </a:xfrm>
            <a:custGeom>
              <a:avLst/>
              <a:gdLst/>
              <a:ahLst/>
              <a:cxnLst/>
              <a:rect l="l" t="t" r="r" b="b"/>
              <a:pathLst>
                <a:path w="603885" h="1203960">
                  <a:moveTo>
                    <a:pt x="0" y="496443"/>
                  </a:moveTo>
                  <a:lnTo>
                    <a:pt x="2450" y="541291"/>
                  </a:lnTo>
                  <a:lnTo>
                    <a:pt x="9678" y="585177"/>
                  </a:lnTo>
                  <a:lnTo>
                    <a:pt x="21493" y="627902"/>
                  </a:lnTo>
                  <a:lnTo>
                    <a:pt x="37708" y="669264"/>
                  </a:lnTo>
                  <a:lnTo>
                    <a:pt x="58134" y="709064"/>
                  </a:lnTo>
                  <a:lnTo>
                    <a:pt x="82584" y="747102"/>
                  </a:lnTo>
                  <a:lnTo>
                    <a:pt x="110870" y="783178"/>
                  </a:lnTo>
                  <a:lnTo>
                    <a:pt x="142802" y="817091"/>
                  </a:lnTo>
                  <a:lnTo>
                    <a:pt x="178192" y="848642"/>
                  </a:lnTo>
                  <a:lnTo>
                    <a:pt x="216853" y="877631"/>
                  </a:lnTo>
                  <a:lnTo>
                    <a:pt x="258597" y="903857"/>
                  </a:lnTo>
                  <a:lnTo>
                    <a:pt x="303234" y="927121"/>
                  </a:lnTo>
                  <a:lnTo>
                    <a:pt x="350577" y="947222"/>
                  </a:lnTo>
                  <a:lnTo>
                    <a:pt x="400438" y="963961"/>
                  </a:lnTo>
                  <a:lnTo>
                    <a:pt x="452628" y="977138"/>
                  </a:lnTo>
                  <a:lnTo>
                    <a:pt x="452628" y="901700"/>
                  </a:lnTo>
                  <a:lnTo>
                    <a:pt x="603504" y="1068324"/>
                  </a:lnTo>
                  <a:lnTo>
                    <a:pt x="452628" y="1203452"/>
                  </a:lnTo>
                  <a:lnTo>
                    <a:pt x="452628" y="1128014"/>
                  </a:lnTo>
                  <a:lnTo>
                    <a:pt x="400438" y="1114837"/>
                  </a:lnTo>
                  <a:lnTo>
                    <a:pt x="350577" y="1098098"/>
                  </a:lnTo>
                  <a:lnTo>
                    <a:pt x="303234" y="1077997"/>
                  </a:lnTo>
                  <a:lnTo>
                    <a:pt x="258597" y="1054733"/>
                  </a:lnTo>
                  <a:lnTo>
                    <a:pt x="216853" y="1028507"/>
                  </a:lnTo>
                  <a:lnTo>
                    <a:pt x="178192" y="999518"/>
                  </a:lnTo>
                  <a:lnTo>
                    <a:pt x="142802" y="967967"/>
                  </a:lnTo>
                  <a:lnTo>
                    <a:pt x="110870" y="934054"/>
                  </a:lnTo>
                  <a:lnTo>
                    <a:pt x="82584" y="897978"/>
                  </a:lnTo>
                  <a:lnTo>
                    <a:pt x="58134" y="859940"/>
                  </a:lnTo>
                  <a:lnTo>
                    <a:pt x="37708" y="820140"/>
                  </a:lnTo>
                  <a:lnTo>
                    <a:pt x="21493" y="778778"/>
                  </a:lnTo>
                  <a:lnTo>
                    <a:pt x="9678" y="736053"/>
                  </a:lnTo>
                  <a:lnTo>
                    <a:pt x="2450" y="692167"/>
                  </a:lnTo>
                  <a:lnTo>
                    <a:pt x="0" y="647319"/>
                  </a:lnTo>
                  <a:lnTo>
                    <a:pt x="0" y="496443"/>
                  </a:lnTo>
                  <a:lnTo>
                    <a:pt x="2215" y="453605"/>
                  </a:lnTo>
                  <a:lnTo>
                    <a:pt x="8739" y="411781"/>
                  </a:lnTo>
                  <a:lnTo>
                    <a:pt x="19393" y="371117"/>
                  </a:lnTo>
                  <a:lnTo>
                    <a:pt x="33993" y="331764"/>
                  </a:lnTo>
                  <a:lnTo>
                    <a:pt x="52360" y="293870"/>
                  </a:lnTo>
                  <a:lnTo>
                    <a:pt x="74312" y="257584"/>
                  </a:lnTo>
                  <a:lnTo>
                    <a:pt x="99667" y="223055"/>
                  </a:lnTo>
                  <a:lnTo>
                    <a:pt x="128246" y="190432"/>
                  </a:lnTo>
                  <a:lnTo>
                    <a:pt x="159866" y="159865"/>
                  </a:lnTo>
                  <a:lnTo>
                    <a:pt x="194346" y="131502"/>
                  </a:lnTo>
                  <a:lnTo>
                    <a:pt x="231506" y="105492"/>
                  </a:lnTo>
                  <a:lnTo>
                    <a:pt x="271164" y="81984"/>
                  </a:lnTo>
                  <a:lnTo>
                    <a:pt x="313139" y="61127"/>
                  </a:lnTo>
                  <a:lnTo>
                    <a:pt x="357250" y="43070"/>
                  </a:lnTo>
                  <a:lnTo>
                    <a:pt x="403316" y="27962"/>
                  </a:lnTo>
                  <a:lnTo>
                    <a:pt x="451155" y="15952"/>
                  </a:lnTo>
                  <a:lnTo>
                    <a:pt x="500587" y="7189"/>
                  </a:lnTo>
                  <a:lnTo>
                    <a:pt x="551430" y="1822"/>
                  </a:lnTo>
                  <a:lnTo>
                    <a:pt x="603504" y="0"/>
                  </a:lnTo>
                  <a:lnTo>
                    <a:pt x="603504" y="150875"/>
                  </a:lnTo>
                  <a:lnTo>
                    <a:pt x="551430" y="152708"/>
                  </a:lnTo>
                  <a:lnTo>
                    <a:pt x="500482" y="158112"/>
                  </a:lnTo>
                  <a:lnTo>
                    <a:pt x="450857" y="166947"/>
                  </a:lnTo>
                  <a:lnTo>
                    <a:pt x="402757" y="179071"/>
                  </a:lnTo>
                  <a:lnTo>
                    <a:pt x="356381" y="194344"/>
                  </a:lnTo>
                  <a:lnTo>
                    <a:pt x="311928" y="212624"/>
                  </a:lnTo>
                  <a:lnTo>
                    <a:pt x="269598" y="233771"/>
                  </a:lnTo>
                  <a:lnTo>
                    <a:pt x="229591" y="257643"/>
                  </a:lnTo>
                  <a:lnTo>
                    <a:pt x="192107" y="284100"/>
                  </a:lnTo>
                  <a:lnTo>
                    <a:pt x="157345" y="313000"/>
                  </a:lnTo>
                  <a:lnTo>
                    <a:pt x="125505" y="344203"/>
                  </a:lnTo>
                  <a:lnTo>
                    <a:pt x="96786" y="377568"/>
                  </a:lnTo>
                  <a:lnTo>
                    <a:pt x="71389" y="412953"/>
                  </a:lnTo>
                  <a:lnTo>
                    <a:pt x="49514" y="450218"/>
                  </a:lnTo>
                  <a:lnTo>
                    <a:pt x="31359" y="489221"/>
                  </a:lnTo>
                  <a:lnTo>
                    <a:pt x="17124" y="529823"/>
                  </a:lnTo>
                  <a:lnTo>
                    <a:pt x="7010" y="571881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994916" y="4322064"/>
            <a:ext cx="2845435" cy="1061085"/>
          </a:xfrm>
          <a:prstGeom prst="rect">
            <a:avLst/>
          </a:prstGeom>
          <a:solidFill>
            <a:srgbClr val="5B9BD4"/>
          </a:solidFill>
          <a:ln w="12700">
            <a:solidFill>
              <a:srgbClr val="213E58"/>
            </a:solidFill>
          </a:ln>
        </p:spPr>
        <p:txBody>
          <a:bodyPr vert="horz" wrap="square" lIns="0" tIns="219710" rIns="0" bIns="0" rtlCol="0">
            <a:spAutoFit/>
          </a:bodyPr>
          <a:lstStyle/>
          <a:p>
            <a:pPr marL="613410" marR="215265" indent="-386080">
              <a:lnSpc>
                <a:spcPct val="100000"/>
              </a:lnSpc>
              <a:spcBef>
                <a:spcPts val="173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Identical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metallicity,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differential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322189" y="4444872"/>
            <a:ext cx="1404620" cy="337820"/>
            <a:chOff x="5322189" y="4444872"/>
            <a:chExt cx="1404620" cy="337820"/>
          </a:xfrm>
        </p:grpSpPr>
        <p:sp>
          <p:nvSpPr>
            <p:cNvPr id="23" name="object 23"/>
            <p:cNvSpPr/>
            <p:nvPr/>
          </p:nvSpPr>
          <p:spPr>
            <a:xfrm>
              <a:off x="5328539" y="4451222"/>
              <a:ext cx="1391920" cy="325120"/>
            </a:xfrm>
            <a:custGeom>
              <a:avLst/>
              <a:gdLst/>
              <a:ahLst/>
              <a:cxnLst/>
              <a:rect l="l" t="t" r="r" b="b"/>
              <a:pathLst>
                <a:path w="1391920" h="325120">
                  <a:moveTo>
                    <a:pt x="1311402" y="0"/>
                  </a:moveTo>
                  <a:lnTo>
                    <a:pt x="1317243" y="34289"/>
                  </a:lnTo>
                  <a:lnTo>
                    <a:pt x="0" y="256031"/>
                  </a:lnTo>
                  <a:lnTo>
                    <a:pt x="11557" y="324865"/>
                  </a:lnTo>
                  <a:lnTo>
                    <a:pt x="1328801" y="103124"/>
                  </a:lnTo>
                  <a:lnTo>
                    <a:pt x="1334642" y="137413"/>
                  </a:lnTo>
                  <a:lnTo>
                    <a:pt x="1391792" y="57150"/>
                  </a:lnTo>
                  <a:lnTo>
                    <a:pt x="131140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28539" y="4451222"/>
              <a:ext cx="1391920" cy="325120"/>
            </a:xfrm>
            <a:custGeom>
              <a:avLst/>
              <a:gdLst/>
              <a:ahLst/>
              <a:cxnLst/>
              <a:rect l="l" t="t" r="r" b="b"/>
              <a:pathLst>
                <a:path w="1391920" h="325120">
                  <a:moveTo>
                    <a:pt x="0" y="256031"/>
                  </a:moveTo>
                  <a:lnTo>
                    <a:pt x="1317243" y="34289"/>
                  </a:lnTo>
                  <a:lnTo>
                    <a:pt x="1311402" y="0"/>
                  </a:lnTo>
                  <a:lnTo>
                    <a:pt x="1391792" y="57150"/>
                  </a:lnTo>
                  <a:lnTo>
                    <a:pt x="1334642" y="137413"/>
                  </a:lnTo>
                  <a:lnTo>
                    <a:pt x="1328801" y="103124"/>
                  </a:lnTo>
                  <a:lnTo>
                    <a:pt x="11557" y="324865"/>
                  </a:lnTo>
                  <a:lnTo>
                    <a:pt x="0" y="256031"/>
                  </a:lnTo>
                  <a:close/>
                </a:path>
              </a:pathLst>
            </a:custGeom>
            <a:ln w="12699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5321172" y="5129403"/>
            <a:ext cx="1409700" cy="300990"/>
            <a:chOff x="5321172" y="5129403"/>
            <a:chExt cx="1409700" cy="300990"/>
          </a:xfrm>
        </p:grpSpPr>
        <p:sp>
          <p:nvSpPr>
            <p:cNvPr id="26" name="object 26"/>
            <p:cNvSpPr/>
            <p:nvPr/>
          </p:nvSpPr>
          <p:spPr>
            <a:xfrm>
              <a:off x="5327522" y="5135753"/>
              <a:ext cx="1397000" cy="288290"/>
            </a:xfrm>
            <a:custGeom>
              <a:avLst/>
              <a:gdLst/>
              <a:ahLst/>
              <a:cxnLst/>
              <a:rect l="l" t="t" r="r" b="b"/>
              <a:pathLst>
                <a:path w="1397000" h="288289">
                  <a:moveTo>
                    <a:pt x="9651" y="0"/>
                  </a:moveTo>
                  <a:lnTo>
                    <a:pt x="0" y="69088"/>
                  </a:lnTo>
                  <a:lnTo>
                    <a:pt x="1322958" y="253746"/>
                  </a:lnTo>
                  <a:lnTo>
                    <a:pt x="1318132" y="288290"/>
                  </a:lnTo>
                  <a:lnTo>
                    <a:pt x="1396873" y="228854"/>
                  </a:lnTo>
                  <a:lnTo>
                    <a:pt x="1337436" y="150241"/>
                  </a:lnTo>
                  <a:lnTo>
                    <a:pt x="1332610" y="184658"/>
                  </a:lnTo>
                  <a:lnTo>
                    <a:pt x="965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27522" y="5135753"/>
              <a:ext cx="1397000" cy="288290"/>
            </a:xfrm>
            <a:custGeom>
              <a:avLst/>
              <a:gdLst/>
              <a:ahLst/>
              <a:cxnLst/>
              <a:rect l="l" t="t" r="r" b="b"/>
              <a:pathLst>
                <a:path w="1397000" h="288289">
                  <a:moveTo>
                    <a:pt x="9651" y="0"/>
                  </a:moveTo>
                  <a:lnTo>
                    <a:pt x="1332610" y="184658"/>
                  </a:lnTo>
                  <a:lnTo>
                    <a:pt x="1337436" y="150241"/>
                  </a:lnTo>
                  <a:lnTo>
                    <a:pt x="1396873" y="228854"/>
                  </a:lnTo>
                  <a:lnTo>
                    <a:pt x="1318132" y="288290"/>
                  </a:lnTo>
                  <a:lnTo>
                    <a:pt x="1322958" y="253746"/>
                  </a:lnTo>
                  <a:lnTo>
                    <a:pt x="0" y="69088"/>
                  </a:lnTo>
                  <a:lnTo>
                    <a:pt x="9651" y="0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897623" y="3976115"/>
            <a:ext cx="2121535" cy="690880"/>
          </a:xfrm>
          <a:prstGeom prst="rect">
            <a:avLst/>
          </a:prstGeom>
          <a:solidFill>
            <a:srgbClr val="5B9BD4"/>
          </a:solidFill>
          <a:ln w="12700">
            <a:solidFill>
              <a:srgbClr val="213E58"/>
            </a:solidFill>
          </a:ln>
        </p:spPr>
        <p:txBody>
          <a:bodyPr vert="horz" wrap="square" lIns="0" tIns="187325" rIns="0" bIns="0" rtlCol="0">
            <a:spAutoFit/>
          </a:bodyPr>
          <a:lstStyle/>
          <a:p>
            <a:pPr marL="438784">
              <a:lnSpc>
                <a:spcPct val="100000"/>
              </a:lnSpc>
              <a:spcBef>
                <a:spcPts val="1475"/>
              </a:spcBef>
            </a:pP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Formation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97623" y="5093208"/>
            <a:ext cx="2121535" cy="690880"/>
          </a:xfrm>
          <a:prstGeom prst="rect">
            <a:avLst/>
          </a:prstGeom>
          <a:solidFill>
            <a:srgbClr val="5B9BD4"/>
          </a:solidFill>
          <a:ln w="12700">
            <a:solidFill>
              <a:srgbClr val="213E58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544195">
              <a:lnSpc>
                <a:spcPct val="100000"/>
              </a:lnSpc>
              <a:spcBef>
                <a:spcPts val="1470"/>
              </a:spcBef>
            </a:pP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Rotation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6480809"/>
            <a:ext cx="12192000" cy="377190"/>
            <a:chOff x="0" y="6480809"/>
            <a:chExt cx="12192000" cy="377190"/>
          </a:xfrm>
        </p:grpSpPr>
        <p:sp>
          <p:nvSpPr>
            <p:cNvPr id="31" name="object 31"/>
            <p:cNvSpPr/>
            <p:nvPr/>
          </p:nvSpPr>
          <p:spPr>
            <a:xfrm>
              <a:off x="0" y="6487159"/>
              <a:ext cx="12192000" cy="370840"/>
            </a:xfrm>
            <a:custGeom>
              <a:avLst/>
              <a:gdLst/>
              <a:ahLst/>
              <a:cxnLst/>
              <a:rect l="l" t="t" r="r" b="b"/>
              <a:pathLst>
                <a:path w="12192000" h="370840">
                  <a:moveTo>
                    <a:pt x="5136134" y="0"/>
                  </a:moveTo>
                  <a:lnTo>
                    <a:pt x="268478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2684780" y="370840"/>
                  </a:lnTo>
                  <a:lnTo>
                    <a:pt x="5136134" y="370840"/>
                  </a:lnTo>
                  <a:lnTo>
                    <a:pt x="5136134" y="0"/>
                  </a:lnTo>
                  <a:close/>
                </a:path>
                <a:path w="12192000" h="370840">
                  <a:moveTo>
                    <a:pt x="12192000" y="0"/>
                  </a:moveTo>
                  <a:lnTo>
                    <a:pt x="9727692" y="0"/>
                  </a:lnTo>
                  <a:lnTo>
                    <a:pt x="7412482" y="0"/>
                  </a:lnTo>
                  <a:lnTo>
                    <a:pt x="5136261" y="0"/>
                  </a:lnTo>
                  <a:lnTo>
                    <a:pt x="5136261" y="370840"/>
                  </a:lnTo>
                  <a:lnTo>
                    <a:pt x="7412482" y="370840"/>
                  </a:lnTo>
                  <a:lnTo>
                    <a:pt x="9727692" y="370840"/>
                  </a:lnTo>
                  <a:lnTo>
                    <a:pt x="12192000" y="37084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6480809"/>
              <a:ext cx="12192000" cy="377190"/>
            </a:xfrm>
            <a:custGeom>
              <a:avLst/>
              <a:gdLst/>
              <a:ahLst/>
              <a:cxnLst/>
              <a:rect l="l" t="t" r="r" b="b"/>
              <a:pathLst>
                <a:path w="12192000" h="377190">
                  <a:moveTo>
                    <a:pt x="12192000" y="0"/>
                  </a:moveTo>
                  <a:lnTo>
                    <a:pt x="12185650" y="0"/>
                  </a:lnTo>
                  <a:lnTo>
                    <a:pt x="12185650" y="12700"/>
                  </a:lnTo>
                  <a:lnTo>
                    <a:pt x="12185650" y="370840"/>
                  </a:lnTo>
                  <a:lnTo>
                    <a:pt x="9734042" y="370840"/>
                  </a:lnTo>
                  <a:lnTo>
                    <a:pt x="9734042" y="12700"/>
                  </a:lnTo>
                  <a:lnTo>
                    <a:pt x="12185650" y="12700"/>
                  </a:lnTo>
                  <a:lnTo>
                    <a:pt x="12185650" y="0"/>
                  </a:lnTo>
                  <a:lnTo>
                    <a:pt x="9734042" y="0"/>
                  </a:lnTo>
                  <a:lnTo>
                    <a:pt x="9721342" y="0"/>
                  </a:lnTo>
                  <a:lnTo>
                    <a:pt x="9721342" y="12700"/>
                  </a:lnTo>
                  <a:lnTo>
                    <a:pt x="9721342" y="370840"/>
                  </a:lnTo>
                  <a:lnTo>
                    <a:pt x="7418832" y="370840"/>
                  </a:lnTo>
                  <a:lnTo>
                    <a:pt x="7418832" y="12700"/>
                  </a:lnTo>
                  <a:lnTo>
                    <a:pt x="9721342" y="12700"/>
                  </a:lnTo>
                  <a:lnTo>
                    <a:pt x="9721342" y="0"/>
                  </a:lnTo>
                  <a:lnTo>
                    <a:pt x="7418832" y="0"/>
                  </a:lnTo>
                  <a:lnTo>
                    <a:pt x="7406132" y="0"/>
                  </a:lnTo>
                  <a:lnTo>
                    <a:pt x="7406132" y="12700"/>
                  </a:lnTo>
                  <a:lnTo>
                    <a:pt x="7406132" y="370840"/>
                  </a:lnTo>
                  <a:lnTo>
                    <a:pt x="5142611" y="370840"/>
                  </a:lnTo>
                  <a:lnTo>
                    <a:pt x="5142611" y="12700"/>
                  </a:lnTo>
                  <a:lnTo>
                    <a:pt x="7406132" y="12700"/>
                  </a:lnTo>
                  <a:lnTo>
                    <a:pt x="7406132" y="0"/>
                  </a:lnTo>
                  <a:lnTo>
                    <a:pt x="5142611" y="0"/>
                  </a:lnTo>
                  <a:lnTo>
                    <a:pt x="5129911" y="0"/>
                  </a:lnTo>
                  <a:lnTo>
                    <a:pt x="5129911" y="12700"/>
                  </a:lnTo>
                  <a:lnTo>
                    <a:pt x="5129911" y="370840"/>
                  </a:lnTo>
                  <a:lnTo>
                    <a:pt x="2691130" y="370840"/>
                  </a:lnTo>
                  <a:lnTo>
                    <a:pt x="2691130" y="12700"/>
                  </a:lnTo>
                  <a:lnTo>
                    <a:pt x="5129911" y="12700"/>
                  </a:lnTo>
                  <a:lnTo>
                    <a:pt x="5129911" y="0"/>
                  </a:lnTo>
                  <a:lnTo>
                    <a:pt x="2691130" y="0"/>
                  </a:lnTo>
                  <a:lnTo>
                    <a:pt x="2678430" y="0"/>
                  </a:lnTo>
                  <a:lnTo>
                    <a:pt x="2678430" y="12700"/>
                  </a:lnTo>
                  <a:lnTo>
                    <a:pt x="2678430" y="370840"/>
                  </a:lnTo>
                  <a:lnTo>
                    <a:pt x="6350" y="370840"/>
                  </a:lnTo>
                  <a:lnTo>
                    <a:pt x="6350" y="12700"/>
                  </a:lnTo>
                  <a:lnTo>
                    <a:pt x="2678430" y="12700"/>
                  </a:lnTo>
                  <a:lnTo>
                    <a:pt x="2678430" y="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370840"/>
                  </a:lnTo>
                  <a:lnTo>
                    <a:pt x="0" y="377190"/>
                  </a:lnTo>
                  <a:lnTo>
                    <a:pt x="6350" y="377190"/>
                  </a:lnTo>
                  <a:lnTo>
                    <a:pt x="12192000" y="377190"/>
                  </a:lnTo>
                  <a:lnTo>
                    <a:pt x="12192000" y="370840"/>
                  </a:lnTo>
                  <a:lnTo>
                    <a:pt x="12192000" y="127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b="1" spc="-10" dirty="0">
                <a:latin typeface="Palatino Linotype"/>
                <a:cs typeface="Palatino Linotype"/>
              </a:rPr>
              <a:t>Background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20"/>
              </a:lnSpc>
            </a:pPr>
            <a:r>
              <a:rPr b="0" dirty="0">
                <a:latin typeface="Cambria"/>
                <a:cs typeface="Cambria"/>
              </a:rPr>
              <a:t>Data</a:t>
            </a:r>
            <a:r>
              <a:rPr b="0" spc="245" dirty="0">
                <a:latin typeface="Cambria"/>
                <a:cs typeface="Cambria"/>
              </a:rPr>
              <a:t> </a:t>
            </a:r>
            <a:r>
              <a:rPr b="0" spc="45" dirty="0">
                <a:latin typeface="Cambria"/>
                <a:cs typeface="Cambria"/>
              </a:rPr>
              <a:t>Analysis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5708396" y="6522667"/>
            <a:ext cx="113157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spc="-10" dirty="0">
                <a:latin typeface="Cambria"/>
                <a:cs typeface="Cambria"/>
              </a:rPr>
              <a:t>Simulation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239125" y="6522667"/>
            <a:ext cx="663575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spc="-10" dirty="0">
                <a:latin typeface="Cambria"/>
                <a:cs typeface="Cambria"/>
              </a:rPr>
              <a:t>Result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295635" y="6522667"/>
            <a:ext cx="133096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dirty="0">
                <a:latin typeface="Cambria"/>
                <a:cs typeface="Cambria"/>
              </a:rPr>
              <a:t>Future</a:t>
            </a:r>
            <a:r>
              <a:rPr sz="1800" spc="14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Work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0952" y="431749"/>
            <a:ext cx="76117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Morphology</a:t>
            </a:r>
            <a:r>
              <a:rPr spc="-2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Main</a:t>
            </a:r>
            <a:r>
              <a:rPr spc="-20" dirty="0"/>
              <a:t> </a:t>
            </a:r>
            <a:r>
              <a:rPr spc="-10" dirty="0"/>
              <a:t>Sequence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17623" y="1260532"/>
            <a:ext cx="2261235" cy="77533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1800" dirty="0">
                <a:latin typeface="Microsoft YaHei"/>
                <a:cs typeface="Microsoft YaHei"/>
              </a:rPr>
              <a:t>Split</a:t>
            </a:r>
            <a:r>
              <a:rPr sz="1800" spc="-30" dirty="0">
                <a:latin typeface="Microsoft YaHei"/>
                <a:cs typeface="Microsoft YaHei"/>
              </a:rPr>
              <a:t> </a:t>
            </a:r>
            <a:r>
              <a:rPr sz="1800" dirty="0">
                <a:latin typeface="Microsoft YaHei"/>
                <a:cs typeface="Microsoft YaHei"/>
              </a:rPr>
              <a:t>Main</a:t>
            </a:r>
            <a:r>
              <a:rPr sz="1800" spc="-5" dirty="0">
                <a:latin typeface="Microsoft YaHei"/>
                <a:cs typeface="Microsoft YaHei"/>
              </a:rPr>
              <a:t> </a:t>
            </a:r>
            <a:r>
              <a:rPr sz="1800" spc="-10" dirty="0">
                <a:latin typeface="Microsoft YaHei"/>
                <a:cs typeface="Microsoft YaHei"/>
              </a:rPr>
              <a:t>Sequence</a:t>
            </a:r>
            <a:endParaRPr sz="1800">
              <a:latin typeface="Microsoft YaHei"/>
              <a:cs typeface="Microsoft YaHei"/>
            </a:endParaRPr>
          </a:p>
          <a:p>
            <a:pPr marR="17780" algn="ctr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latin typeface="Microsoft YaHei"/>
                <a:cs typeface="Microsoft YaHei"/>
              </a:rPr>
              <a:t>(young</a:t>
            </a:r>
            <a:r>
              <a:rPr sz="1800" spc="-70" dirty="0">
                <a:latin typeface="Microsoft YaHei"/>
                <a:cs typeface="Microsoft YaHei"/>
              </a:rPr>
              <a:t> </a:t>
            </a:r>
            <a:r>
              <a:rPr sz="1800" spc="-25" dirty="0">
                <a:latin typeface="Microsoft YaHei"/>
                <a:cs typeface="Microsoft YaHei"/>
              </a:rPr>
              <a:t>OC)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18579" y="1260477"/>
            <a:ext cx="3742054" cy="77660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800" dirty="0">
                <a:latin typeface="Microsoft YaHei"/>
                <a:cs typeface="Microsoft YaHei"/>
              </a:rPr>
              <a:t>Extended</a:t>
            </a:r>
            <a:r>
              <a:rPr sz="1800" spc="-50" dirty="0">
                <a:latin typeface="Microsoft YaHei"/>
                <a:cs typeface="Microsoft YaHei"/>
              </a:rPr>
              <a:t> </a:t>
            </a:r>
            <a:r>
              <a:rPr sz="1800" dirty="0">
                <a:latin typeface="Microsoft YaHei"/>
                <a:cs typeface="Microsoft YaHei"/>
              </a:rPr>
              <a:t>Main</a:t>
            </a:r>
            <a:r>
              <a:rPr sz="1800" spc="-60" dirty="0">
                <a:latin typeface="Microsoft YaHei"/>
                <a:cs typeface="Microsoft YaHei"/>
              </a:rPr>
              <a:t> </a:t>
            </a:r>
            <a:r>
              <a:rPr sz="1800" dirty="0">
                <a:latin typeface="Microsoft YaHei"/>
                <a:cs typeface="Microsoft YaHei"/>
              </a:rPr>
              <a:t>Sequence</a:t>
            </a:r>
            <a:r>
              <a:rPr sz="1800" spc="-40" dirty="0">
                <a:latin typeface="Microsoft YaHei"/>
                <a:cs typeface="Microsoft YaHei"/>
              </a:rPr>
              <a:t> </a:t>
            </a:r>
            <a:r>
              <a:rPr sz="1800" spc="-55" dirty="0">
                <a:latin typeface="Microsoft YaHei"/>
                <a:cs typeface="Microsoft YaHei"/>
              </a:rPr>
              <a:t>Turn-</a:t>
            </a:r>
            <a:r>
              <a:rPr sz="1800" spc="-25" dirty="0">
                <a:latin typeface="Microsoft YaHei"/>
                <a:cs typeface="Microsoft YaHei"/>
              </a:rPr>
              <a:t>off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latin typeface="Microsoft YaHei"/>
                <a:cs typeface="Microsoft YaHei"/>
              </a:rPr>
              <a:t>(young</a:t>
            </a:r>
            <a:r>
              <a:rPr sz="1800" spc="10" dirty="0">
                <a:latin typeface="Microsoft YaHei"/>
                <a:cs typeface="Microsoft YaHei"/>
              </a:rPr>
              <a:t> </a:t>
            </a:r>
            <a:r>
              <a:rPr sz="1800" dirty="0">
                <a:latin typeface="Microsoft YaHei"/>
                <a:cs typeface="Microsoft YaHei"/>
              </a:rPr>
              <a:t>and</a:t>
            </a:r>
            <a:r>
              <a:rPr sz="1800" spc="-5" dirty="0">
                <a:latin typeface="Microsoft YaHei"/>
                <a:cs typeface="Microsoft YaHei"/>
              </a:rPr>
              <a:t> </a:t>
            </a:r>
            <a:r>
              <a:rPr sz="1800" spc="-20" dirty="0">
                <a:latin typeface="Microsoft YaHei"/>
                <a:cs typeface="Microsoft YaHei"/>
              </a:rPr>
              <a:t>intermediate-</a:t>
            </a:r>
            <a:r>
              <a:rPr sz="1800" dirty="0">
                <a:latin typeface="Microsoft YaHei"/>
                <a:cs typeface="Microsoft YaHei"/>
              </a:rPr>
              <a:t>age</a:t>
            </a:r>
            <a:r>
              <a:rPr sz="1800" spc="5" dirty="0">
                <a:latin typeface="Microsoft YaHei"/>
                <a:cs typeface="Microsoft YaHei"/>
              </a:rPr>
              <a:t> </a:t>
            </a:r>
            <a:r>
              <a:rPr sz="1800" spc="-25" dirty="0">
                <a:latin typeface="Microsoft YaHei"/>
                <a:cs typeface="Microsoft YaHei"/>
              </a:rPr>
              <a:t>OC)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b="1" spc="-10" dirty="0">
                <a:latin typeface="Palatino Linotype"/>
                <a:cs typeface="Palatino Linotype"/>
              </a:rPr>
              <a:t>Background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20"/>
              </a:lnSpc>
            </a:pPr>
            <a:r>
              <a:rPr b="0" dirty="0">
                <a:latin typeface="Cambria"/>
                <a:cs typeface="Cambria"/>
              </a:rPr>
              <a:t>Data</a:t>
            </a:r>
            <a:r>
              <a:rPr b="0" spc="245" dirty="0">
                <a:latin typeface="Cambria"/>
                <a:cs typeface="Cambria"/>
              </a:rPr>
              <a:t> </a:t>
            </a:r>
            <a:r>
              <a:rPr b="0" spc="45" dirty="0">
                <a:latin typeface="Cambria"/>
                <a:cs typeface="Cambria"/>
              </a:rPr>
              <a:t>Analysis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708396" y="6522667"/>
            <a:ext cx="113157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spc="-10" dirty="0">
                <a:latin typeface="Cambria"/>
                <a:cs typeface="Cambria"/>
              </a:rPr>
              <a:t>Simulation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39125" y="6522667"/>
            <a:ext cx="663575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spc="-10" dirty="0">
                <a:latin typeface="Cambria"/>
                <a:cs typeface="Cambria"/>
              </a:rPr>
              <a:t>Result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295635" y="6522667"/>
            <a:ext cx="133096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dirty="0">
                <a:latin typeface="Cambria"/>
                <a:cs typeface="Cambria"/>
              </a:rPr>
              <a:t>Future</a:t>
            </a:r>
            <a:r>
              <a:rPr sz="1800" spc="14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Work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CE9E4D1-B832-3C99-80D0-F4D4C9CA3B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55"/>
          <a:stretch/>
        </p:blipFill>
        <p:spPr>
          <a:xfrm>
            <a:off x="6268279" y="2108312"/>
            <a:ext cx="3941692" cy="439497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093D699-9D26-0979-30DE-DEBD4D8F0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587" y="2260238"/>
            <a:ext cx="4115658" cy="41571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0429" y="502157"/>
            <a:ext cx="68535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Origin</a:t>
            </a:r>
            <a:r>
              <a:rPr spc="-25" dirty="0"/>
              <a:t> </a:t>
            </a:r>
            <a:r>
              <a:rPr dirty="0"/>
              <a:t>Scenarios</a:t>
            </a:r>
            <a:r>
              <a:rPr spc="-1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-10" dirty="0"/>
              <a:t>eMSTO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1933" y="1280922"/>
            <a:ext cx="2720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95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 MT"/>
                <a:cs typeface="Arial MT"/>
              </a:rPr>
              <a:t>Formation</a:t>
            </a:r>
            <a:r>
              <a:rPr sz="2800" spc="-12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View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9158" y="1734769"/>
            <a:ext cx="2981960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ts val="2735"/>
              </a:lnSpc>
              <a:spcBef>
                <a:spcPts val="100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Second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burst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star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0665">
              <a:lnSpc>
                <a:spcPts val="2735"/>
              </a:lnSpc>
            </a:pP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formation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7758" y="3180334"/>
            <a:ext cx="1092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process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9158" y="2428747"/>
            <a:ext cx="5606415" cy="81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015">
              <a:lnSpc>
                <a:spcPts val="205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Contradicted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with</a:t>
            </a:r>
            <a:endParaRPr sz="1800" dirty="0">
              <a:latin typeface="Arial MT"/>
              <a:cs typeface="Arial MT"/>
            </a:endParaRPr>
          </a:p>
          <a:p>
            <a:pPr marL="3676015">
              <a:lnSpc>
                <a:spcPts val="1660"/>
              </a:lnSpc>
            </a:pPr>
            <a:r>
              <a:rPr sz="1800" dirty="0">
                <a:latin typeface="Arial MT"/>
                <a:cs typeface="Arial MT"/>
              </a:rPr>
              <a:t>morphology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and</a:t>
            </a:r>
            <a:endParaRPr sz="1800" dirty="0">
              <a:latin typeface="Arial MT"/>
              <a:cs typeface="Arial MT"/>
            </a:endParaRPr>
          </a:p>
          <a:p>
            <a:pPr marL="240029" indent="-227329">
              <a:lnSpc>
                <a:spcPts val="2490"/>
              </a:lnSpc>
              <a:buChar char="•"/>
              <a:tabLst>
                <a:tab pos="240029" algn="l"/>
              </a:tabLst>
            </a:pPr>
            <a:r>
              <a:rPr sz="2400" dirty="0">
                <a:latin typeface="Arial MT"/>
                <a:cs typeface="Arial MT"/>
              </a:rPr>
              <a:t>Prolonged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formation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700" baseline="1543" dirty="0">
                <a:latin typeface="Arial MT"/>
                <a:cs typeface="Arial MT"/>
              </a:rPr>
              <a:t>evolution</a:t>
            </a:r>
            <a:r>
              <a:rPr sz="2700" spc="-30" baseline="1543" dirty="0">
                <a:latin typeface="Arial MT"/>
                <a:cs typeface="Arial MT"/>
              </a:rPr>
              <a:t> </a:t>
            </a:r>
            <a:r>
              <a:rPr sz="2700" baseline="1543" dirty="0">
                <a:latin typeface="Arial MT"/>
                <a:cs typeface="Arial MT"/>
              </a:rPr>
              <a:t>of</a:t>
            </a:r>
            <a:r>
              <a:rPr sz="2700" spc="-67" baseline="1543" dirty="0">
                <a:latin typeface="Arial MT"/>
                <a:cs typeface="Arial MT"/>
              </a:rPr>
              <a:t> </a:t>
            </a:r>
            <a:r>
              <a:rPr sz="2700" baseline="1543" dirty="0">
                <a:latin typeface="Arial MT"/>
                <a:cs typeface="Arial MT"/>
              </a:rPr>
              <a:t>bMS</a:t>
            </a:r>
            <a:r>
              <a:rPr sz="2700" spc="-60" baseline="1543" dirty="0">
                <a:latin typeface="Arial MT"/>
                <a:cs typeface="Arial MT"/>
              </a:rPr>
              <a:t> </a:t>
            </a:r>
            <a:r>
              <a:rPr sz="2700" spc="-75" baseline="1543" dirty="0">
                <a:latin typeface="Arial MT"/>
                <a:cs typeface="Arial MT"/>
              </a:rPr>
              <a:t>&amp;</a:t>
            </a:r>
            <a:endParaRPr sz="2700" baseline="1543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9158" y="3965194"/>
            <a:ext cx="863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Char char="•"/>
              <a:tabLst>
                <a:tab pos="240029" algn="l"/>
              </a:tabLst>
            </a:pPr>
            <a:r>
              <a:rPr sz="2400" spc="-25" dirty="0">
                <a:latin typeface="Arial MT"/>
                <a:cs typeface="Arial MT"/>
              </a:rPr>
              <a:t>……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94854" y="1510381"/>
            <a:ext cx="3390265" cy="120777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50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 MT"/>
                <a:cs typeface="Arial MT"/>
              </a:rPr>
              <a:t>Rotation</a:t>
            </a:r>
            <a:r>
              <a:rPr sz="2800" spc="-12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View</a:t>
            </a:r>
            <a:endParaRPr sz="2800">
              <a:latin typeface="Arial MT"/>
              <a:cs typeface="Arial MT"/>
            </a:endParaRPr>
          </a:p>
          <a:p>
            <a:pPr marL="697230" marR="5080" lvl="1" indent="-227329">
              <a:lnSpc>
                <a:spcPts val="2590"/>
              </a:lnSpc>
              <a:spcBef>
                <a:spcPts val="550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Arial MT"/>
                <a:cs typeface="Arial MT"/>
              </a:rPr>
              <a:t>Magnetic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braking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or 	</a:t>
            </a:r>
            <a:r>
              <a:rPr sz="2400" dirty="0">
                <a:latin typeface="Arial MT"/>
                <a:cs typeface="Arial MT"/>
              </a:rPr>
              <a:t>tidal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braking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52054" y="3113023"/>
            <a:ext cx="3099435" cy="10502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0029" marR="5080" indent="-227329">
              <a:lnSpc>
                <a:spcPct val="90000"/>
              </a:lnSpc>
              <a:spcBef>
                <a:spcPts val="385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 MT"/>
                <a:cs typeface="Arial MT"/>
              </a:rPr>
              <a:t>Angular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momentum 	</a:t>
            </a:r>
            <a:r>
              <a:rPr sz="2400" dirty="0">
                <a:latin typeface="Arial MT"/>
                <a:cs typeface="Arial MT"/>
              </a:rPr>
              <a:t>loss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 </a:t>
            </a:r>
            <a:r>
              <a:rPr sz="2400" spc="-25" dirty="0">
                <a:latin typeface="Arial MT"/>
                <a:cs typeface="Arial MT"/>
              </a:rPr>
              <a:t>Blue-</a:t>
            </a:r>
            <a:r>
              <a:rPr sz="2400" spc="-10" dirty="0">
                <a:latin typeface="Arial MT"/>
                <a:cs typeface="Arial MT"/>
              </a:rPr>
              <a:t>straggler 	</a:t>
            </a:r>
            <a:r>
              <a:rPr sz="2400" dirty="0">
                <a:latin typeface="Arial MT"/>
                <a:cs typeface="Arial MT"/>
              </a:rPr>
              <a:t>star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phase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52054" y="4556505"/>
            <a:ext cx="863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Char char="•"/>
              <a:tabLst>
                <a:tab pos="240029" algn="l"/>
              </a:tabLst>
            </a:pPr>
            <a:r>
              <a:rPr sz="2400" spc="-25" dirty="0">
                <a:latin typeface="Arial MT"/>
                <a:cs typeface="Arial MT"/>
              </a:rPr>
              <a:t>……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855209" y="1775205"/>
            <a:ext cx="2461895" cy="564515"/>
            <a:chOff x="4855209" y="1775205"/>
            <a:chExt cx="2461895" cy="564515"/>
          </a:xfrm>
        </p:grpSpPr>
        <p:sp>
          <p:nvSpPr>
            <p:cNvPr id="12" name="object 12"/>
            <p:cNvSpPr/>
            <p:nvPr/>
          </p:nvSpPr>
          <p:spPr>
            <a:xfrm>
              <a:off x="4861559" y="1781555"/>
              <a:ext cx="2449195" cy="551815"/>
            </a:xfrm>
            <a:custGeom>
              <a:avLst/>
              <a:gdLst/>
              <a:ahLst/>
              <a:cxnLst/>
              <a:rect l="l" t="t" r="r" b="b"/>
              <a:pathLst>
                <a:path w="2449195" h="551814">
                  <a:moveTo>
                    <a:pt x="2173223" y="0"/>
                  </a:moveTo>
                  <a:lnTo>
                    <a:pt x="2173223" y="137922"/>
                  </a:lnTo>
                  <a:lnTo>
                    <a:pt x="0" y="137922"/>
                  </a:lnTo>
                  <a:lnTo>
                    <a:pt x="0" y="413766"/>
                  </a:lnTo>
                  <a:lnTo>
                    <a:pt x="2173223" y="413766"/>
                  </a:lnTo>
                  <a:lnTo>
                    <a:pt x="2173223" y="551688"/>
                  </a:lnTo>
                  <a:lnTo>
                    <a:pt x="2449067" y="275844"/>
                  </a:lnTo>
                  <a:lnTo>
                    <a:pt x="217322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61559" y="1781555"/>
              <a:ext cx="2449195" cy="551815"/>
            </a:xfrm>
            <a:custGeom>
              <a:avLst/>
              <a:gdLst/>
              <a:ahLst/>
              <a:cxnLst/>
              <a:rect l="l" t="t" r="r" b="b"/>
              <a:pathLst>
                <a:path w="2449195" h="551814">
                  <a:moveTo>
                    <a:pt x="0" y="137922"/>
                  </a:moveTo>
                  <a:lnTo>
                    <a:pt x="2173223" y="137922"/>
                  </a:lnTo>
                  <a:lnTo>
                    <a:pt x="2173223" y="0"/>
                  </a:lnTo>
                  <a:lnTo>
                    <a:pt x="2449067" y="275844"/>
                  </a:lnTo>
                  <a:lnTo>
                    <a:pt x="2173223" y="551688"/>
                  </a:lnTo>
                  <a:lnTo>
                    <a:pt x="2173223" y="413766"/>
                  </a:lnTo>
                  <a:lnTo>
                    <a:pt x="0" y="413766"/>
                  </a:lnTo>
                  <a:lnTo>
                    <a:pt x="0" y="137922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062473" y="3169665"/>
            <a:ext cx="4451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MT"/>
                <a:cs typeface="Arial MT"/>
              </a:rPr>
              <a:t>rMS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6531" y="4633816"/>
            <a:ext cx="7014209" cy="12045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40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 MT"/>
                <a:cs typeface="Arial MT"/>
              </a:rPr>
              <a:t>Other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reason</a:t>
            </a:r>
            <a:endParaRPr sz="2800">
              <a:latin typeface="Arial MT"/>
              <a:cs typeface="Arial MT"/>
            </a:endParaRPr>
          </a:p>
          <a:p>
            <a:pPr marL="697230" marR="5080" lvl="1" indent="-227965">
              <a:lnSpc>
                <a:spcPts val="2590"/>
              </a:lnSpc>
              <a:spcBef>
                <a:spcPts val="535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Arial MT"/>
                <a:cs typeface="Arial MT"/>
              </a:rPr>
              <a:t>Binary</a:t>
            </a:r>
            <a:r>
              <a:rPr sz="2400" dirty="0">
                <a:latin typeface="Microsoft YaHei"/>
                <a:cs typeface="Microsoft YaHei"/>
              </a:rPr>
              <a:t>，</a:t>
            </a:r>
            <a:r>
              <a:rPr sz="2400" dirty="0">
                <a:latin typeface="Arial MT"/>
                <a:cs typeface="Arial MT"/>
              </a:rPr>
              <a:t>photometric</a:t>
            </a:r>
            <a:r>
              <a:rPr sz="2400" spc="-1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uncertainty</a:t>
            </a:r>
            <a:r>
              <a:rPr sz="2400" spc="-10" dirty="0">
                <a:latin typeface="Microsoft YaHei"/>
                <a:cs typeface="Microsoft YaHei"/>
              </a:rPr>
              <a:t>，</a:t>
            </a:r>
            <a:r>
              <a:rPr sz="2400" spc="-10" dirty="0">
                <a:latin typeface="Arial MT"/>
                <a:cs typeface="Arial MT"/>
              </a:rPr>
              <a:t>differential 	metallicity</a:t>
            </a:r>
            <a:r>
              <a:rPr sz="2400" spc="-10" dirty="0">
                <a:latin typeface="Microsoft YaHei"/>
                <a:cs typeface="Microsoft YaHei"/>
              </a:rPr>
              <a:t>，</a:t>
            </a:r>
            <a:r>
              <a:rPr sz="2400" spc="-10" dirty="0">
                <a:latin typeface="Arial MT"/>
                <a:cs typeface="Arial MT"/>
              </a:rPr>
              <a:t>differential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extinction</a:t>
            </a:r>
            <a:r>
              <a:rPr sz="2400" dirty="0">
                <a:latin typeface="Microsoft YaHei"/>
                <a:cs typeface="Microsoft YaHei"/>
              </a:rPr>
              <a:t>，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star……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6480809"/>
            <a:ext cx="12192000" cy="377190"/>
            <a:chOff x="0" y="6480809"/>
            <a:chExt cx="12192000" cy="377190"/>
          </a:xfrm>
        </p:grpSpPr>
        <p:sp>
          <p:nvSpPr>
            <p:cNvPr id="17" name="object 17"/>
            <p:cNvSpPr/>
            <p:nvPr/>
          </p:nvSpPr>
          <p:spPr>
            <a:xfrm>
              <a:off x="0" y="6487159"/>
              <a:ext cx="12192000" cy="370840"/>
            </a:xfrm>
            <a:custGeom>
              <a:avLst/>
              <a:gdLst/>
              <a:ahLst/>
              <a:cxnLst/>
              <a:rect l="l" t="t" r="r" b="b"/>
              <a:pathLst>
                <a:path w="12192000" h="370840">
                  <a:moveTo>
                    <a:pt x="5136134" y="0"/>
                  </a:moveTo>
                  <a:lnTo>
                    <a:pt x="268478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2684780" y="370840"/>
                  </a:lnTo>
                  <a:lnTo>
                    <a:pt x="5136134" y="370840"/>
                  </a:lnTo>
                  <a:lnTo>
                    <a:pt x="5136134" y="0"/>
                  </a:lnTo>
                  <a:close/>
                </a:path>
                <a:path w="12192000" h="370840">
                  <a:moveTo>
                    <a:pt x="12192000" y="0"/>
                  </a:moveTo>
                  <a:lnTo>
                    <a:pt x="9727692" y="0"/>
                  </a:lnTo>
                  <a:lnTo>
                    <a:pt x="7412482" y="0"/>
                  </a:lnTo>
                  <a:lnTo>
                    <a:pt x="5136261" y="0"/>
                  </a:lnTo>
                  <a:lnTo>
                    <a:pt x="5136261" y="370840"/>
                  </a:lnTo>
                  <a:lnTo>
                    <a:pt x="7412482" y="370840"/>
                  </a:lnTo>
                  <a:lnTo>
                    <a:pt x="9727692" y="370840"/>
                  </a:lnTo>
                  <a:lnTo>
                    <a:pt x="12192000" y="37084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6480809"/>
              <a:ext cx="12192000" cy="377190"/>
            </a:xfrm>
            <a:custGeom>
              <a:avLst/>
              <a:gdLst/>
              <a:ahLst/>
              <a:cxnLst/>
              <a:rect l="l" t="t" r="r" b="b"/>
              <a:pathLst>
                <a:path w="12192000" h="377190">
                  <a:moveTo>
                    <a:pt x="12192000" y="0"/>
                  </a:moveTo>
                  <a:lnTo>
                    <a:pt x="12185650" y="0"/>
                  </a:lnTo>
                  <a:lnTo>
                    <a:pt x="12185650" y="12700"/>
                  </a:lnTo>
                  <a:lnTo>
                    <a:pt x="12185650" y="370840"/>
                  </a:lnTo>
                  <a:lnTo>
                    <a:pt x="9734042" y="370840"/>
                  </a:lnTo>
                  <a:lnTo>
                    <a:pt x="9734042" y="12700"/>
                  </a:lnTo>
                  <a:lnTo>
                    <a:pt x="12185650" y="12700"/>
                  </a:lnTo>
                  <a:lnTo>
                    <a:pt x="12185650" y="0"/>
                  </a:lnTo>
                  <a:lnTo>
                    <a:pt x="9734042" y="0"/>
                  </a:lnTo>
                  <a:lnTo>
                    <a:pt x="9721342" y="0"/>
                  </a:lnTo>
                  <a:lnTo>
                    <a:pt x="9721342" y="12700"/>
                  </a:lnTo>
                  <a:lnTo>
                    <a:pt x="9721342" y="370840"/>
                  </a:lnTo>
                  <a:lnTo>
                    <a:pt x="7418832" y="370840"/>
                  </a:lnTo>
                  <a:lnTo>
                    <a:pt x="7418832" y="12700"/>
                  </a:lnTo>
                  <a:lnTo>
                    <a:pt x="9721342" y="12700"/>
                  </a:lnTo>
                  <a:lnTo>
                    <a:pt x="9721342" y="0"/>
                  </a:lnTo>
                  <a:lnTo>
                    <a:pt x="7418832" y="0"/>
                  </a:lnTo>
                  <a:lnTo>
                    <a:pt x="7406132" y="0"/>
                  </a:lnTo>
                  <a:lnTo>
                    <a:pt x="7406132" y="12700"/>
                  </a:lnTo>
                  <a:lnTo>
                    <a:pt x="7406132" y="370840"/>
                  </a:lnTo>
                  <a:lnTo>
                    <a:pt x="5142611" y="370840"/>
                  </a:lnTo>
                  <a:lnTo>
                    <a:pt x="5142611" y="12700"/>
                  </a:lnTo>
                  <a:lnTo>
                    <a:pt x="7406132" y="12700"/>
                  </a:lnTo>
                  <a:lnTo>
                    <a:pt x="7406132" y="0"/>
                  </a:lnTo>
                  <a:lnTo>
                    <a:pt x="5142611" y="0"/>
                  </a:lnTo>
                  <a:lnTo>
                    <a:pt x="5129911" y="0"/>
                  </a:lnTo>
                  <a:lnTo>
                    <a:pt x="5129911" y="12700"/>
                  </a:lnTo>
                  <a:lnTo>
                    <a:pt x="5129911" y="370840"/>
                  </a:lnTo>
                  <a:lnTo>
                    <a:pt x="2691130" y="370840"/>
                  </a:lnTo>
                  <a:lnTo>
                    <a:pt x="2691130" y="12700"/>
                  </a:lnTo>
                  <a:lnTo>
                    <a:pt x="5129911" y="12700"/>
                  </a:lnTo>
                  <a:lnTo>
                    <a:pt x="5129911" y="0"/>
                  </a:lnTo>
                  <a:lnTo>
                    <a:pt x="2691130" y="0"/>
                  </a:lnTo>
                  <a:lnTo>
                    <a:pt x="2678430" y="0"/>
                  </a:lnTo>
                  <a:lnTo>
                    <a:pt x="2678430" y="12700"/>
                  </a:lnTo>
                  <a:lnTo>
                    <a:pt x="2678430" y="370840"/>
                  </a:lnTo>
                  <a:lnTo>
                    <a:pt x="6350" y="370840"/>
                  </a:lnTo>
                  <a:lnTo>
                    <a:pt x="6350" y="12700"/>
                  </a:lnTo>
                  <a:lnTo>
                    <a:pt x="2678430" y="12700"/>
                  </a:lnTo>
                  <a:lnTo>
                    <a:pt x="2678430" y="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370840"/>
                  </a:lnTo>
                  <a:lnTo>
                    <a:pt x="0" y="377190"/>
                  </a:lnTo>
                  <a:lnTo>
                    <a:pt x="6350" y="377190"/>
                  </a:lnTo>
                  <a:lnTo>
                    <a:pt x="12192000" y="377190"/>
                  </a:lnTo>
                  <a:lnTo>
                    <a:pt x="12192000" y="370840"/>
                  </a:lnTo>
                  <a:lnTo>
                    <a:pt x="12192000" y="127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8963406" y="5508878"/>
            <a:ext cx="615950" cy="20320"/>
          </a:xfrm>
          <a:custGeom>
            <a:avLst/>
            <a:gdLst/>
            <a:ahLst/>
            <a:cxnLst/>
            <a:rect l="l" t="t" r="r" b="b"/>
            <a:pathLst>
              <a:path w="615950" h="20320">
                <a:moveTo>
                  <a:pt x="615696" y="0"/>
                </a:moveTo>
                <a:lnTo>
                  <a:pt x="0" y="0"/>
                </a:lnTo>
                <a:lnTo>
                  <a:pt x="0" y="19812"/>
                </a:lnTo>
                <a:lnTo>
                  <a:pt x="615696" y="19812"/>
                </a:lnTo>
                <a:lnTo>
                  <a:pt x="6156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145269" y="5058536"/>
            <a:ext cx="254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Cambria Math"/>
                <a:cs typeface="Cambria Math"/>
              </a:rPr>
              <a:t>ω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81161" y="5288686"/>
            <a:ext cx="925194" cy="59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45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Ω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  <a:p>
            <a:pPr marR="5080" algn="r">
              <a:lnSpc>
                <a:spcPts val="2245"/>
              </a:lnSpc>
            </a:pPr>
            <a:r>
              <a:rPr sz="2400" spc="-50" dirty="0">
                <a:latin typeface="Cambria Math"/>
                <a:cs typeface="Cambria Math"/>
              </a:rPr>
              <a:t>ω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80321" y="5637377"/>
            <a:ext cx="40195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70" dirty="0">
                <a:latin typeface="Cambria Math"/>
                <a:cs typeface="Cambria Math"/>
              </a:rPr>
              <a:t>crit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101833" y="5508878"/>
            <a:ext cx="699770" cy="20320"/>
          </a:xfrm>
          <a:custGeom>
            <a:avLst/>
            <a:gdLst/>
            <a:ahLst/>
            <a:cxnLst/>
            <a:rect l="l" t="t" r="r" b="b"/>
            <a:pathLst>
              <a:path w="699770" h="20320">
                <a:moveTo>
                  <a:pt x="699516" y="0"/>
                </a:moveTo>
                <a:lnTo>
                  <a:pt x="0" y="0"/>
                </a:lnTo>
                <a:lnTo>
                  <a:pt x="0" y="19812"/>
                </a:lnTo>
                <a:lnTo>
                  <a:pt x="699516" y="19812"/>
                </a:lnTo>
                <a:lnTo>
                  <a:pt x="6995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065131" y="4947284"/>
            <a:ext cx="764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30" baseline="-20833" dirty="0">
                <a:latin typeface="Cambria Math"/>
                <a:cs typeface="Cambria Math"/>
              </a:rPr>
              <a:t>ω</a:t>
            </a:r>
            <a:r>
              <a:rPr sz="1750" spc="-20" dirty="0">
                <a:latin typeface="Cambria Math"/>
                <a:cs typeface="Cambria Math"/>
              </a:rPr>
              <a:t>2</a:t>
            </a:r>
            <a:r>
              <a:rPr sz="3600" spc="-30" baseline="-20833" dirty="0">
                <a:latin typeface="Cambria Math"/>
                <a:cs typeface="Cambria Math"/>
              </a:rPr>
              <a:t>R</a:t>
            </a:r>
            <a:r>
              <a:rPr sz="1750" spc="-20" dirty="0">
                <a:latin typeface="Cambria Math"/>
                <a:cs typeface="Cambria Math"/>
              </a:rPr>
              <a:t>3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b="1" spc="-10" dirty="0">
                <a:latin typeface="Palatino Linotype"/>
                <a:cs typeface="Palatino Linotype"/>
              </a:rPr>
              <a:t>Background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20"/>
              </a:lnSpc>
            </a:pPr>
            <a:r>
              <a:rPr b="0" dirty="0">
                <a:latin typeface="Cambria"/>
                <a:cs typeface="Cambria"/>
              </a:rPr>
              <a:t>Data</a:t>
            </a:r>
            <a:r>
              <a:rPr b="0" spc="245" dirty="0">
                <a:latin typeface="Cambria"/>
                <a:cs typeface="Cambria"/>
              </a:rPr>
              <a:t> </a:t>
            </a:r>
            <a:r>
              <a:rPr b="0" spc="45" dirty="0">
                <a:latin typeface="Cambria"/>
                <a:cs typeface="Cambria"/>
              </a:rPr>
              <a:t>Analysis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708396" y="6522667"/>
            <a:ext cx="113157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spc="-10" dirty="0">
                <a:latin typeface="Cambria"/>
                <a:cs typeface="Cambria"/>
              </a:rPr>
              <a:t>Simulation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239125" y="6522667"/>
            <a:ext cx="663575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spc="-10" dirty="0">
                <a:latin typeface="Cambria"/>
                <a:cs typeface="Cambria"/>
              </a:rPr>
              <a:t>Result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295635" y="6522667"/>
            <a:ext cx="133096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dirty="0">
                <a:latin typeface="Cambria"/>
                <a:cs typeface="Cambria"/>
              </a:rPr>
              <a:t>Future</a:t>
            </a:r>
            <a:r>
              <a:rPr sz="1800" spc="14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Work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918063" y="5093589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u="sng" spc="-5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626218" y="5288686"/>
            <a:ext cx="1471930" cy="59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245"/>
              </a:lnSpc>
              <a:spcBef>
                <a:spcPts val="100"/>
              </a:spcBef>
              <a:tabLst>
                <a:tab pos="1176020" algn="l"/>
              </a:tabLst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(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25" dirty="0">
                <a:latin typeface="Cambria Math"/>
                <a:cs typeface="Cambria Math"/>
              </a:rPr>
              <a:t>)</a:t>
            </a:r>
            <a:r>
              <a:rPr sz="2625" spc="-37" baseline="9523" dirty="0">
                <a:latin typeface="Cambria Math"/>
                <a:cs typeface="Cambria Math"/>
              </a:rPr>
              <a:t>2</a:t>
            </a:r>
            <a:endParaRPr sz="2625" baseline="9523">
              <a:latin typeface="Cambria Math"/>
              <a:cs typeface="Cambria Math"/>
            </a:endParaRPr>
          </a:p>
          <a:p>
            <a:pPr marL="609600">
              <a:lnSpc>
                <a:spcPts val="2245"/>
              </a:lnSpc>
            </a:pPr>
            <a:r>
              <a:rPr sz="2400" spc="-25" dirty="0">
                <a:latin typeface="Cambria Math"/>
                <a:cs typeface="Cambria Math"/>
              </a:rPr>
              <a:t>GM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85745" y="1871345"/>
            <a:ext cx="6280785" cy="4283075"/>
            <a:chOff x="2785745" y="1871345"/>
            <a:chExt cx="6280785" cy="4283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6540" y="1882140"/>
              <a:ext cx="159639" cy="2438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786634" y="1872234"/>
              <a:ext cx="6278880" cy="4281170"/>
            </a:xfrm>
            <a:custGeom>
              <a:avLst/>
              <a:gdLst/>
              <a:ahLst/>
              <a:cxnLst/>
              <a:rect l="l" t="t" r="r" b="b"/>
              <a:pathLst>
                <a:path w="6278880" h="4281170">
                  <a:moveTo>
                    <a:pt x="0" y="0"/>
                  </a:moveTo>
                  <a:lnTo>
                    <a:pt x="6278880" y="0"/>
                  </a:lnTo>
                </a:path>
                <a:path w="6278880" h="4281170">
                  <a:moveTo>
                    <a:pt x="0" y="0"/>
                  </a:moveTo>
                  <a:lnTo>
                    <a:pt x="0" y="4280916"/>
                  </a:lnTo>
                </a:path>
                <a:path w="6278880" h="4281170">
                  <a:moveTo>
                    <a:pt x="0" y="4280916"/>
                  </a:moveTo>
                  <a:lnTo>
                    <a:pt x="6278880" y="4280916"/>
                  </a:lnTo>
                </a:path>
                <a:path w="6278880" h="4281170">
                  <a:moveTo>
                    <a:pt x="6278880" y="4280916"/>
                  </a:moveTo>
                  <a:lnTo>
                    <a:pt x="62788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57297" y="243281"/>
            <a:ext cx="66751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Bi-modal</a:t>
            </a:r>
            <a:r>
              <a:rPr spc="-35" dirty="0"/>
              <a:t> </a:t>
            </a:r>
            <a:r>
              <a:rPr dirty="0"/>
              <a:t>Mass</a:t>
            </a:r>
            <a:r>
              <a:rPr spc="-30" dirty="0"/>
              <a:t> </a:t>
            </a:r>
            <a:r>
              <a:rPr spc="-10" dirty="0"/>
              <a:t>Distribution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6939" y="1196467"/>
            <a:ext cx="1000950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029" marR="5080" indent="-227965">
              <a:lnSpc>
                <a:spcPts val="3020"/>
              </a:lnSpc>
              <a:spcBef>
                <a:spcPts val="48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bMS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stars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more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massive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than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2.5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Msun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are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not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formed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by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the 	</a:t>
            </a:r>
            <a:r>
              <a:rPr sz="2800" dirty="0">
                <a:latin typeface="Arial MT"/>
                <a:cs typeface="Arial MT"/>
              </a:rPr>
              <a:t>same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mechanism</a:t>
            </a:r>
            <a:endParaRPr sz="2800" dirty="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6480809"/>
            <a:ext cx="12192000" cy="377190"/>
            <a:chOff x="0" y="6480809"/>
            <a:chExt cx="12192000" cy="377190"/>
          </a:xfrm>
        </p:grpSpPr>
        <p:sp>
          <p:nvSpPr>
            <p:cNvPr id="8" name="object 8"/>
            <p:cNvSpPr/>
            <p:nvPr/>
          </p:nvSpPr>
          <p:spPr>
            <a:xfrm>
              <a:off x="0" y="6487159"/>
              <a:ext cx="12192000" cy="370840"/>
            </a:xfrm>
            <a:custGeom>
              <a:avLst/>
              <a:gdLst/>
              <a:ahLst/>
              <a:cxnLst/>
              <a:rect l="l" t="t" r="r" b="b"/>
              <a:pathLst>
                <a:path w="12192000" h="370840">
                  <a:moveTo>
                    <a:pt x="5136134" y="0"/>
                  </a:moveTo>
                  <a:lnTo>
                    <a:pt x="268478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2684780" y="370840"/>
                  </a:lnTo>
                  <a:lnTo>
                    <a:pt x="5136134" y="370840"/>
                  </a:lnTo>
                  <a:lnTo>
                    <a:pt x="5136134" y="0"/>
                  </a:lnTo>
                  <a:close/>
                </a:path>
                <a:path w="12192000" h="370840">
                  <a:moveTo>
                    <a:pt x="12192000" y="0"/>
                  </a:moveTo>
                  <a:lnTo>
                    <a:pt x="9727692" y="0"/>
                  </a:lnTo>
                  <a:lnTo>
                    <a:pt x="7412482" y="0"/>
                  </a:lnTo>
                  <a:lnTo>
                    <a:pt x="5136261" y="0"/>
                  </a:lnTo>
                  <a:lnTo>
                    <a:pt x="5136261" y="370840"/>
                  </a:lnTo>
                  <a:lnTo>
                    <a:pt x="7412482" y="370840"/>
                  </a:lnTo>
                  <a:lnTo>
                    <a:pt x="9727692" y="370840"/>
                  </a:lnTo>
                  <a:lnTo>
                    <a:pt x="12192000" y="37084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480809"/>
              <a:ext cx="12192000" cy="377190"/>
            </a:xfrm>
            <a:custGeom>
              <a:avLst/>
              <a:gdLst/>
              <a:ahLst/>
              <a:cxnLst/>
              <a:rect l="l" t="t" r="r" b="b"/>
              <a:pathLst>
                <a:path w="12192000" h="377190">
                  <a:moveTo>
                    <a:pt x="12192000" y="0"/>
                  </a:moveTo>
                  <a:lnTo>
                    <a:pt x="12185650" y="0"/>
                  </a:lnTo>
                  <a:lnTo>
                    <a:pt x="12185650" y="12700"/>
                  </a:lnTo>
                  <a:lnTo>
                    <a:pt x="12185650" y="370840"/>
                  </a:lnTo>
                  <a:lnTo>
                    <a:pt x="9734042" y="370840"/>
                  </a:lnTo>
                  <a:lnTo>
                    <a:pt x="9734042" y="12700"/>
                  </a:lnTo>
                  <a:lnTo>
                    <a:pt x="12185650" y="12700"/>
                  </a:lnTo>
                  <a:lnTo>
                    <a:pt x="12185650" y="0"/>
                  </a:lnTo>
                  <a:lnTo>
                    <a:pt x="9734042" y="0"/>
                  </a:lnTo>
                  <a:lnTo>
                    <a:pt x="9721342" y="0"/>
                  </a:lnTo>
                  <a:lnTo>
                    <a:pt x="9721342" y="12700"/>
                  </a:lnTo>
                  <a:lnTo>
                    <a:pt x="9721342" y="370840"/>
                  </a:lnTo>
                  <a:lnTo>
                    <a:pt x="7418832" y="370840"/>
                  </a:lnTo>
                  <a:lnTo>
                    <a:pt x="7418832" y="12700"/>
                  </a:lnTo>
                  <a:lnTo>
                    <a:pt x="9721342" y="12700"/>
                  </a:lnTo>
                  <a:lnTo>
                    <a:pt x="9721342" y="0"/>
                  </a:lnTo>
                  <a:lnTo>
                    <a:pt x="7418832" y="0"/>
                  </a:lnTo>
                  <a:lnTo>
                    <a:pt x="7406132" y="0"/>
                  </a:lnTo>
                  <a:lnTo>
                    <a:pt x="7406132" y="12700"/>
                  </a:lnTo>
                  <a:lnTo>
                    <a:pt x="7406132" y="370840"/>
                  </a:lnTo>
                  <a:lnTo>
                    <a:pt x="5142611" y="370840"/>
                  </a:lnTo>
                  <a:lnTo>
                    <a:pt x="5142611" y="12700"/>
                  </a:lnTo>
                  <a:lnTo>
                    <a:pt x="7406132" y="12700"/>
                  </a:lnTo>
                  <a:lnTo>
                    <a:pt x="7406132" y="0"/>
                  </a:lnTo>
                  <a:lnTo>
                    <a:pt x="5142611" y="0"/>
                  </a:lnTo>
                  <a:lnTo>
                    <a:pt x="5129911" y="0"/>
                  </a:lnTo>
                  <a:lnTo>
                    <a:pt x="5129911" y="12700"/>
                  </a:lnTo>
                  <a:lnTo>
                    <a:pt x="5129911" y="370840"/>
                  </a:lnTo>
                  <a:lnTo>
                    <a:pt x="2691130" y="370840"/>
                  </a:lnTo>
                  <a:lnTo>
                    <a:pt x="2691130" y="12700"/>
                  </a:lnTo>
                  <a:lnTo>
                    <a:pt x="5129911" y="12700"/>
                  </a:lnTo>
                  <a:lnTo>
                    <a:pt x="5129911" y="0"/>
                  </a:lnTo>
                  <a:lnTo>
                    <a:pt x="2691130" y="0"/>
                  </a:lnTo>
                  <a:lnTo>
                    <a:pt x="2678430" y="0"/>
                  </a:lnTo>
                  <a:lnTo>
                    <a:pt x="2678430" y="12700"/>
                  </a:lnTo>
                  <a:lnTo>
                    <a:pt x="2678430" y="370840"/>
                  </a:lnTo>
                  <a:lnTo>
                    <a:pt x="6350" y="370840"/>
                  </a:lnTo>
                  <a:lnTo>
                    <a:pt x="6350" y="12700"/>
                  </a:lnTo>
                  <a:lnTo>
                    <a:pt x="2678430" y="12700"/>
                  </a:lnTo>
                  <a:lnTo>
                    <a:pt x="2678430" y="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370840"/>
                  </a:lnTo>
                  <a:lnTo>
                    <a:pt x="0" y="377190"/>
                  </a:lnTo>
                  <a:lnTo>
                    <a:pt x="6350" y="377190"/>
                  </a:lnTo>
                  <a:lnTo>
                    <a:pt x="12192000" y="377190"/>
                  </a:lnTo>
                  <a:lnTo>
                    <a:pt x="12192000" y="370840"/>
                  </a:lnTo>
                  <a:lnTo>
                    <a:pt x="12192000" y="127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b="1" spc="-10" dirty="0">
                <a:latin typeface="Palatino Linotype"/>
                <a:cs typeface="Palatino Linotype"/>
              </a:rPr>
              <a:t>Background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20"/>
              </a:lnSpc>
            </a:pPr>
            <a:r>
              <a:rPr b="0" dirty="0">
                <a:latin typeface="Cambria"/>
                <a:cs typeface="Cambria"/>
              </a:rPr>
              <a:t>Data</a:t>
            </a:r>
            <a:r>
              <a:rPr b="0" spc="245" dirty="0">
                <a:latin typeface="Cambria"/>
                <a:cs typeface="Cambria"/>
              </a:rPr>
              <a:t> </a:t>
            </a:r>
            <a:r>
              <a:rPr b="0" spc="45" dirty="0">
                <a:latin typeface="Cambria"/>
                <a:cs typeface="Cambria"/>
              </a:rPr>
              <a:t>Analysis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708396" y="6522667"/>
            <a:ext cx="113157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spc="-10" dirty="0">
                <a:latin typeface="Cambria"/>
                <a:cs typeface="Cambria"/>
              </a:rPr>
              <a:t>Simulation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39125" y="6522667"/>
            <a:ext cx="663575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spc="-10" dirty="0">
                <a:latin typeface="Cambria"/>
                <a:cs typeface="Cambria"/>
              </a:rPr>
              <a:t>Result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95635" y="6522667"/>
            <a:ext cx="133096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dirty="0">
                <a:latin typeface="Cambria"/>
                <a:cs typeface="Cambria"/>
              </a:rPr>
              <a:t>Future</a:t>
            </a:r>
            <a:r>
              <a:rPr sz="1800" spc="14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Work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48491DC-D9DA-8103-DE5C-9CA44EE73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332" y="1871932"/>
            <a:ext cx="6280031" cy="42817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1065" rIns="0" bIns="0" rtlCol="0">
            <a:spAutoFit/>
          </a:bodyPr>
          <a:lstStyle/>
          <a:p>
            <a:pPr marL="3436620">
              <a:lnSpc>
                <a:spcPct val="100000"/>
              </a:lnSpc>
              <a:spcBef>
                <a:spcPts val="105"/>
              </a:spcBef>
            </a:pPr>
            <a:r>
              <a:rPr dirty="0"/>
              <a:t>Star </a:t>
            </a:r>
            <a:r>
              <a:rPr spc="-10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53134"/>
            <a:ext cx="2815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55" dirty="0">
                <a:latin typeface="Cambria"/>
                <a:cs typeface="Cambria"/>
              </a:rPr>
              <a:t>Cluster</a:t>
            </a:r>
            <a:r>
              <a:rPr sz="2800" spc="10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Member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483266"/>
            <a:ext cx="7313295" cy="127762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60" dirty="0">
                <a:latin typeface="Cambria"/>
                <a:cs typeface="Cambria"/>
              </a:rPr>
              <a:t>Remove</a:t>
            </a:r>
            <a:r>
              <a:rPr sz="2800" spc="8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binaries</a:t>
            </a:r>
            <a:endParaRPr sz="2800">
              <a:latin typeface="Cambria"/>
              <a:cs typeface="Cambria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110" dirty="0">
                <a:latin typeface="Cambria"/>
                <a:cs typeface="Cambria"/>
              </a:rPr>
              <a:t>Gaia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DR3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VariSummary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Catalog: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I/358/varisum</a:t>
            </a:r>
            <a:endParaRPr sz="2400">
              <a:latin typeface="Cambria"/>
              <a:cs typeface="Cambria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mbria"/>
                <a:cs typeface="Cambria"/>
              </a:rPr>
              <a:t>Renormalised</a:t>
            </a:r>
            <a:r>
              <a:rPr sz="2400" spc="18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Unit</a:t>
            </a:r>
            <a:r>
              <a:rPr sz="2400" spc="18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Weight</a:t>
            </a:r>
            <a:r>
              <a:rPr sz="2400" spc="20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Error</a:t>
            </a:r>
            <a:r>
              <a:rPr sz="2400" spc="17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(RUWE)</a:t>
            </a:r>
            <a:endParaRPr sz="24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70330" y="2038223"/>
          <a:ext cx="8128000" cy="2202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Total</a:t>
                      </a:r>
                      <a:r>
                        <a:rPr sz="1800" spc="1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80" dirty="0">
                          <a:latin typeface="Cambria"/>
                          <a:cs typeface="Cambria"/>
                        </a:rPr>
                        <a:t>Gaia</a:t>
                      </a:r>
                      <a:r>
                        <a:rPr sz="1800" spc="1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latin typeface="Cambria"/>
                          <a:cs typeface="Cambria"/>
                        </a:rPr>
                        <a:t>DR3</a:t>
                      </a:r>
                      <a:r>
                        <a:rPr sz="18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75" dirty="0">
                          <a:latin typeface="Cambria"/>
                          <a:cs typeface="Cambria"/>
                        </a:rPr>
                        <a:t>Open</a:t>
                      </a:r>
                      <a:r>
                        <a:rPr sz="1800" spc="1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Cluster</a:t>
                      </a:r>
                      <a:r>
                        <a:rPr sz="1800" spc="1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Member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10" dirty="0">
                          <a:latin typeface="Cambria"/>
                          <a:cs typeface="Cambria"/>
                        </a:rPr>
                        <a:t>435846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Cross</a:t>
                      </a:r>
                      <a:r>
                        <a:rPr sz="1800" spc="1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0" dirty="0">
                          <a:latin typeface="Cambria"/>
                          <a:cs typeface="Cambria"/>
                        </a:rPr>
                        <a:t>Match</a:t>
                      </a:r>
                      <a:r>
                        <a:rPr sz="1800" spc="1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With</a:t>
                      </a:r>
                      <a:r>
                        <a:rPr sz="1800" spc="155" dirty="0">
                          <a:latin typeface="Cambria"/>
                          <a:cs typeface="Cambria"/>
                        </a:rPr>
                        <a:t> LAMOST</a:t>
                      </a:r>
                      <a:r>
                        <a:rPr sz="1800" spc="1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20" dirty="0">
                          <a:latin typeface="Cambria"/>
                          <a:cs typeface="Cambria"/>
                        </a:rPr>
                        <a:t>DR10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85" dirty="0">
                          <a:latin typeface="Cambria"/>
                          <a:cs typeface="Cambria"/>
                        </a:rPr>
                        <a:t>LRS</a:t>
                      </a:r>
                      <a:r>
                        <a:rPr sz="1800" spc="1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160" dirty="0">
                          <a:latin typeface="Cambria"/>
                          <a:cs typeface="Cambria"/>
                        </a:rPr>
                        <a:t>&amp;</a:t>
                      </a:r>
                      <a:r>
                        <a:rPr sz="1800" spc="1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TESS</a:t>
                      </a:r>
                      <a:r>
                        <a:rPr sz="1800" spc="1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Input</a:t>
                      </a:r>
                      <a:r>
                        <a:rPr sz="1800" spc="1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0" dirty="0">
                          <a:latin typeface="Cambria"/>
                          <a:cs typeface="Cambria"/>
                        </a:rPr>
                        <a:t>Catalog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20" dirty="0">
                          <a:latin typeface="Cambria"/>
                          <a:cs typeface="Cambria"/>
                        </a:rPr>
                        <a:t>7567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4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spc="145" dirty="0">
                          <a:latin typeface="Cambria"/>
                          <a:cs typeface="Cambria"/>
                        </a:rPr>
                        <a:t>PATHOS</a:t>
                      </a:r>
                      <a:r>
                        <a:rPr sz="1800" spc="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0" dirty="0">
                          <a:latin typeface="Cambria"/>
                          <a:cs typeface="Cambria"/>
                        </a:rPr>
                        <a:t>Light</a:t>
                      </a:r>
                      <a:r>
                        <a:rPr sz="1800" spc="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5" dirty="0">
                          <a:latin typeface="Cambria"/>
                          <a:cs typeface="Cambria"/>
                        </a:rPr>
                        <a:t>Curve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spc="-20" dirty="0">
                          <a:latin typeface="Cambria"/>
                          <a:cs typeface="Cambria"/>
                        </a:rPr>
                        <a:t>4328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155" dirty="0">
                          <a:latin typeface="Cambria"/>
                          <a:cs typeface="Cambria"/>
                        </a:rPr>
                        <a:t>LAMOST</a:t>
                      </a:r>
                      <a:r>
                        <a:rPr sz="1800" spc="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45" dirty="0">
                          <a:latin typeface="Cambria"/>
                          <a:cs typeface="Cambria"/>
                        </a:rPr>
                        <a:t>Vsini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20" dirty="0">
                          <a:latin typeface="Cambria"/>
                          <a:cs typeface="Cambria"/>
                        </a:rPr>
                        <a:t>3211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0" y="6480809"/>
            <a:ext cx="12192000" cy="377190"/>
            <a:chOff x="0" y="6480809"/>
            <a:chExt cx="12192000" cy="377190"/>
          </a:xfrm>
        </p:grpSpPr>
        <p:sp>
          <p:nvSpPr>
            <p:cNvPr id="7" name="object 7"/>
            <p:cNvSpPr/>
            <p:nvPr/>
          </p:nvSpPr>
          <p:spPr>
            <a:xfrm>
              <a:off x="0" y="6487159"/>
              <a:ext cx="12192000" cy="370840"/>
            </a:xfrm>
            <a:custGeom>
              <a:avLst/>
              <a:gdLst/>
              <a:ahLst/>
              <a:cxnLst/>
              <a:rect l="l" t="t" r="r" b="b"/>
              <a:pathLst>
                <a:path w="12192000" h="370840">
                  <a:moveTo>
                    <a:pt x="5136134" y="0"/>
                  </a:moveTo>
                  <a:lnTo>
                    <a:pt x="268478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2684780" y="370840"/>
                  </a:lnTo>
                  <a:lnTo>
                    <a:pt x="5136134" y="370840"/>
                  </a:lnTo>
                  <a:lnTo>
                    <a:pt x="5136134" y="0"/>
                  </a:lnTo>
                  <a:close/>
                </a:path>
                <a:path w="12192000" h="370840">
                  <a:moveTo>
                    <a:pt x="12192000" y="0"/>
                  </a:moveTo>
                  <a:lnTo>
                    <a:pt x="9727692" y="0"/>
                  </a:lnTo>
                  <a:lnTo>
                    <a:pt x="7412482" y="0"/>
                  </a:lnTo>
                  <a:lnTo>
                    <a:pt x="5136261" y="0"/>
                  </a:lnTo>
                  <a:lnTo>
                    <a:pt x="5136261" y="370840"/>
                  </a:lnTo>
                  <a:lnTo>
                    <a:pt x="7412482" y="370840"/>
                  </a:lnTo>
                  <a:lnTo>
                    <a:pt x="9727692" y="370840"/>
                  </a:lnTo>
                  <a:lnTo>
                    <a:pt x="12192000" y="37084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480809"/>
              <a:ext cx="12192000" cy="377190"/>
            </a:xfrm>
            <a:custGeom>
              <a:avLst/>
              <a:gdLst/>
              <a:ahLst/>
              <a:cxnLst/>
              <a:rect l="l" t="t" r="r" b="b"/>
              <a:pathLst>
                <a:path w="12192000" h="377190">
                  <a:moveTo>
                    <a:pt x="12192000" y="0"/>
                  </a:moveTo>
                  <a:lnTo>
                    <a:pt x="12185650" y="0"/>
                  </a:lnTo>
                  <a:lnTo>
                    <a:pt x="12185650" y="12700"/>
                  </a:lnTo>
                  <a:lnTo>
                    <a:pt x="12185650" y="370840"/>
                  </a:lnTo>
                  <a:lnTo>
                    <a:pt x="9734042" y="370840"/>
                  </a:lnTo>
                  <a:lnTo>
                    <a:pt x="9734042" y="12700"/>
                  </a:lnTo>
                  <a:lnTo>
                    <a:pt x="12185650" y="12700"/>
                  </a:lnTo>
                  <a:lnTo>
                    <a:pt x="12185650" y="0"/>
                  </a:lnTo>
                  <a:lnTo>
                    <a:pt x="9734042" y="0"/>
                  </a:lnTo>
                  <a:lnTo>
                    <a:pt x="9721342" y="0"/>
                  </a:lnTo>
                  <a:lnTo>
                    <a:pt x="9721342" y="12700"/>
                  </a:lnTo>
                  <a:lnTo>
                    <a:pt x="9721342" y="370840"/>
                  </a:lnTo>
                  <a:lnTo>
                    <a:pt x="7418832" y="370840"/>
                  </a:lnTo>
                  <a:lnTo>
                    <a:pt x="7418832" y="12700"/>
                  </a:lnTo>
                  <a:lnTo>
                    <a:pt x="9721342" y="12700"/>
                  </a:lnTo>
                  <a:lnTo>
                    <a:pt x="9721342" y="0"/>
                  </a:lnTo>
                  <a:lnTo>
                    <a:pt x="7418832" y="0"/>
                  </a:lnTo>
                  <a:lnTo>
                    <a:pt x="7406132" y="0"/>
                  </a:lnTo>
                  <a:lnTo>
                    <a:pt x="7406132" y="12700"/>
                  </a:lnTo>
                  <a:lnTo>
                    <a:pt x="7406132" y="370840"/>
                  </a:lnTo>
                  <a:lnTo>
                    <a:pt x="5142611" y="370840"/>
                  </a:lnTo>
                  <a:lnTo>
                    <a:pt x="5142611" y="12700"/>
                  </a:lnTo>
                  <a:lnTo>
                    <a:pt x="7406132" y="12700"/>
                  </a:lnTo>
                  <a:lnTo>
                    <a:pt x="7406132" y="0"/>
                  </a:lnTo>
                  <a:lnTo>
                    <a:pt x="5142611" y="0"/>
                  </a:lnTo>
                  <a:lnTo>
                    <a:pt x="5129911" y="0"/>
                  </a:lnTo>
                  <a:lnTo>
                    <a:pt x="5129911" y="12700"/>
                  </a:lnTo>
                  <a:lnTo>
                    <a:pt x="5129911" y="370840"/>
                  </a:lnTo>
                  <a:lnTo>
                    <a:pt x="2691130" y="370840"/>
                  </a:lnTo>
                  <a:lnTo>
                    <a:pt x="2691130" y="12700"/>
                  </a:lnTo>
                  <a:lnTo>
                    <a:pt x="5129911" y="12700"/>
                  </a:lnTo>
                  <a:lnTo>
                    <a:pt x="5129911" y="0"/>
                  </a:lnTo>
                  <a:lnTo>
                    <a:pt x="2691130" y="0"/>
                  </a:lnTo>
                  <a:lnTo>
                    <a:pt x="2678430" y="0"/>
                  </a:lnTo>
                  <a:lnTo>
                    <a:pt x="2678430" y="12700"/>
                  </a:lnTo>
                  <a:lnTo>
                    <a:pt x="2678430" y="370840"/>
                  </a:lnTo>
                  <a:lnTo>
                    <a:pt x="6350" y="370840"/>
                  </a:lnTo>
                  <a:lnTo>
                    <a:pt x="6350" y="12700"/>
                  </a:lnTo>
                  <a:lnTo>
                    <a:pt x="2678430" y="12700"/>
                  </a:lnTo>
                  <a:lnTo>
                    <a:pt x="2678430" y="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370840"/>
                  </a:lnTo>
                  <a:lnTo>
                    <a:pt x="0" y="377190"/>
                  </a:lnTo>
                  <a:lnTo>
                    <a:pt x="6350" y="377190"/>
                  </a:lnTo>
                  <a:lnTo>
                    <a:pt x="12192000" y="377190"/>
                  </a:lnTo>
                  <a:lnTo>
                    <a:pt x="12192000" y="370840"/>
                  </a:lnTo>
                  <a:lnTo>
                    <a:pt x="12192000" y="127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b="1" spc="-10" dirty="0">
                <a:latin typeface="Palatino Linotype"/>
                <a:cs typeface="Palatino Linotype"/>
              </a:rPr>
              <a:t>Background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20"/>
              </a:lnSpc>
            </a:pPr>
            <a:r>
              <a:rPr b="0" dirty="0">
                <a:latin typeface="Cambria"/>
                <a:cs typeface="Cambria"/>
              </a:rPr>
              <a:t>Data</a:t>
            </a:r>
            <a:r>
              <a:rPr b="0" spc="245" dirty="0">
                <a:latin typeface="Cambria"/>
                <a:cs typeface="Cambria"/>
              </a:rPr>
              <a:t> </a:t>
            </a:r>
            <a:r>
              <a:rPr b="0" spc="45" dirty="0">
                <a:latin typeface="Cambria"/>
                <a:cs typeface="Cambria"/>
              </a:rPr>
              <a:t>Analysis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708396" y="6522667"/>
            <a:ext cx="113157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spc="-10" dirty="0">
                <a:latin typeface="Cambria"/>
                <a:cs typeface="Cambria"/>
              </a:rPr>
              <a:t>Simulation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39125" y="6522667"/>
            <a:ext cx="663575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spc="-10" dirty="0">
                <a:latin typeface="Cambria"/>
                <a:cs typeface="Cambria"/>
              </a:rPr>
              <a:t>Result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95635" y="6522667"/>
            <a:ext cx="133096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dirty="0">
                <a:latin typeface="Cambria"/>
                <a:cs typeface="Cambria"/>
              </a:rPr>
              <a:t>Future</a:t>
            </a:r>
            <a:r>
              <a:rPr sz="1800" spc="14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Work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1065" rIns="0" bIns="0" rtlCol="0">
            <a:spAutoFit/>
          </a:bodyPr>
          <a:lstStyle/>
          <a:p>
            <a:pPr marL="3436620">
              <a:lnSpc>
                <a:spcPct val="100000"/>
              </a:lnSpc>
              <a:spcBef>
                <a:spcPts val="105"/>
              </a:spcBef>
            </a:pPr>
            <a:r>
              <a:rPr dirty="0"/>
              <a:t>Star </a:t>
            </a:r>
            <a:r>
              <a:rPr spc="-10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5082" y="1801114"/>
            <a:ext cx="5566410" cy="29508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78130" marR="579120" indent="-227329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79400" algn="l"/>
              </a:tabLst>
            </a:pPr>
            <a:r>
              <a:rPr sz="2400" spc="65" dirty="0">
                <a:latin typeface="Cambria"/>
                <a:cs typeface="Cambria"/>
              </a:rPr>
              <a:t>Red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line: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original</a:t>
            </a:r>
            <a:r>
              <a:rPr sz="2400" spc="170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Gaia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DR3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150" dirty="0">
                <a:latin typeface="Cambria"/>
                <a:cs typeface="Cambria"/>
              </a:rPr>
              <a:t>RUWE 	</a:t>
            </a:r>
            <a:r>
              <a:rPr sz="2400" spc="-10" dirty="0">
                <a:latin typeface="Cambria"/>
                <a:cs typeface="Cambria"/>
              </a:rPr>
              <a:t>distribution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780"/>
              </a:spcBef>
              <a:buFont typeface="Arial MT"/>
              <a:buChar char="•"/>
            </a:pPr>
            <a:endParaRPr sz="2400">
              <a:latin typeface="Cambria"/>
              <a:cs typeface="Cambria"/>
            </a:endParaRPr>
          </a:p>
          <a:p>
            <a:pPr marL="278130" marR="58419" indent="-227329">
              <a:lnSpc>
                <a:spcPts val="2590"/>
              </a:lnSpc>
              <a:spcBef>
                <a:spcPts val="5"/>
              </a:spcBef>
              <a:buFont typeface="Arial MT"/>
              <a:buChar char="•"/>
              <a:tabLst>
                <a:tab pos="279400" algn="l"/>
              </a:tabLst>
            </a:pPr>
            <a:r>
              <a:rPr sz="2400" dirty="0">
                <a:latin typeface="Cambria"/>
                <a:cs typeface="Cambria"/>
              </a:rPr>
              <a:t>Blue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line: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theoretical</a:t>
            </a:r>
            <a:r>
              <a:rPr sz="2400" spc="15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single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star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50" dirty="0">
                <a:latin typeface="Cambria"/>
                <a:cs typeface="Cambria"/>
              </a:rPr>
              <a:t>RUWE 	</a:t>
            </a:r>
            <a:r>
              <a:rPr sz="2400" spc="-10" dirty="0">
                <a:latin typeface="Cambria"/>
                <a:cs typeface="Cambria"/>
              </a:rPr>
              <a:t>distribution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790"/>
              </a:spcBef>
              <a:buFont typeface="Arial MT"/>
              <a:buChar char="•"/>
            </a:pPr>
            <a:endParaRPr sz="2400">
              <a:latin typeface="Cambria"/>
              <a:cs typeface="Cambria"/>
            </a:endParaRPr>
          </a:p>
          <a:p>
            <a:pPr marL="278130" marR="43180" indent="-227329">
              <a:lnSpc>
                <a:spcPts val="2590"/>
              </a:lnSpc>
              <a:buFont typeface="Arial MT"/>
              <a:buChar char="•"/>
              <a:tabLst>
                <a:tab pos="279400" algn="l"/>
              </a:tabLst>
            </a:pPr>
            <a:r>
              <a:rPr sz="2400" dirty="0">
                <a:latin typeface="Cambria"/>
                <a:cs typeface="Cambria"/>
              </a:rPr>
              <a:t>Satisfy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both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99</a:t>
            </a:r>
            <a:r>
              <a:rPr sz="2400" spc="-37" baseline="24305" dirty="0">
                <a:latin typeface="Cambria"/>
                <a:cs typeface="Cambria"/>
              </a:rPr>
              <a:t>th</a:t>
            </a:r>
            <a:r>
              <a:rPr sz="2400" spc="450" baseline="2430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percentile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line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and 	</a:t>
            </a:r>
            <a:r>
              <a:rPr sz="2400" dirty="0">
                <a:latin typeface="Cambria"/>
                <a:cs typeface="Cambria"/>
              </a:rPr>
              <a:t>absolute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70" dirty="0">
                <a:latin typeface="Cambria"/>
                <a:cs typeface="Cambria"/>
              </a:rPr>
              <a:t>RUWE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cutoff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6480809"/>
            <a:ext cx="12192000" cy="377190"/>
            <a:chOff x="0" y="6480809"/>
            <a:chExt cx="12192000" cy="377190"/>
          </a:xfrm>
        </p:grpSpPr>
        <p:sp>
          <p:nvSpPr>
            <p:cNvPr id="8" name="object 8"/>
            <p:cNvSpPr/>
            <p:nvPr/>
          </p:nvSpPr>
          <p:spPr>
            <a:xfrm>
              <a:off x="0" y="6487159"/>
              <a:ext cx="12192000" cy="370840"/>
            </a:xfrm>
            <a:custGeom>
              <a:avLst/>
              <a:gdLst/>
              <a:ahLst/>
              <a:cxnLst/>
              <a:rect l="l" t="t" r="r" b="b"/>
              <a:pathLst>
                <a:path w="12192000" h="370840">
                  <a:moveTo>
                    <a:pt x="5136134" y="0"/>
                  </a:moveTo>
                  <a:lnTo>
                    <a:pt x="268478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2684780" y="370840"/>
                  </a:lnTo>
                  <a:lnTo>
                    <a:pt x="5136134" y="370840"/>
                  </a:lnTo>
                  <a:lnTo>
                    <a:pt x="5136134" y="0"/>
                  </a:lnTo>
                  <a:close/>
                </a:path>
                <a:path w="12192000" h="370840">
                  <a:moveTo>
                    <a:pt x="12192000" y="0"/>
                  </a:moveTo>
                  <a:lnTo>
                    <a:pt x="9727692" y="0"/>
                  </a:lnTo>
                  <a:lnTo>
                    <a:pt x="7412482" y="0"/>
                  </a:lnTo>
                  <a:lnTo>
                    <a:pt x="5136261" y="0"/>
                  </a:lnTo>
                  <a:lnTo>
                    <a:pt x="5136261" y="370840"/>
                  </a:lnTo>
                  <a:lnTo>
                    <a:pt x="7412482" y="370840"/>
                  </a:lnTo>
                  <a:lnTo>
                    <a:pt x="9727692" y="370840"/>
                  </a:lnTo>
                  <a:lnTo>
                    <a:pt x="12192000" y="37084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480809"/>
              <a:ext cx="12192000" cy="377190"/>
            </a:xfrm>
            <a:custGeom>
              <a:avLst/>
              <a:gdLst/>
              <a:ahLst/>
              <a:cxnLst/>
              <a:rect l="l" t="t" r="r" b="b"/>
              <a:pathLst>
                <a:path w="12192000" h="377190">
                  <a:moveTo>
                    <a:pt x="12192000" y="0"/>
                  </a:moveTo>
                  <a:lnTo>
                    <a:pt x="12185650" y="0"/>
                  </a:lnTo>
                  <a:lnTo>
                    <a:pt x="12185650" y="12700"/>
                  </a:lnTo>
                  <a:lnTo>
                    <a:pt x="12185650" y="370840"/>
                  </a:lnTo>
                  <a:lnTo>
                    <a:pt x="9734042" y="370840"/>
                  </a:lnTo>
                  <a:lnTo>
                    <a:pt x="9734042" y="12700"/>
                  </a:lnTo>
                  <a:lnTo>
                    <a:pt x="12185650" y="12700"/>
                  </a:lnTo>
                  <a:lnTo>
                    <a:pt x="12185650" y="0"/>
                  </a:lnTo>
                  <a:lnTo>
                    <a:pt x="9734042" y="0"/>
                  </a:lnTo>
                  <a:lnTo>
                    <a:pt x="9721342" y="0"/>
                  </a:lnTo>
                  <a:lnTo>
                    <a:pt x="9721342" y="12700"/>
                  </a:lnTo>
                  <a:lnTo>
                    <a:pt x="9721342" y="370840"/>
                  </a:lnTo>
                  <a:lnTo>
                    <a:pt x="7418832" y="370840"/>
                  </a:lnTo>
                  <a:lnTo>
                    <a:pt x="7418832" y="12700"/>
                  </a:lnTo>
                  <a:lnTo>
                    <a:pt x="9721342" y="12700"/>
                  </a:lnTo>
                  <a:lnTo>
                    <a:pt x="9721342" y="0"/>
                  </a:lnTo>
                  <a:lnTo>
                    <a:pt x="7418832" y="0"/>
                  </a:lnTo>
                  <a:lnTo>
                    <a:pt x="7406132" y="0"/>
                  </a:lnTo>
                  <a:lnTo>
                    <a:pt x="7406132" y="12700"/>
                  </a:lnTo>
                  <a:lnTo>
                    <a:pt x="7406132" y="370840"/>
                  </a:lnTo>
                  <a:lnTo>
                    <a:pt x="5142611" y="370840"/>
                  </a:lnTo>
                  <a:lnTo>
                    <a:pt x="5142611" y="12700"/>
                  </a:lnTo>
                  <a:lnTo>
                    <a:pt x="7406132" y="12700"/>
                  </a:lnTo>
                  <a:lnTo>
                    <a:pt x="7406132" y="0"/>
                  </a:lnTo>
                  <a:lnTo>
                    <a:pt x="5142611" y="0"/>
                  </a:lnTo>
                  <a:lnTo>
                    <a:pt x="5129911" y="0"/>
                  </a:lnTo>
                  <a:lnTo>
                    <a:pt x="5129911" y="12700"/>
                  </a:lnTo>
                  <a:lnTo>
                    <a:pt x="5129911" y="370840"/>
                  </a:lnTo>
                  <a:lnTo>
                    <a:pt x="2691130" y="370840"/>
                  </a:lnTo>
                  <a:lnTo>
                    <a:pt x="2691130" y="12700"/>
                  </a:lnTo>
                  <a:lnTo>
                    <a:pt x="5129911" y="12700"/>
                  </a:lnTo>
                  <a:lnTo>
                    <a:pt x="5129911" y="0"/>
                  </a:lnTo>
                  <a:lnTo>
                    <a:pt x="2691130" y="0"/>
                  </a:lnTo>
                  <a:lnTo>
                    <a:pt x="2678430" y="0"/>
                  </a:lnTo>
                  <a:lnTo>
                    <a:pt x="2678430" y="12700"/>
                  </a:lnTo>
                  <a:lnTo>
                    <a:pt x="2678430" y="370840"/>
                  </a:lnTo>
                  <a:lnTo>
                    <a:pt x="6350" y="370840"/>
                  </a:lnTo>
                  <a:lnTo>
                    <a:pt x="6350" y="12700"/>
                  </a:lnTo>
                  <a:lnTo>
                    <a:pt x="2678430" y="12700"/>
                  </a:lnTo>
                  <a:lnTo>
                    <a:pt x="2678430" y="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370840"/>
                  </a:lnTo>
                  <a:lnTo>
                    <a:pt x="0" y="377190"/>
                  </a:lnTo>
                  <a:lnTo>
                    <a:pt x="6350" y="377190"/>
                  </a:lnTo>
                  <a:lnTo>
                    <a:pt x="12192000" y="377190"/>
                  </a:lnTo>
                  <a:lnTo>
                    <a:pt x="12192000" y="370840"/>
                  </a:lnTo>
                  <a:lnTo>
                    <a:pt x="12192000" y="127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b="1" spc="-10" dirty="0">
                <a:latin typeface="Palatino Linotype"/>
                <a:cs typeface="Palatino Linotype"/>
              </a:rPr>
              <a:t>Background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20"/>
              </a:lnSpc>
            </a:pPr>
            <a:r>
              <a:rPr b="0" dirty="0">
                <a:latin typeface="Cambria"/>
                <a:cs typeface="Cambria"/>
              </a:rPr>
              <a:t>Data</a:t>
            </a:r>
            <a:r>
              <a:rPr b="0" spc="245" dirty="0">
                <a:latin typeface="Cambria"/>
                <a:cs typeface="Cambria"/>
              </a:rPr>
              <a:t> </a:t>
            </a:r>
            <a:r>
              <a:rPr b="0" spc="45" dirty="0">
                <a:latin typeface="Cambria"/>
                <a:cs typeface="Cambria"/>
              </a:rPr>
              <a:t>Analysis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708396" y="6522667"/>
            <a:ext cx="113157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spc="-10" dirty="0">
                <a:latin typeface="Cambria"/>
                <a:cs typeface="Cambria"/>
              </a:rPr>
              <a:t>Simulation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39125" y="6522667"/>
            <a:ext cx="663575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spc="-10" dirty="0">
                <a:latin typeface="Cambria"/>
                <a:cs typeface="Cambria"/>
              </a:rPr>
              <a:t>Result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95635" y="6522667"/>
            <a:ext cx="133096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dirty="0">
                <a:latin typeface="Cambria"/>
                <a:cs typeface="Cambria"/>
              </a:rPr>
              <a:t>Future</a:t>
            </a:r>
            <a:r>
              <a:rPr sz="1800" spc="14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Work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4E14F0E-A114-4700-C9BF-C55AFBBF1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92" y="1825625"/>
            <a:ext cx="4131666" cy="32808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1065" rIns="0" bIns="0" rtlCol="0">
            <a:spAutoFit/>
          </a:bodyPr>
          <a:lstStyle/>
          <a:p>
            <a:pPr marL="1711325">
              <a:lnSpc>
                <a:spcPct val="100000"/>
              </a:lnSpc>
              <a:spcBef>
                <a:spcPts val="105"/>
              </a:spcBef>
            </a:pPr>
            <a:r>
              <a:rPr dirty="0"/>
              <a:t>Spectral</a:t>
            </a:r>
            <a:r>
              <a:rPr spc="-10" dirty="0"/>
              <a:t> </a:t>
            </a:r>
            <a:r>
              <a:rPr dirty="0"/>
              <a:t>Energy</a:t>
            </a:r>
            <a:r>
              <a:rPr spc="-15" dirty="0"/>
              <a:t> </a:t>
            </a:r>
            <a:r>
              <a:rPr spc="-10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879" y="2142537"/>
            <a:ext cx="4328795" cy="350266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55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 MT"/>
                <a:cs typeface="Arial MT"/>
              </a:rPr>
              <a:t>Multiband</a:t>
            </a:r>
            <a:r>
              <a:rPr sz="2800" spc="-13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Photometry</a:t>
            </a:r>
            <a:endParaRPr sz="2800" dirty="0">
              <a:latin typeface="Arial MT"/>
              <a:cs typeface="Arial MT"/>
            </a:endParaRPr>
          </a:p>
          <a:p>
            <a:pPr marL="696595" marR="457200" lvl="1" indent="-227329">
              <a:lnSpc>
                <a:spcPts val="2590"/>
              </a:lnSpc>
              <a:spcBef>
                <a:spcPts val="550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Arial MT"/>
                <a:cs typeface="Arial MT"/>
              </a:rPr>
              <a:t>GALEX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(AIS):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FUV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and 	NUV</a:t>
            </a:r>
            <a:endParaRPr sz="2400" dirty="0">
              <a:latin typeface="Arial MT"/>
              <a:cs typeface="Arial MT"/>
            </a:endParaRPr>
          </a:p>
          <a:p>
            <a:pPr marL="696595" marR="5080" lvl="1" indent="-227329">
              <a:lnSpc>
                <a:spcPts val="2590"/>
              </a:lnSpc>
              <a:spcBef>
                <a:spcPts val="509"/>
              </a:spcBef>
              <a:buChar char="•"/>
              <a:tabLst>
                <a:tab pos="698500" algn="l"/>
              </a:tabLst>
            </a:pPr>
            <a:r>
              <a:rPr sz="2400" spc="-45" dirty="0">
                <a:latin typeface="Arial MT"/>
                <a:cs typeface="Arial MT"/>
              </a:rPr>
              <a:t>Tycho-</a:t>
            </a:r>
            <a:r>
              <a:rPr sz="2400" dirty="0">
                <a:latin typeface="Arial MT"/>
                <a:cs typeface="Arial MT"/>
              </a:rPr>
              <a:t>2: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Tycho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(BT)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and 	</a:t>
            </a:r>
            <a:r>
              <a:rPr sz="2400" spc="-20" dirty="0">
                <a:latin typeface="Arial MT"/>
                <a:cs typeface="Arial MT"/>
              </a:rPr>
              <a:t>Tycho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(VT)</a:t>
            </a:r>
            <a:endParaRPr sz="2400" dirty="0">
              <a:latin typeface="Arial MT"/>
              <a:cs typeface="Arial MT"/>
            </a:endParaRPr>
          </a:p>
          <a:p>
            <a:pPr marL="697230" lvl="1" indent="-227329">
              <a:lnSpc>
                <a:spcPct val="100000"/>
              </a:lnSpc>
              <a:spcBef>
                <a:spcPts val="180"/>
              </a:spcBef>
              <a:buChar char="•"/>
              <a:tabLst>
                <a:tab pos="697230" algn="l"/>
              </a:tabLst>
            </a:pPr>
            <a:r>
              <a:rPr sz="2400" spc="-10" dirty="0">
                <a:latin typeface="Arial MT"/>
                <a:cs typeface="Arial MT"/>
              </a:rPr>
              <a:t>APASS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DR6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Johnson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BV</a:t>
            </a:r>
            <a:endParaRPr sz="2400" dirty="0">
              <a:latin typeface="Arial MT"/>
              <a:cs typeface="Arial MT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Char char="•"/>
              <a:tabLst>
                <a:tab pos="697230" algn="l"/>
              </a:tabLst>
            </a:pPr>
            <a:r>
              <a:rPr sz="2400" dirty="0">
                <a:latin typeface="Arial MT"/>
                <a:cs typeface="Arial MT"/>
              </a:rPr>
              <a:t>SDSS: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gri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bands</a:t>
            </a:r>
            <a:endParaRPr sz="2400" dirty="0">
              <a:latin typeface="Arial MT"/>
              <a:cs typeface="Arial MT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Char char="•"/>
              <a:tabLst>
                <a:tab pos="697230" algn="l"/>
              </a:tabLst>
            </a:pPr>
            <a:r>
              <a:rPr sz="2400" dirty="0">
                <a:latin typeface="Arial MT"/>
                <a:cs typeface="Arial MT"/>
              </a:rPr>
              <a:t>2MASS: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JHK</a:t>
            </a:r>
            <a:r>
              <a:rPr sz="1600" dirty="0">
                <a:latin typeface="Arial MT"/>
                <a:cs typeface="Arial MT"/>
              </a:rPr>
              <a:t>S</a:t>
            </a:r>
            <a:r>
              <a:rPr sz="1600" spc="1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bands</a:t>
            </a:r>
            <a:endParaRPr sz="2400" dirty="0">
              <a:latin typeface="Arial MT"/>
              <a:cs typeface="Arial MT"/>
            </a:endParaRPr>
          </a:p>
          <a:p>
            <a:pPr marL="697230" lvl="1" indent="-227329">
              <a:lnSpc>
                <a:spcPct val="100000"/>
              </a:lnSpc>
              <a:spcBef>
                <a:spcPts val="220"/>
              </a:spcBef>
              <a:buChar char="•"/>
              <a:tabLst>
                <a:tab pos="697230" algn="l"/>
              </a:tabLst>
            </a:pPr>
            <a:r>
              <a:rPr sz="2400" spc="-20" dirty="0">
                <a:latin typeface="Arial MT"/>
                <a:cs typeface="Arial MT"/>
              </a:rPr>
              <a:t>All-</a:t>
            </a:r>
            <a:r>
              <a:rPr sz="2400" dirty="0">
                <a:latin typeface="Arial MT"/>
                <a:cs typeface="Arial MT"/>
              </a:rPr>
              <a:t>WISE: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WISE1–4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bands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3" y="1396"/>
            <a:ext cx="125914" cy="1549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0" y="6480809"/>
            <a:ext cx="12192000" cy="377190"/>
            <a:chOff x="0" y="6480809"/>
            <a:chExt cx="12192000" cy="377190"/>
          </a:xfrm>
        </p:grpSpPr>
        <p:sp>
          <p:nvSpPr>
            <p:cNvPr id="12" name="object 12"/>
            <p:cNvSpPr/>
            <p:nvPr/>
          </p:nvSpPr>
          <p:spPr>
            <a:xfrm>
              <a:off x="0" y="6487159"/>
              <a:ext cx="12192000" cy="370840"/>
            </a:xfrm>
            <a:custGeom>
              <a:avLst/>
              <a:gdLst/>
              <a:ahLst/>
              <a:cxnLst/>
              <a:rect l="l" t="t" r="r" b="b"/>
              <a:pathLst>
                <a:path w="12192000" h="370840">
                  <a:moveTo>
                    <a:pt x="5136134" y="0"/>
                  </a:moveTo>
                  <a:lnTo>
                    <a:pt x="268478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2684780" y="370840"/>
                  </a:lnTo>
                  <a:lnTo>
                    <a:pt x="5136134" y="370840"/>
                  </a:lnTo>
                  <a:lnTo>
                    <a:pt x="5136134" y="0"/>
                  </a:lnTo>
                  <a:close/>
                </a:path>
                <a:path w="12192000" h="370840">
                  <a:moveTo>
                    <a:pt x="12192000" y="0"/>
                  </a:moveTo>
                  <a:lnTo>
                    <a:pt x="9727692" y="0"/>
                  </a:lnTo>
                  <a:lnTo>
                    <a:pt x="7412482" y="0"/>
                  </a:lnTo>
                  <a:lnTo>
                    <a:pt x="5136261" y="0"/>
                  </a:lnTo>
                  <a:lnTo>
                    <a:pt x="5136261" y="370840"/>
                  </a:lnTo>
                  <a:lnTo>
                    <a:pt x="7412482" y="370840"/>
                  </a:lnTo>
                  <a:lnTo>
                    <a:pt x="9727692" y="370840"/>
                  </a:lnTo>
                  <a:lnTo>
                    <a:pt x="12192000" y="37084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6480809"/>
              <a:ext cx="12192000" cy="377190"/>
            </a:xfrm>
            <a:custGeom>
              <a:avLst/>
              <a:gdLst/>
              <a:ahLst/>
              <a:cxnLst/>
              <a:rect l="l" t="t" r="r" b="b"/>
              <a:pathLst>
                <a:path w="12192000" h="377190">
                  <a:moveTo>
                    <a:pt x="12192000" y="0"/>
                  </a:moveTo>
                  <a:lnTo>
                    <a:pt x="12185650" y="0"/>
                  </a:lnTo>
                  <a:lnTo>
                    <a:pt x="12185650" y="12700"/>
                  </a:lnTo>
                  <a:lnTo>
                    <a:pt x="12185650" y="370840"/>
                  </a:lnTo>
                  <a:lnTo>
                    <a:pt x="9734042" y="370840"/>
                  </a:lnTo>
                  <a:lnTo>
                    <a:pt x="9734042" y="12700"/>
                  </a:lnTo>
                  <a:lnTo>
                    <a:pt x="12185650" y="12700"/>
                  </a:lnTo>
                  <a:lnTo>
                    <a:pt x="12185650" y="0"/>
                  </a:lnTo>
                  <a:lnTo>
                    <a:pt x="9734042" y="0"/>
                  </a:lnTo>
                  <a:lnTo>
                    <a:pt x="9721342" y="0"/>
                  </a:lnTo>
                  <a:lnTo>
                    <a:pt x="9721342" y="12700"/>
                  </a:lnTo>
                  <a:lnTo>
                    <a:pt x="9721342" y="370840"/>
                  </a:lnTo>
                  <a:lnTo>
                    <a:pt x="7418832" y="370840"/>
                  </a:lnTo>
                  <a:lnTo>
                    <a:pt x="7418832" y="12700"/>
                  </a:lnTo>
                  <a:lnTo>
                    <a:pt x="9721342" y="12700"/>
                  </a:lnTo>
                  <a:lnTo>
                    <a:pt x="9721342" y="0"/>
                  </a:lnTo>
                  <a:lnTo>
                    <a:pt x="7418832" y="0"/>
                  </a:lnTo>
                  <a:lnTo>
                    <a:pt x="7406132" y="0"/>
                  </a:lnTo>
                  <a:lnTo>
                    <a:pt x="7406132" y="12700"/>
                  </a:lnTo>
                  <a:lnTo>
                    <a:pt x="7406132" y="370840"/>
                  </a:lnTo>
                  <a:lnTo>
                    <a:pt x="5142611" y="370840"/>
                  </a:lnTo>
                  <a:lnTo>
                    <a:pt x="5142611" y="12700"/>
                  </a:lnTo>
                  <a:lnTo>
                    <a:pt x="7406132" y="12700"/>
                  </a:lnTo>
                  <a:lnTo>
                    <a:pt x="7406132" y="0"/>
                  </a:lnTo>
                  <a:lnTo>
                    <a:pt x="5142611" y="0"/>
                  </a:lnTo>
                  <a:lnTo>
                    <a:pt x="5129911" y="0"/>
                  </a:lnTo>
                  <a:lnTo>
                    <a:pt x="5129911" y="12700"/>
                  </a:lnTo>
                  <a:lnTo>
                    <a:pt x="5129911" y="370840"/>
                  </a:lnTo>
                  <a:lnTo>
                    <a:pt x="2691130" y="370840"/>
                  </a:lnTo>
                  <a:lnTo>
                    <a:pt x="2691130" y="12700"/>
                  </a:lnTo>
                  <a:lnTo>
                    <a:pt x="5129911" y="12700"/>
                  </a:lnTo>
                  <a:lnTo>
                    <a:pt x="5129911" y="0"/>
                  </a:lnTo>
                  <a:lnTo>
                    <a:pt x="2691130" y="0"/>
                  </a:lnTo>
                  <a:lnTo>
                    <a:pt x="2678430" y="0"/>
                  </a:lnTo>
                  <a:lnTo>
                    <a:pt x="2678430" y="12700"/>
                  </a:lnTo>
                  <a:lnTo>
                    <a:pt x="2678430" y="370840"/>
                  </a:lnTo>
                  <a:lnTo>
                    <a:pt x="6350" y="370840"/>
                  </a:lnTo>
                  <a:lnTo>
                    <a:pt x="6350" y="12700"/>
                  </a:lnTo>
                  <a:lnTo>
                    <a:pt x="2678430" y="12700"/>
                  </a:lnTo>
                  <a:lnTo>
                    <a:pt x="2678430" y="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370840"/>
                  </a:lnTo>
                  <a:lnTo>
                    <a:pt x="0" y="377190"/>
                  </a:lnTo>
                  <a:lnTo>
                    <a:pt x="6350" y="377190"/>
                  </a:lnTo>
                  <a:lnTo>
                    <a:pt x="12192000" y="377190"/>
                  </a:lnTo>
                  <a:lnTo>
                    <a:pt x="12192000" y="370840"/>
                  </a:lnTo>
                  <a:lnTo>
                    <a:pt x="12192000" y="127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b="1" spc="-10" dirty="0">
                <a:latin typeface="Palatino Linotype"/>
                <a:cs typeface="Palatino Linotype"/>
              </a:rPr>
              <a:t>Background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20"/>
              </a:lnSpc>
            </a:pPr>
            <a:r>
              <a:rPr b="0" dirty="0">
                <a:latin typeface="Cambria"/>
                <a:cs typeface="Cambria"/>
              </a:rPr>
              <a:t>Data</a:t>
            </a:r>
            <a:r>
              <a:rPr b="0" spc="245" dirty="0">
                <a:latin typeface="Cambria"/>
                <a:cs typeface="Cambria"/>
              </a:rPr>
              <a:t> </a:t>
            </a:r>
            <a:r>
              <a:rPr b="0" spc="45" dirty="0">
                <a:latin typeface="Cambria"/>
                <a:cs typeface="Cambria"/>
              </a:rPr>
              <a:t>Analysis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708396" y="6522667"/>
            <a:ext cx="113157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spc="-10" dirty="0">
                <a:latin typeface="Cambria"/>
                <a:cs typeface="Cambria"/>
              </a:rPr>
              <a:t>Simulation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39125" y="6522667"/>
            <a:ext cx="663575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spc="-10" dirty="0">
                <a:latin typeface="Cambria"/>
                <a:cs typeface="Cambria"/>
              </a:rPr>
              <a:t>Result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295635" y="6522667"/>
            <a:ext cx="133096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dirty="0">
                <a:latin typeface="Cambria"/>
                <a:cs typeface="Cambria"/>
              </a:rPr>
              <a:t>Future</a:t>
            </a:r>
            <a:r>
              <a:rPr sz="1800" spc="14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Work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8D7D4BE8-5054-D343-DDDC-7A673D4EB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765" y="1587529"/>
            <a:ext cx="6116595" cy="355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2917C95-63CF-6313-4076-03B3C04B5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278" y="5231596"/>
            <a:ext cx="1679364" cy="5855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1444</Words>
  <Application>Microsoft Office PowerPoint</Application>
  <PresentationFormat>宽屏</PresentationFormat>
  <Paragraphs>343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 MT</vt:lpstr>
      <vt:lpstr>Yu Gothic UI</vt:lpstr>
      <vt:lpstr>Microsoft YaHei</vt:lpstr>
      <vt:lpstr>Arial</vt:lpstr>
      <vt:lpstr>Book Antiqua</vt:lpstr>
      <vt:lpstr>Cambria</vt:lpstr>
      <vt:lpstr>Cambria Math</vt:lpstr>
      <vt:lpstr>Palatino Linotype</vt:lpstr>
      <vt:lpstr>Times New Roman</vt:lpstr>
      <vt:lpstr>Office Theme</vt:lpstr>
      <vt:lpstr>The Origin of eMSTO In Galactic Open Cluster From The View of Rotation Distribution</vt:lpstr>
      <vt:lpstr>Content</vt:lpstr>
      <vt:lpstr>Multiple Stellar Population</vt:lpstr>
      <vt:lpstr>Morphology of Main Sequence</vt:lpstr>
      <vt:lpstr>Origin Scenarios of eMSTO</vt:lpstr>
      <vt:lpstr>Bi-modal Mass Distribution</vt:lpstr>
      <vt:lpstr>Star Selection</vt:lpstr>
      <vt:lpstr>Star Selection</vt:lpstr>
      <vt:lpstr>Spectral Energy Distribution</vt:lpstr>
      <vt:lpstr>Mass-Teff Relation</vt:lpstr>
      <vt:lpstr>Extinction Free CMD</vt:lpstr>
      <vt:lpstr>Rotation Velocity</vt:lpstr>
      <vt:lpstr>Spin Alignment Distribution</vt:lpstr>
      <vt:lpstr>Spin Alignment Distribution</vt:lpstr>
      <vt:lpstr>MESA Fitting Procedure</vt:lpstr>
      <vt:lpstr>MESA Inlist Parameter setting</vt:lpstr>
      <vt:lpstr>MESA Inlist Parameter setting</vt:lpstr>
      <vt:lpstr>MESA Inlist Parameter setting</vt:lpstr>
      <vt:lpstr>MESA Inlist Parameter setting</vt:lpstr>
      <vt:lpstr>              Synthetic EEP</vt:lpstr>
      <vt:lpstr>      Extraction of Isochrones</vt:lpstr>
      <vt:lpstr>      Synthetic Population</vt:lpstr>
      <vt:lpstr>eMSTO of NGC 2548</vt:lpstr>
      <vt:lpstr>Rotation Velocity Distribution</vt:lpstr>
      <vt:lpstr>The effect of Inclination</vt:lpstr>
      <vt:lpstr>Isochrones Grid For NGC_2548</vt:lpstr>
      <vt:lpstr>Range of Rotation Velocity Distribution</vt:lpstr>
      <vt:lpstr>Miss Confirmation of Star Rotation Velocity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Origin of eMSTO In Galactic Open Cluster From The View of Rotation Distribution</dc:title>
  <cp:lastModifiedBy>Wen Yuanhao</cp:lastModifiedBy>
  <cp:revision>6</cp:revision>
  <dcterms:created xsi:type="dcterms:W3CDTF">2024-04-01T02:38:31Z</dcterms:created>
  <dcterms:modified xsi:type="dcterms:W3CDTF">2024-04-01T04:57:19Z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2024-04-01T00:00:00Z</vt:filetime>
  </property>
  <property fmtid="{D5CDD505-2E9C-101B-9397-08002B2CF9AE}" pid="5" name="Producer">
    <vt:lpwstr>Microsoft® PowerPoint® 2021</vt:lpwstr>
  </property>
</Properties>
</file>