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9" r:id="rId7"/>
    <p:sldId id="262" r:id="rId8"/>
    <p:sldId id="266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672" autoAdjust="0"/>
  </p:normalViewPr>
  <p:slideViewPr>
    <p:cSldViewPr snapToGrid="0">
      <p:cViewPr>
        <p:scale>
          <a:sx n="66" d="100"/>
          <a:sy n="66" d="100"/>
        </p:scale>
        <p:origin x="-149" y="-10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DE337EE-1DDC-4612-9D24-EEE03BC7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8C441D7-3C7C-447A-BBE1-5FA9C7B50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4351338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  <a:lvl2pPr>
              <a:defRPr b="0">
                <a:solidFill>
                  <a:schemeClr val="accent1"/>
                </a:solidFill>
              </a:defRPr>
            </a:lvl2pPr>
            <a:lvl3pPr>
              <a:defRPr b="0">
                <a:solidFill>
                  <a:schemeClr val="accent1"/>
                </a:solidFill>
              </a:defRPr>
            </a:lvl3pPr>
            <a:lvl4pPr>
              <a:defRPr b="0">
                <a:solidFill>
                  <a:schemeClr val="accent1"/>
                </a:solidFill>
              </a:defRPr>
            </a:lvl4pPr>
            <a:lvl5pPr>
              <a:defRPr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D4DD3DF-47D2-4244-9792-12CE4D37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pPr/>
              <a:t>14.03.2025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F45E88ED-267A-406F-8814-D64DEA1F9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95C3D36-61B4-4111-AC83-C3795B4B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949CBE03-2ADF-450F-9675-03EC256F65AF}"/>
              </a:ext>
            </a:extLst>
          </p:cNvPr>
          <p:cNvSpPr/>
          <p:nvPr userDrawn="1"/>
        </p:nvSpPr>
        <p:spPr>
          <a:xfrm>
            <a:off x="11031794" y="-707923"/>
            <a:ext cx="1710812" cy="8554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45FEC3FF-D2E9-481A-ACBC-53AC48521444}"/>
              </a:ext>
            </a:extLst>
          </p:cNvPr>
          <p:cNvSpPr/>
          <p:nvPr userDrawn="1"/>
        </p:nvSpPr>
        <p:spPr>
          <a:xfrm rot="16200000">
            <a:off x="4231790" y="-2496651"/>
            <a:ext cx="90486" cy="8554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314866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1344DC8E-DBB1-4521-B17B-AD7A7C576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CBF991ED-D009-4F33-823F-3A146B799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F4A8B54-1575-4378-A084-65830E2A9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pPr/>
              <a:t>14.03.2025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EA3AF89-A79E-4632-89EC-9A4B3535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842F16A-CC16-411F-AB10-DD5D1159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76544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AA7987F-C5EA-438F-BD7E-8D303911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80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A55F1006-7188-498C-ABBF-80587A3CC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7CAAA22-0748-44B2-95C1-E3606572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pPr/>
              <a:t>14.03.2025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0774E4D-3F92-4FAA-8349-F6D45C08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46F7DFC-34D2-47BD-A449-1F12C2DF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541A6785-23BF-4FE0-B9C7-4E3C5F7F6B19}"/>
              </a:ext>
            </a:extLst>
          </p:cNvPr>
          <p:cNvSpPr/>
          <p:nvPr userDrawn="1"/>
        </p:nvSpPr>
        <p:spPr>
          <a:xfrm>
            <a:off x="8966200" y="-707923"/>
            <a:ext cx="3225800" cy="8554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B394F0B6-9856-44D2-9805-66B694DE2C26}"/>
              </a:ext>
            </a:extLst>
          </p:cNvPr>
          <p:cNvSpPr/>
          <p:nvPr userDrawn="1"/>
        </p:nvSpPr>
        <p:spPr>
          <a:xfrm>
            <a:off x="-368300" y="4686300"/>
            <a:ext cx="2578100" cy="2578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70D0A806-BB3B-4E85-8C57-B9B390906F6A}"/>
              </a:ext>
            </a:extLst>
          </p:cNvPr>
          <p:cNvSpPr/>
          <p:nvPr userDrawn="1"/>
        </p:nvSpPr>
        <p:spPr>
          <a:xfrm>
            <a:off x="-187326" y="5659437"/>
            <a:ext cx="1381125" cy="13811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FE49146E-E334-4E17-96BB-AEB6B0141397}"/>
              </a:ext>
            </a:extLst>
          </p:cNvPr>
          <p:cNvSpPr/>
          <p:nvPr userDrawn="1"/>
        </p:nvSpPr>
        <p:spPr>
          <a:xfrm>
            <a:off x="9118600" y="-555523"/>
            <a:ext cx="3225800" cy="85540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959356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34A3671-D70D-4846-A00D-D451CC45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978F876-D852-4E29-A439-4A96013AA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0F3E4988-A050-44F9-8CDD-B99FEE1FC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DB29F515-61FC-4696-9DBE-C3EE88BB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pPr/>
              <a:t>14.03.2025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4523E599-4964-4661-B895-F15D49D3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444141B-6E20-42C1-A083-D0371C7F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753271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835B16F-47D8-43EB-9F03-B3ACD863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3D8F048-D987-4AFF-A795-6F700E92B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CBA324EF-75CB-4183-A85B-AD7BDD2D7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600D5C6B-EB08-465F-984C-82BB28644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2F6BF5B3-E575-4778-951F-B85DDAFB1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EF580A43-90A9-4F74-9CEA-78DC0914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pPr/>
              <a:t>14.03.2025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7082B72D-A421-4731-A1B3-4B3F7B15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1E7E0AB1-8C34-4787-A417-D8024485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756566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4638900-AEB2-4230-9726-FC3E1A82B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55A991F4-A55E-4763-85B2-BCF817E0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pPr/>
              <a:t>14.03.2025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62418399-BB26-4B5F-AE06-073556FF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C600C12F-25DD-409F-A773-01449550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882015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48D4BDE5-0371-459D-9B04-EC35D079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pPr/>
              <a:t>14.03.2025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82AD7312-632A-48EA-9CD9-4C1F9B3E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1B9392F6-5A18-4C8F-94AC-EE4481D7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117518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86902DB-6786-4EC8-841C-442CE7C53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2D0E0AD-9CDE-4B68-B397-28CF6A3BB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82FB86FE-73E5-4676-9540-C4530EC06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29BF0736-3C77-4656-9517-532D8B4F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pPr/>
              <a:t>14.03.2025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C669D685-6A52-4572-A0D6-C0059AC9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3A8EB1A-AC6D-428E-B0D1-CF9A7622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838414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FAB2F2F-88ED-4374-94A7-62F66BCD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8E968185-D0D5-4204-98C8-EE5D53385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41E72D50-BFF9-4173-ABD2-4EC13B94B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493727AD-9A27-4C72-9887-E950A1F3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pPr/>
              <a:t>14.03.2025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0EC7B91B-1762-407F-A127-DE1DCC62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FF9B9FBD-B522-4123-A0F9-BFF6E77F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84012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CE666AC-8030-4AC8-BD2D-177E2E60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774D5522-45B7-4992-826F-6AF937AAF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F30567A-7DA1-430D-84F6-D7275133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pPr/>
              <a:t>14.03.2025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7318EBEF-8A21-4561-832D-24C58134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00DEFF5-DC16-4E1D-99A4-EA87D703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338693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presentation-creation.ru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B38E9D2-AC3C-4712-9A37-752F16DB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C23DA045-D354-445D-BE18-3E16A1484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C148A85-0285-419E-9BCD-D8E30563A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B5CFB-1053-4ABD-8AE7-93CBC6C0D1C1}" type="datetimeFigureOut">
              <a:rPr lang="ru-RU" smtClean="0"/>
              <a:pPr/>
              <a:t>14.03.2025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9AA4832-14D7-456F-8D8A-08F55C337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6265C6DE-1236-408E-A547-97410DDD6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A1B2D-D15D-440D-8A9B-646BA581E9FF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2"/>
            <a:extLst>
              <a:ext uri="{FF2B5EF4-FFF2-40B4-BE49-F238E27FC236}">
                <a16:creationId xmlns="" xmlns:a16="http://schemas.microsoft.com/office/drawing/2014/main" id="{A3D3FC47-1965-4ADE-8DCB-5A97BFA1FA8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313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API" TargetMode="External"/><Relationship Id="rId3" Type="http://schemas.openxmlformats.org/officeDocument/2006/relationships/hyperlink" Target="https://habr.com/ru/articles/53388" TargetMode="External"/><Relationship Id="rId7" Type="http://schemas.openxmlformats.org/officeDocument/2006/relationships/hyperlink" Target="https://habr.com/ru/companies/amvera/articles/754702" TargetMode="External"/><Relationship Id="rId2" Type="http://schemas.openxmlformats.org/officeDocument/2006/relationships/hyperlink" Target="https://habr.com/ru/articles/51152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racticum.yandex.ru/blog/chto-takoe-bazy-dannyh" TargetMode="External"/><Relationship Id="rId5" Type="http://schemas.openxmlformats.org/officeDocument/2006/relationships/hyperlink" Target="https://practicum.yandex.ru/blog/chem-otlichaetsya-backend-i-frontend" TargetMode="External"/><Relationship Id="rId10" Type="http://schemas.openxmlformats.org/officeDocument/2006/relationships/hyperlink" Target="https://metanit.com/python/fastapi/1.1.php" TargetMode="External"/><Relationship Id="rId4" Type="http://schemas.openxmlformats.org/officeDocument/2006/relationships/hyperlink" Target="https://en.wikipedia.org/wiki/Modular_programming" TargetMode="External"/><Relationship Id="rId9" Type="http://schemas.openxmlformats.org/officeDocument/2006/relationships/hyperlink" Target="https://fastapi.tiangol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5A342B6-92C8-4F2C-9F6D-B8ACADD0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28458"/>
            <a:ext cx="8169910" cy="2852737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Индивидуальный проект по теме</a:t>
            </a:r>
            <a:br>
              <a:rPr lang="ru-RU" sz="4000" dirty="0" smtClean="0"/>
            </a:br>
            <a:r>
              <a:rPr lang="ru-RU" sz="4000" b="1" dirty="0" smtClean="0"/>
              <a:t>«Разработка </a:t>
            </a:r>
            <a:r>
              <a:rPr lang="ru-RU" sz="4000" b="1" dirty="0" err="1" smtClean="0"/>
              <a:t>веб-движка</a:t>
            </a:r>
            <a:r>
              <a:rPr lang="ru-RU" sz="4000" b="1" dirty="0" smtClean="0"/>
              <a:t> по созданию сайтов»</a:t>
            </a:r>
            <a:br>
              <a:rPr lang="ru-RU" sz="4000" b="1" dirty="0" smtClean="0"/>
            </a:br>
            <a:endParaRPr lang="ru-RU" sz="4000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B501D56D-9332-4767-8E7D-C86E8677B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8047990" cy="1500187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dirty="0" smtClean="0"/>
              <a:t>Автор работы: Лакотко Иван Романович</a:t>
            </a:r>
          </a:p>
          <a:p>
            <a:pPr algn="r"/>
            <a:r>
              <a:rPr lang="ru-RU" dirty="0" smtClean="0"/>
              <a:t>Класс: 10 А</a:t>
            </a:r>
          </a:p>
          <a:p>
            <a:pPr algn="r"/>
            <a:r>
              <a:rPr lang="ru-RU" dirty="0" smtClean="0"/>
              <a:t>Руководитель работы: Ильина Ксения Алексеевна</a:t>
            </a:r>
          </a:p>
          <a:p>
            <a:pPr algn="r"/>
            <a:r>
              <a:rPr lang="ru-RU" dirty="0" smtClean="0"/>
              <a:t>Учитель информатики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75920"/>
            <a:ext cx="387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ГБОУ Лицей им. А.Н.Жихарева № 369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80659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7CC7DC2-12CF-4928-A4E4-8D979EAE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7E72134-208E-4A25-B10D-1D5493B35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927225"/>
            <a:ext cx="9794240" cy="435133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dirty="0" smtClean="0"/>
              <a:t>   </a:t>
            </a:r>
            <a:r>
              <a:rPr lang="ru-RU" sz="3600" dirty="0" smtClean="0"/>
              <a:t>На сегодняшний день не каждый может в полной мере использовать возможности интернета, например создать собственный сайт. Это требует большого количества времени и умения программировать. Решая эту проблему, я поставил себе </a:t>
            </a:r>
            <a:r>
              <a:rPr lang="ru-RU" sz="3600" b="1" dirty="0" smtClean="0"/>
              <a:t>цель</a:t>
            </a:r>
            <a:r>
              <a:rPr lang="ru-RU" sz="3600" dirty="0" smtClean="0"/>
              <a:t> - разработать сервис, позволяющий обычным пользователям Интернета создавать собственные сайты.</a:t>
            </a:r>
            <a:endParaRPr lang="ru-RU" sz="3600" dirty="0"/>
          </a:p>
        </p:txBody>
      </p:sp>
    </p:spTree>
    <p:extLst>
      <p:ext uri="{BB962C8B-B14F-4D97-AF65-F5344CB8AC3E}">
        <p14:creationId xmlns="" xmlns:p14="http://schemas.microsoft.com/office/powerpoint/2010/main" val="36935049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41BFE74-E988-46F9-8C80-F831F466D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существующих аналогов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21527761-1E26-49D9-80E9-FE3FD9A200CA}"/>
              </a:ext>
            </a:extLst>
          </p:cNvPr>
          <p:cNvSpPr/>
          <p:nvPr/>
        </p:nvSpPr>
        <p:spPr>
          <a:xfrm>
            <a:off x="1254200" y="2360100"/>
            <a:ext cx="2250000" cy="765000"/>
          </a:xfrm>
          <a:prstGeom prst="rect">
            <a:avLst/>
          </a:prstGeom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5393D29C-A43B-4407-9A31-6A635E50E0F0}"/>
              </a:ext>
            </a:extLst>
          </p:cNvPr>
          <p:cNvSpPr/>
          <p:nvPr/>
        </p:nvSpPr>
        <p:spPr>
          <a:xfrm>
            <a:off x="3504200" y="2356744"/>
            <a:ext cx="2250000" cy="765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01F051DE-3AE7-4E89-BE6E-08ADD6D500F6}"/>
              </a:ext>
            </a:extLst>
          </p:cNvPr>
          <p:cNvSpPr/>
          <p:nvPr/>
        </p:nvSpPr>
        <p:spPr>
          <a:xfrm>
            <a:off x="5754637" y="2356744"/>
            <a:ext cx="2250000" cy="76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6C668B25-1C15-45A5-B8A6-9E2168E9FBF8}"/>
              </a:ext>
            </a:extLst>
          </p:cNvPr>
          <p:cNvSpPr/>
          <p:nvPr/>
        </p:nvSpPr>
        <p:spPr>
          <a:xfrm>
            <a:off x="1254200" y="3131811"/>
            <a:ext cx="2250000" cy="2970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="" xmlns:a16="http://schemas.microsoft.com/office/drawing/2014/main" id="{A92AAD73-EE3A-4E34-AE0F-6E082197EC17}"/>
              </a:ext>
            </a:extLst>
          </p:cNvPr>
          <p:cNvSpPr/>
          <p:nvPr/>
        </p:nvSpPr>
        <p:spPr>
          <a:xfrm>
            <a:off x="3504200" y="3128455"/>
            <a:ext cx="2250000" cy="2970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E8475D84-8EC3-4FD4-A4A4-1A33CEBEFA78}"/>
              </a:ext>
            </a:extLst>
          </p:cNvPr>
          <p:cNvSpPr/>
          <p:nvPr/>
        </p:nvSpPr>
        <p:spPr>
          <a:xfrm>
            <a:off x="5754637" y="3128455"/>
            <a:ext cx="2250000" cy="2970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EF7995C7-1A67-44E7-9DB9-4CBF8043BEA8}"/>
              </a:ext>
            </a:extLst>
          </p:cNvPr>
          <p:cNvSpPr/>
          <p:nvPr/>
        </p:nvSpPr>
        <p:spPr>
          <a:xfrm>
            <a:off x="1258457" y="5918456"/>
            <a:ext cx="2250000" cy="183356"/>
          </a:xfrm>
          <a:prstGeom prst="rect">
            <a:avLst/>
          </a:prstGeom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="" xmlns:a16="http://schemas.microsoft.com/office/drawing/2014/main" id="{0C3AC954-F4FC-42C9-B10F-041C7FAFC0CD}"/>
              </a:ext>
            </a:extLst>
          </p:cNvPr>
          <p:cNvSpPr/>
          <p:nvPr/>
        </p:nvSpPr>
        <p:spPr>
          <a:xfrm>
            <a:off x="3509357" y="5915100"/>
            <a:ext cx="2250000" cy="1833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="" xmlns:a16="http://schemas.microsoft.com/office/drawing/2014/main" id="{A906A70D-6971-4559-8A2C-8E8CCBD8167B}"/>
              </a:ext>
            </a:extLst>
          </p:cNvPr>
          <p:cNvSpPr/>
          <p:nvPr/>
        </p:nvSpPr>
        <p:spPr>
          <a:xfrm>
            <a:off x="5758894" y="5915100"/>
            <a:ext cx="2250000" cy="1833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0EA8A7C-6CDE-4CA1-BFCE-896766CD00C6}"/>
              </a:ext>
            </a:extLst>
          </p:cNvPr>
          <p:cNvSpPr txBox="1"/>
          <p:nvPr/>
        </p:nvSpPr>
        <p:spPr>
          <a:xfrm>
            <a:off x="2061241" y="2366171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693F4B1F-2F92-4ABA-BC17-F72BBE1F1E20}"/>
              </a:ext>
            </a:extLst>
          </p:cNvPr>
          <p:cNvSpPr txBox="1"/>
          <p:nvPr/>
        </p:nvSpPr>
        <p:spPr>
          <a:xfrm>
            <a:off x="4315084" y="2382244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7CF10E07-0E80-45CC-8D67-A681D3843D8C}"/>
              </a:ext>
            </a:extLst>
          </p:cNvPr>
          <p:cNvSpPr txBox="1"/>
          <p:nvPr/>
        </p:nvSpPr>
        <p:spPr>
          <a:xfrm>
            <a:off x="6506226" y="2382244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8F72F78-AFC4-43F2-9DBC-EDA618A9A73C}"/>
              </a:ext>
            </a:extLst>
          </p:cNvPr>
          <p:cNvSpPr txBox="1"/>
          <p:nvPr/>
        </p:nvSpPr>
        <p:spPr>
          <a:xfrm>
            <a:off x="8742501" y="2382244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34C1D31-BFAF-4D18-952B-6F1A76547C8D}"/>
              </a:ext>
            </a:extLst>
          </p:cNvPr>
          <p:cNvSpPr txBox="1"/>
          <p:nvPr/>
        </p:nvSpPr>
        <p:spPr>
          <a:xfrm>
            <a:off x="1397552" y="3401390"/>
            <a:ext cx="193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1"/>
                </a:solidFill>
              </a:rPr>
              <a:t>Платный </a:t>
            </a:r>
            <a:r>
              <a:rPr lang="ru-RU" sz="2400" b="1" dirty="0" err="1" smtClean="0">
                <a:solidFill>
                  <a:schemeClr val="accent1"/>
                </a:solidFill>
              </a:rPr>
              <a:t>контент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7A17D5FB-69FE-4E27-8D7B-EAB45673FDD1}"/>
              </a:ext>
            </a:extLst>
          </p:cNvPr>
          <p:cNvSpPr txBox="1"/>
          <p:nvPr/>
        </p:nvSpPr>
        <p:spPr>
          <a:xfrm>
            <a:off x="1419732" y="4345204"/>
            <a:ext cx="19392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Использование всех функций и возможностей </a:t>
            </a:r>
            <a:r>
              <a:rPr lang="ru-RU" sz="1400" dirty="0" err="1" smtClean="0"/>
              <a:t>вордпресса</a:t>
            </a:r>
            <a:r>
              <a:rPr lang="ru-RU" sz="1400" dirty="0" smtClean="0"/>
              <a:t> обойдется вам в 25.000 $ в год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B009166-6A46-4F6F-A792-8A0908B7B624}"/>
              </a:ext>
            </a:extLst>
          </p:cNvPr>
          <p:cNvSpPr txBox="1"/>
          <p:nvPr/>
        </p:nvSpPr>
        <p:spPr>
          <a:xfrm>
            <a:off x="3641700" y="3387744"/>
            <a:ext cx="193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Сложный интерфейс </a:t>
            </a:r>
            <a:endParaRPr lang="ru-RU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723E76D-D3A5-44DE-95DA-4627DDF1F5FD}"/>
              </a:ext>
            </a:extLst>
          </p:cNvPr>
          <p:cNvSpPr txBox="1"/>
          <p:nvPr/>
        </p:nvSpPr>
        <p:spPr>
          <a:xfrm>
            <a:off x="3674040" y="4311238"/>
            <a:ext cx="19392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Для обычного пользователя интерфейс аналогичных сервисов отпугивает своей сложностью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FF3C0D54-CE86-4136-ABD1-C1E3C691AF19}"/>
              </a:ext>
            </a:extLst>
          </p:cNvPr>
          <p:cNvSpPr txBox="1"/>
          <p:nvPr/>
        </p:nvSpPr>
        <p:spPr>
          <a:xfrm>
            <a:off x="5907711" y="3560464"/>
            <a:ext cx="193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Блокировка</a:t>
            </a:r>
            <a:endParaRPr lang="ru-RU" sz="2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FD5E057-502B-4C91-B333-4AD296F28879}"/>
              </a:ext>
            </a:extLst>
          </p:cNvPr>
          <p:cNvSpPr txBox="1"/>
          <p:nvPr/>
        </p:nvSpPr>
        <p:spPr>
          <a:xfrm>
            <a:off x="5909571" y="4311238"/>
            <a:ext cx="1939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Некоторые популярные сервисы недоступны в России (</a:t>
            </a:r>
            <a:r>
              <a:rPr lang="ru-RU" sz="1400" dirty="0" err="1" smtClean="0"/>
              <a:t>Викс</a:t>
            </a:r>
            <a:r>
              <a:rPr lang="ru-RU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32512951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7FEA663-ED93-415C-AE74-0ADE94E3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F9026BF4-A034-404D-AD35-7E4C7D7B757F}"/>
              </a:ext>
            </a:extLst>
          </p:cNvPr>
          <p:cNvSpPr/>
          <p:nvPr/>
        </p:nvSpPr>
        <p:spPr>
          <a:xfrm>
            <a:off x="644525" y="2828925"/>
            <a:ext cx="2886075" cy="3180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="" xmlns:a16="http://schemas.microsoft.com/office/drawing/2014/main" id="{126C2D0C-4B22-445D-AD47-D1F785C3E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4" y="3749040"/>
            <a:ext cx="2809876" cy="2134235"/>
          </a:xfrm>
          <a:noFill/>
        </p:spPr>
        <p:txBody>
          <a:bodyPr>
            <a:normAutofit/>
          </a:bodyPr>
          <a:lstStyle/>
          <a:p>
            <a:pPr lvl="0"/>
            <a:r>
              <a:rPr lang="ru-RU" sz="2000" dirty="0" smtClean="0">
                <a:solidFill>
                  <a:schemeClr val="bg1"/>
                </a:solidFill>
              </a:rPr>
              <a:t>Изучение похожих сервисов</a:t>
            </a:r>
          </a:p>
          <a:p>
            <a:pPr lvl="0"/>
            <a:r>
              <a:rPr lang="ru-RU" sz="2000" dirty="0" smtClean="0">
                <a:solidFill>
                  <a:schemeClr val="bg1"/>
                </a:solidFill>
              </a:rPr>
              <a:t>Выявление их недостатков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BB43B730-3D99-466E-BB4C-1D55530A8067}"/>
              </a:ext>
            </a:extLst>
          </p:cNvPr>
          <p:cNvSpPr/>
          <p:nvPr/>
        </p:nvSpPr>
        <p:spPr>
          <a:xfrm>
            <a:off x="1711325" y="2487623"/>
            <a:ext cx="733425" cy="7334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C57E85F-B8D6-4B95-ADE5-810EDE668FD0}"/>
              </a:ext>
            </a:extLst>
          </p:cNvPr>
          <p:cNvSpPr txBox="1"/>
          <p:nvPr/>
        </p:nvSpPr>
        <p:spPr>
          <a:xfrm>
            <a:off x="1711325" y="2487623"/>
            <a:ext cx="733424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accent1"/>
                </a:solidFill>
              </a:rPr>
              <a:t>1</a:t>
            </a:r>
            <a:endParaRPr lang="ru-RU" sz="4000" b="1" dirty="0">
              <a:solidFill>
                <a:schemeClr val="accent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A579748B-1286-4938-BCC6-0B51CC2876E6}"/>
              </a:ext>
            </a:extLst>
          </p:cNvPr>
          <p:cNvSpPr/>
          <p:nvPr/>
        </p:nvSpPr>
        <p:spPr>
          <a:xfrm>
            <a:off x="4017962" y="2828925"/>
            <a:ext cx="2886075" cy="318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2">
            <a:extLst>
              <a:ext uri="{FF2B5EF4-FFF2-40B4-BE49-F238E27FC236}">
                <a16:creationId xmlns="" xmlns:a16="http://schemas.microsoft.com/office/drawing/2014/main" id="{35FE64AD-A261-47C2-AC13-22BCF899EF9F}"/>
              </a:ext>
            </a:extLst>
          </p:cNvPr>
          <p:cNvSpPr txBox="1">
            <a:spLocks/>
          </p:cNvSpPr>
          <p:nvPr/>
        </p:nvSpPr>
        <p:spPr>
          <a:xfrm>
            <a:off x="4058601" y="3677920"/>
            <a:ext cx="2809876" cy="21342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chemeClr val="bg1"/>
                </a:solidFill>
              </a:rPr>
              <a:t>Изучение архитектуры </a:t>
            </a:r>
            <a:r>
              <a:rPr lang="ru-RU" sz="2000" dirty="0" err="1" smtClean="0">
                <a:solidFill>
                  <a:schemeClr val="bg1"/>
                </a:solidFill>
              </a:rPr>
              <a:t>веб-движков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0"/>
            <a:r>
              <a:rPr lang="ru-RU" sz="2000" dirty="0" smtClean="0">
                <a:solidFill>
                  <a:schemeClr val="bg1"/>
                </a:solidFill>
              </a:rPr>
              <a:t>Изучение и выбор технологий для разработки проекта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DC66C8AB-16F5-437B-9631-FA3568821788}"/>
              </a:ext>
            </a:extLst>
          </p:cNvPr>
          <p:cNvSpPr/>
          <p:nvPr/>
        </p:nvSpPr>
        <p:spPr>
          <a:xfrm>
            <a:off x="5084762" y="2487623"/>
            <a:ext cx="733425" cy="7334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F6D88AA-5360-45DB-97B7-B4F3FFD54231}"/>
              </a:ext>
            </a:extLst>
          </p:cNvPr>
          <p:cNvSpPr txBox="1"/>
          <p:nvPr/>
        </p:nvSpPr>
        <p:spPr>
          <a:xfrm>
            <a:off x="5084762" y="2487623"/>
            <a:ext cx="733424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lang="ru-RU" sz="4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0198E3F1-E7EE-440E-AB40-FF7D82B8F184}"/>
              </a:ext>
            </a:extLst>
          </p:cNvPr>
          <p:cNvSpPr/>
          <p:nvPr/>
        </p:nvSpPr>
        <p:spPr>
          <a:xfrm>
            <a:off x="7442201" y="2828925"/>
            <a:ext cx="2886075" cy="3180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бъект 2">
            <a:extLst>
              <a:ext uri="{FF2B5EF4-FFF2-40B4-BE49-F238E27FC236}">
                <a16:creationId xmlns="" xmlns:a16="http://schemas.microsoft.com/office/drawing/2014/main" id="{EA0B4285-7792-45A3-8808-E7EBDBAF587E}"/>
              </a:ext>
            </a:extLst>
          </p:cNvPr>
          <p:cNvSpPr txBox="1">
            <a:spLocks/>
          </p:cNvSpPr>
          <p:nvPr/>
        </p:nvSpPr>
        <p:spPr>
          <a:xfrm>
            <a:off x="7442200" y="3627120"/>
            <a:ext cx="2809876" cy="230695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sz="2000" dirty="0" smtClean="0">
                <a:solidFill>
                  <a:schemeClr val="bg1"/>
                </a:solidFill>
              </a:rPr>
              <a:t>Разработка </a:t>
            </a:r>
            <a:r>
              <a:rPr lang="ru-RU" sz="2000" dirty="0" err="1" smtClean="0">
                <a:solidFill>
                  <a:schemeClr val="bg1"/>
                </a:solidFill>
              </a:rPr>
              <a:t>веб-движка</a:t>
            </a:r>
            <a:r>
              <a:rPr lang="ru-RU" sz="2000" dirty="0" smtClean="0">
                <a:solidFill>
                  <a:schemeClr val="bg1"/>
                </a:solidFill>
              </a:rPr>
              <a:t> по созданию сайтов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="" xmlns:a16="http://schemas.microsoft.com/office/drawing/2014/main" id="{EDF6FA34-A26F-4B3B-948D-6228766FE097}"/>
              </a:ext>
            </a:extLst>
          </p:cNvPr>
          <p:cNvSpPr/>
          <p:nvPr/>
        </p:nvSpPr>
        <p:spPr>
          <a:xfrm>
            <a:off x="8509001" y="2487623"/>
            <a:ext cx="733425" cy="7334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C634AEC-CD67-403F-BE3B-9C0022AE00C0}"/>
              </a:ext>
            </a:extLst>
          </p:cNvPr>
          <p:cNvSpPr txBox="1"/>
          <p:nvPr/>
        </p:nvSpPr>
        <p:spPr>
          <a:xfrm>
            <a:off x="8509001" y="2487623"/>
            <a:ext cx="733424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ru-RU" sz="4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41206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9F80000-B4CA-44C9-9BD3-0DED70B8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18120" cy="1006475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Архитектура</a:t>
            </a:r>
            <a:endParaRPr lang="ru-RU" sz="4000" dirty="0"/>
          </a:p>
        </p:txBody>
      </p:sp>
      <p:sp>
        <p:nvSpPr>
          <p:cNvPr id="4" name="Объект 2">
            <a:extLst>
              <a:ext uri="{FF2B5EF4-FFF2-40B4-BE49-F238E27FC236}">
                <a16:creationId xmlns="" xmlns:a16="http://schemas.microsoft.com/office/drawing/2014/main" id="{0A421061-5800-4F58-A446-54424ED92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0" y="2032000"/>
            <a:ext cx="5781040" cy="4216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Модульный принцип</a:t>
            </a:r>
          </a:p>
          <a:p>
            <a:pPr marL="0" indent="0">
              <a:buNone/>
            </a:pPr>
            <a:r>
              <a:rPr lang="ru-RU" sz="2400" dirty="0" smtClean="0"/>
              <a:t>Модуль – связанные фрагменты, оформленные как отдельная часть программы</a:t>
            </a:r>
          </a:p>
          <a:p>
            <a:pPr marL="0" indent="0">
              <a:buNone/>
            </a:pPr>
            <a:r>
              <a:rPr lang="ru-RU" sz="2400" dirty="0" smtClean="0"/>
              <a:t>Концепция: «один модуль — одна функция»</a:t>
            </a:r>
          </a:p>
          <a:p>
            <a:pPr marL="0" indent="0">
              <a:buNone/>
            </a:pPr>
            <a:r>
              <a:rPr lang="ru-RU" sz="2400" dirty="0" smtClean="0"/>
              <a:t>Основные модули</a:t>
            </a:r>
            <a:r>
              <a:rPr lang="en-US" sz="2400" dirty="0" smtClean="0"/>
              <a:t>:</a:t>
            </a:r>
          </a:p>
          <a:p>
            <a:pPr marL="0" indent="0"/>
            <a:r>
              <a:rPr lang="ru-RU" sz="2400" dirty="0" smtClean="0"/>
              <a:t> Системный модуль</a:t>
            </a:r>
          </a:p>
          <a:p>
            <a:pPr marL="0" indent="0"/>
            <a:r>
              <a:rPr lang="ru-RU" sz="2400" dirty="0" smtClean="0"/>
              <a:t> Модуль страниц</a:t>
            </a:r>
          </a:p>
          <a:p>
            <a:pPr marL="0" indent="0"/>
            <a:r>
              <a:rPr lang="ru-RU" sz="2400" dirty="0" smtClean="0"/>
              <a:t> Модуль запросов</a:t>
            </a:r>
          </a:p>
          <a:p>
            <a:pPr marL="0" indent="0"/>
            <a:r>
              <a:rPr lang="ru-RU" sz="2400" dirty="0" smtClean="0"/>
              <a:t> Модуль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2DF37179-30C9-47D5-A54B-F5E5766F65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56242" y="2068545"/>
            <a:ext cx="3854735" cy="38547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773206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F928155-FDFF-4554-8139-61A19F30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разработки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BB43B730-3D99-466E-BB4C-1D55530A8067}"/>
              </a:ext>
            </a:extLst>
          </p:cNvPr>
          <p:cNvSpPr/>
          <p:nvPr/>
        </p:nvSpPr>
        <p:spPr>
          <a:xfrm>
            <a:off x="890397" y="2207207"/>
            <a:ext cx="733425" cy="7334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C57E85F-B8D6-4B95-ADE5-810EDE668FD0}"/>
              </a:ext>
            </a:extLst>
          </p:cNvPr>
          <p:cNvSpPr txBox="1"/>
          <p:nvPr/>
        </p:nvSpPr>
        <p:spPr>
          <a:xfrm>
            <a:off x="878205" y="2213303"/>
            <a:ext cx="733424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accent1"/>
                </a:solidFill>
              </a:rPr>
              <a:t>1</a:t>
            </a:r>
            <a:endParaRPr lang="ru-RU" sz="4000" b="1" dirty="0">
              <a:solidFill>
                <a:schemeClr val="accent1"/>
              </a:solidFill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DC66C8AB-16F5-437B-9631-FA3568821788}"/>
              </a:ext>
            </a:extLst>
          </p:cNvPr>
          <p:cNvSpPr/>
          <p:nvPr/>
        </p:nvSpPr>
        <p:spPr>
          <a:xfrm>
            <a:off x="919162" y="3087063"/>
            <a:ext cx="733425" cy="7334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F6D88AA-5360-45DB-97B7-B4F3FFD54231}"/>
              </a:ext>
            </a:extLst>
          </p:cNvPr>
          <p:cNvSpPr txBox="1"/>
          <p:nvPr/>
        </p:nvSpPr>
        <p:spPr>
          <a:xfrm>
            <a:off x="919162" y="3087063"/>
            <a:ext cx="733424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2</a:t>
            </a:r>
            <a:endParaRPr lang="ru-RU" sz="4000" b="1" dirty="0">
              <a:solidFill>
                <a:schemeClr val="accent1"/>
              </a:solidFill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EDF6FA34-A26F-4B3B-948D-6228766FE097}"/>
              </a:ext>
            </a:extLst>
          </p:cNvPr>
          <p:cNvSpPr/>
          <p:nvPr/>
        </p:nvSpPr>
        <p:spPr>
          <a:xfrm>
            <a:off x="929641" y="3960823"/>
            <a:ext cx="733425" cy="7334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C634AEC-CD67-403F-BE3B-9C0022AE00C0}"/>
              </a:ext>
            </a:extLst>
          </p:cNvPr>
          <p:cNvSpPr txBox="1"/>
          <p:nvPr/>
        </p:nvSpPr>
        <p:spPr>
          <a:xfrm>
            <a:off x="929641" y="3960823"/>
            <a:ext cx="733424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3</a:t>
            </a:r>
            <a:endParaRPr lang="ru-RU" sz="4000" b="1" dirty="0">
              <a:solidFill>
                <a:schemeClr val="accent1"/>
              </a:solidFill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EDF6FA34-A26F-4B3B-948D-6228766FE097}"/>
              </a:ext>
            </a:extLst>
          </p:cNvPr>
          <p:cNvSpPr/>
          <p:nvPr/>
        </p:nvSpPr>
        <p:spPr>
          <a:xfrm>
            <a:off x="960121" y="4826455"/>
            <a:ext cx="733425" cy="7334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C634AEC-CD67-403F-BE3B-9C0022AE00C0}"/>
              </a:ext>
            </a:extLst>
          </p:cNvPr>
          <p:cNvSpPr txBox="1"/>
          <p:nvPr/>
        </p:nvSpPr>
        <p:spPr>
          <a:xfrm>
            <a:off x="960121" y="4814263"/>
            <a:ext cx="733424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accent1"/>
                </a:solidFill>
              </a:rPr>
              <a:t>4</a:t>
            </a:r>
            <a:endParaRPr lang="ru-RU" sz="4000" b="1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28800" y="2265680"/>
            <a:ext cx="7573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Создание макета клиентской части сайта -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38960" y="3180080"/>
            <a:ext cx="5989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Стилизация и оформление сайта -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49120" y="4124960"/>
            <a:ext cx="8377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Интерактивное взаимодействие с пользователем -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JS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71980" y="4930140"/>
            <a:ext cx="4107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Серверная часть –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FastAPI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="" xmlns:a16="http://schemas.microsoft.com/office/drawing/2014/main" id="{EDF6FA34-A26F-4B3B-948D-6228766FE097}"/>
              </a:ext>
            </a:extLst>
          </p:cNvPr>
          <p:cNvSpPr/>
          <p:nvPr/>
        </p:nvSpPr>
        <p:spPr>
          <a:xfrm>
            <a:off x="976377" y="5675831"/>
            <a:ext cx="733425" cy="7334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C634AEC-CD67-403F-BE3B-9C0022AE00C0}"/>
              </a:ext>
            </a:extLst>
          </p:cNvPr>
          <p:cNvSpPr txBox="1"/>
          <p:nvPr/>
        </p:nvSpPr>
        <p:spPr>
          <a:xfrm>
            <a:off x="1000761" y="5657543"/>
            <a:ext cx="733424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/>
                </a:solidFill>
              </a:rPr>
              <a:t>5</a:t>
            </a:r>
            <a:endParaRPr lang="ru-RU" sz="4000" b="1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79600" y="5801360"/>
            <a:ext cx="4188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База данных -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SQLAlchemy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5516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698877A-EC22-4B13-BEDB-7B4A6A54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4" name="Объект 5">
            <a:extLst>
              <a:ext uri="{FF2B5EF4-FFF2-40B4-BE49-F238E27FC236}">
                <a16:creationId xmlns="" xmlns:a16="http://schemas.microsoft.com/office/drawing/2014/main" id="{1C7D4C27-4731-42B0-983B-7EA2F9FDD219}"/>
              </a:ext>
            </a:extLst>
          </p:cNvPr>
          <p:cNvSpPr txBox="1">
            <a:spLocks/>
          </p:cNvSpPr>
          <p:nvPr/>
        </p:nvSpPr>
        <p:spPr>
          <a:xfrm>
            <a:off x="960276" y="2535026"/>
            <a:ext cx="9133114" cy="207000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3800" dirty="0" smtClean="0">
                <a:solidFill>
                  <a:schemeClr val="accent1"/>
                </a:solidFill>
              </a:rPr>
              <a:t>Все поставленные задачи и цель были успешно выполнены. В результате я создал бесплатный, простой и удобный локальный </a:t>
            </a:r>
            <a:r>
              <a:rPr lang="ru-RU" sz="13800" dirty="0" err="1" smtClean="0">
                <a:solidFill>
                  <a:schemeClr val="accent1"/>
                </a:solidFill>
              </a:rPr>
              <a:t>веб-сервис</a:t>
            </a:r>
            <a:r>
              <a:rPr lang="ru-RU" sz="13800" dirty="0" smtClean="0">
                <a:solidFill>
                  <a:schemeClr val="accent1"/>
                </a:solidFill>
              </a:rPr>
              <a:t>, позволяющий создавать сайты быстро и без программирования.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13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53959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698877A-EC22-4B13-BEDB-7B4A6A54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4" name="Объект 5">
            <a:extLst>
              <a:ext uri="{FF2B5EF4-FFF2-40B4-BE49-F238E27FC236}">
                <a16:creationId xmlns="" xmlns:a16="http://schemas.microsoft.com/office/drawing/2014/main" id="{1C7D4C27-4731-42B0-983B-7EA2F9FDD219}"/>
              </a:ext>
            </a:extLst>
          </p:cNvPr>
          <p:cNvSpPr txBox="1">
            <a:spLocks/>
          </p:cNvSpPr>
          <p:nvPr/>
        </p:nvSpPr>
        <p:spPr>
          <a:xfrm>
            <a:off x="960276" y="1967696"/>
            <a:ext cx="9133114" cy="47108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20000"/>
              </a:lnSpc>
            </a:pP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</a:rPr>
              <a:t>Архитектура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CMS 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</a:rPr>
              <a:t>/ [Электронный ресурс] //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URL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hlinkClick r:id="rId2"/>
              </a:rPr>
              <a:t>https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  <a:hlinkClick r:id="rId2"/>
              </a:rPr>
              <a:t>://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hlinkClick r:id="rId2"/>
              </a:rPr>
              <a:t>habr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  <a:hlinkClick r:id="rId2"/>
              </a:rPr>
              <a:t>.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hlinkClick r:id="rId2"/>
              </a:rPr>
              <a:t>com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  <a:hlinkClick r:id="rId2"/>
              </a:rPr>
              <a:t>/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hlinkClick r:id="rId2"/>
              </a:rPr>
              <a:t>ru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  <a:hlinkClick r:id="rId2"/>
              </a:rPr>
              <a:t>/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hlinkClick r:id="rId2"/>
              </a:rPr>
              <a:t>articles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  <a:hlinkClick r:id="rId2"/>
              </a:rPr>
              <a:t>/51152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</a:rPr>
              <a:t> (Дата обращения: 03.03.2025)</a:t>
            </a:r>
          </a:p>
          <a:p>
            <a:pPr lvl="0">
              <a:lnSpc>
                <a:spcPct val="120000"/>
              </a:lnSpc>
            </a:pP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</a:rPr>
              <a:t>Архитектура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CMS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</a:rPr>
              <a:t>. Модель данных / [Электронный ресурс] //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URL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hlinkClick r:id="rId3"/>
              </a:rPr>
              <a:t>https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  <a:hlinkClick r:id="rId3"/>
              </a:rPr>
              <a:t>://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hlinkClick r:id="rId3"/>
              </a:rPr>
              <a:t>habr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  <a:hlinkClick r:id="rId3"/>
              </a:rPr>
              <a:t>.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hlinkClick r:id="rId3"/>
              </a:rPr>
              <a:t>com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  <a:hlinkClick r:id="rId3"/>
              </a:rPr>
              <a:t>/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hlinkClick r:id="rId3"/>
              </a:rPr>
              <a:t>ru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  <a:hlinkClick r:id="rId3"/>
              </a:rPr>
              <a:t>/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hlinkClick r:id="rId3"/>
              </a:rPr>
              <a:t>articles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  <a:hlinkClick r:id="rId3"/>
              </a:rPr>
              <a:t>/53388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</a:rPr>
              <a:t> (Дата обращения: 03.03.2025)</a:t>
            </a:r>
          </a:p>
          <a:p>
            <a:pPr lvl="0">
              <a:lnSpc>
                <a:spcPct val="120000"/>
              </a:lnSpc>
            </a:pP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</a:rPr>
              <a:t>Модульное программирование / [Электронный ресурс] //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URL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hlinkClick r:id="rId4"/>
              </a:rPr>
              <a:t>https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  <a:hlinkClick r:id="rId4"/>
              </a:rPr>
              <a:t>://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hlinkClick r:id="rId4"/>
              </a:rPr>
              <a:t>en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  <a:hlinkClick r:id="rId4"/>
              </a:rPr>
              <a:t>.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hlinkClick r:id="rId4"/>
              </a:rPr>
              <a:t>wikipedia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  <a:hlinkClick r:id="rId4"/>
              </a:rPr>
              <a:t>.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hlinkClick r:id="rId4"/>
              </a:rPr>
              <a:t>org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  <a:hlinkClick r:id="rId4"/>
              </a:rPr>
              <a:t>/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hlinkClick r:id="rId4"/>
              </a:rPr>
              <a:t>wiki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  <a:hlinkClick r:id="rId4"/>
              </a:rPr>
              <a:t>/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hlinkClick r:id="rId4"/>
              </a:rPr>
              <a:t>Modular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  <a:hlinkClick r:id="rId4"/>
              </a:rPr>
              <a:t>_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hlinkClick r:id="rId4"/>
              </a:rPr>
              <a:t>programming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</a:rPr>
              <a:t> (Дата обращения: 05.03.2025)</a:t>
            </a:r>
          </a:p>
          <a:p>
            <a:pPr lvl="0">
              <a:lnSpc>
                <a:spcPct val="120000"/>
              </a:lnSpc>
            </a:pPr>
            <a:r>
              <a:rPr lang="ru-RU" sz="1400" dirty="0" err="1" smtClean="0">
                <a:solidFill>
                  <a:schemeClr val="bg2">
                    <a:lumMod val="50000"/>
                  </a:schemeClr>
                </a:solidFill>
              </a:rPr>
              <a:t>Фронтенд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</a:rPr>
              <a:t> и </a:t>
            </a:r>
            <a:r>
              <a:rPr lang="ru-RU" sz="1400" dirty="0" err="1" smtClean="0">
                <a:solidFill>
                  <a:schemeClr val="bg2">
                    <a:lumMod val="50000"/>
                  </a:schemeClr>
                </a:solidFill>
              </a:rPr>
              <a:t>бэкенд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</a:rPr>
              <a:t> / [Электронный ресурс] //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URL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  <a:hlinkClick r:id="rId5"/>
              </a:rPr>
              <a:t>https://practicum.yandex.ru/blog/chem-otlichaetsya-backend-i-frontend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</a:rPr>
              <a:t> (Дата обращения: 05.03.2025)</a:t>
            </a:r>
          </a:p>
          <a:p>
            <a:pPr lvl="0">
              <a:lnSpc>
                <a:spcPct val="120000"/>
              </a:lnSpc>
            </a:pP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</a:rPr>
              <a:t>Базы данных / [Электронный ресурс] //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URL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  <a:hlinkClick r:id="rId6"/>
              </a:rPr>
              <a:t>https://practicum.yandex.ru/blog/chto-takoe-bazy-dannyh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</a:rPr>
              <a:t> Дата обращения: 05.03.2025)</a:t>
            </a:r>
          </a:p>
          <a:p>
            <a:pPr lvl="0">
              <a:lnSpc>
                <a:spcPct val="120000"/>
              </a:lnSpc>
            </a:pP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</a:rPr>
              <a:t>Виды баз данных / [Электронный ресурс] //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URL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  <a:hlinkClick r:id="rId7"/>
              </a:rPr>
              <a:t>https://habr.com/ru/companies/amvera/articles/754702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</a:rPr>
              <a:t> (Дата обращения: 05.03.2025)</a:t>
            </a:r>
          </a:p>
          <a:p>
            <a:pPr lvl="0">
              <a:lnSpc>
                <a:spcPct val="120000"/>
              </a:lnSpc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API 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</a:rPr>
              <a:t>/ [Электронный ресурс] //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URL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hlinkClick r:id="rId8"/>
              </a:rPr>
              <a:t>https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  <a:hlinkClick r:id="rId8"/>
              </a:rPr>
              <a:t>://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hlinkClick r:id="rId8"/>
              </a:rPr>
              <a:t>ru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  <a:hlinkClick r:id="rId8"/>
              </a:rPr>
              <a:t>.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hlinkClick r:id="rId8"/>
              </a:rPr>
              <a:t>wikipedia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  <a:hlinkClick r:id="rId8"/>
              </a:rPr>
              <a:t>.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hlinkClick r:id="rId8"/>
              </a:rPr>
              <a:t>org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  <a:hlinkClick r:id="rId8"/>
              </a:rPr>
              <a:t>/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hlinkClick r:id="rId8"/>
              </a:rPr>
              <a:t>wiki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  <a:hlinkClick r:id="rId8"/>
              </a:rPr>
              <a:t>/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hlinkClick r:id="rId8"/>
              </a:rPr>
              <a:t>API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</a:rPr>
              <a:t> (Дата обращения: 05.03.2025)</a:t>
            </a:r>
          </a:p>
          <a:p>
            <a:pPr lvl="0">
              <a:lnSpc>
                <a:spcPct val="120000"/>
              </a:lnSpc>
            </a:pP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FastAPI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</a:rPr>
              <a:t>/ [Электронный ресурс] //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URL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hlinkClick r:id="rId9"/>
              </a:rPr>
              <a:t>https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  <a:hlinkClick r:id="rId9"/>
              </a:rPr>
              <a:t>://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hlinkClick r:id="rId9"/>
              </a:rPr>
              <a:t>fastapi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  <a:hlinkClick r:id="rId9"/>
              </a:rPr>
              <a:t>.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hlinkClick r:id="rId9"/>
              </a:rPr>
              <a:t>tiangolo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  <a:hlinkClick r:id="rId9"/>
              </a:rPr>
              <a:t>.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hlinkClick r:id="rId9"/>
              </a:rPr>
              <a:t>com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</a:rPr>
              <a:t> (Дата обращения: 01.11.2024 – 09.03.2025)</a:t>
            </a:r>
          </a:p>
          <a:p>
            <a:pPr lvl="0">
              <a:lnSpc>
                <a:spcPct val="120000"/>
              </a:lnSpc>
            </a:pP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</a:rPr>
              <a:t>Основы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FastAPI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</a:rPr>
              <a:t>/ [Электронный ресурс] //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URL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hlinkClick r:id="rId10"/>
              </a:rPr>
              <a:t>https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  <a:hlinkClick r:id="rId10"/>
              </a:rPr>
              <a:t>://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hlinkClick r:id="rId10"/>
              </a:rPr>
              <a:t>metanit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  <a:hlinkClick r:id="rId10"/>
              </a:rPr>
              <a:t>.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hlinkClick r:id="rId10"/>
              </a:rPr>
              <a:t>com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  <a:hlinkClick r:id="rId10"/>
              </a:rPr>
              <a:t>/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hlinkClick r:id="rId10"/>
              </a:rPr>
              <a:t>python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  <a:hlinkClick r:id="rId10"/>
              </a:rPr>
              <a:t>/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hlinkClick r:id="rId10"/>
              </a:rPr>
              <a:t>fastapi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  <a:hlinkClick r:id="rId10"/>
              </a:rPr>
              <a:t>/1.1.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hlinkClick r:id="rId10"/>
              </a:rPr>
              <a:t>php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</a:rPr>
              <a:t> (Дата обращения: 01.11.2024 – 09.03.2025)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13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53959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451</Words>
  <Application>Microsoft Office PowerPoint</Application>
  <PresentationFormat>Произвольный</PresentationFormat>
  <Paragraphs>61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Индивидуальный проект по теме «Разработка веб-движка по созданию сайтов» </vt:lpstr>
      <vt:lpstr>Актуальность</vt:lpstr>
      <vt:lpstr>Недостатки существующих аналогов</vt:lpstr>
      <vt:lpstr>Задачи</vt:lpstr>
      <vt:lpstr>Архитектура</vt:lpstr>
      <vt:lpstr>Технологии разработки</vt:lpstr>
      <vt:lpstr>Заключение</vt:lpstr>
      <vt:lpstr>Литература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Минимализм</dc:title>
  <dc:creator>User Obstinate</dc:creator>
  <cp:lastModifiedBy>Sporofit</cp:lastModifiedBy>
  <cp:revision>17</cp:revision>
  <dcterms:created xsi:type="dcterms:W3CDTF">2021-05-04T06:37:33Z</dcterms:created>
  <dcterms:modified xsi:type="dcterms:W3CDTF">2025-03-13T22:20:44Z</dcterms:modified>
</cp:coreProperties>
</file>