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1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an\Downloads\course%20work-20170523T070523Z-001\course%20work\LAB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</c:ser>
        <c:ser>
          <c:idx val="1"/>
          <c:order val="1"/>
          <c:spPr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11.406149869906008</c:v>
                </c:pt>
                <c:pt idx="1">
                  <c:v>17.77837209212818</c:v>
                </c:pt>
                <c:pt idx="2">
                  <c:v>23.411111111111101</c:v>
                </c:pt>
                <c:pt idx="3">
                  <c:v>22.671627907871787</c:v>
                </c:pt>
                <c:pt idx="4">
                  <c:v>16.2994056856495</c:v>
                </c:pt>
                <c:pt idx="5">
                  <c:v>10.666666666666707</c:v>
                </c:pt>
                <c:pt idx="6">
                  <c:v>11.406149869906008</c:v>
                </c:pt>
                <c:pt idx="7">
                  <c:v>17.77837209212818</c:v>
                </c:pt>
                <c:pt idx="8">
                  <c:v>23.411111111111101</c:v>
                </c:pt>
                <c:pt idx="9">
                  <c:v>22.671627907871787</c:v>
                </c:pt>
                <c:pt idx="10">
                  <c:v>16.2994056856495</c:v>
                </c:pt>
                <c:pt idx="11">
                  <c:v>10.666666666666707</c:v>
                </c:pt>
                <c:pt idx="12">
                  <c:v>11.406149869906008</c:v>
                </c:pt>
                <c:pt idx="13">
                  <c:v>17.77837209212818</c:v>
                </c:pt>
                <c:pt idx="14">
                  <c:v>23.411111111111101</c:v>
                </c:pt>
                <c:pt idx="15">
                  <c:v>22.671627907871787</c:v>
                </c:pt>
                <c:pt idx="16">
                  <c:v>16.2994056856495</c:v>
                </c:pt>
                <c:pt idx="17">
                  <c:v>10.666666666666707</c:v>
                </c:pt>
                <c:pt idx="18">
                  <c:v>11.406149869906008</c:v>
                </c:pt>
                <c:pt idx="19">
                  <c:v>17.77837209212818</c:v>
                </c:pt>
                <c:pt idx="20">
                  <c:v>23.411111111111101</c:v>
                </c:pt>
                <c:pt idx="21">
                  <c:v>22.671627907871787</c:v>
                </c:pt>
                <c:pt idx="22">
                  <c:v>16.2994056856495</c:v>
                </c:pt>
                <c:pt idx="23">
                  <c:v>10.666666666666707</c:v>
                </c:pt>
                <c:pt idx="24">
                  <c:v>11.406149869906008</c:v>
                </c:pt>
                <c:pt idx="25">
                  <c:v>17.77837209212818</c:v>
                </c:pt>
                <c:pt idx="26">
                  <c:v>23.411111111111101</c:v>
                </c:pt>
                <c:pt idx="27">
                  <c:v>22.671627907871787</c:v>
                </c:pt>
                <c:pt idx="28">
                  <c:v>16.299405685649599</c:v>
                </c:pt>
                <c:pt idx="29">
                  <c:v>10.666666666666707</c:v>
                </c:pt>
              </c:numCache>
            </c:numRef>
          </c:val>
        </c:ser>
        <c:ser>
          <c:idx val="2"/>
          <c:order val="2"/>
          <c:spPr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2.8938501300939774</c:v>
                </c:pt>
                <c:pt idx="1">
                  <c:v>0.92162790787175897</c:v>
                </c:pt>
                <c:pt idx="2">
                  <c:v>-1.61111111111112</c:v>
                </c:pt>
                <c:pt idx="3">
                  <c:v>-1.7716279078717709</c:v>
                </c:pt>
                <c:pt idx="4">
                  <c:v>-3.9994056856495375</c:v>
                </c:pt>
                <c:pt idx="5">
                  <c:v>-0.66666666666666441</c:v>
                </c:pt>
                <c:pt idx="6">
                  <c:v>4.0938501300939798</c:v>
                </c:pt>
                <c:pt idx="7">
                  <c:v>-2.0783720921282387</c:v>
                </c:pt>
                <c:pt idx="8">
                  <c:v>-1.51111111111112</c:v>
                </c:pt>
                <c:pt idx="9">
                  <c:v>-4.5716279078717736</c:v>
                </c:pt>
                <c:pt idx="10">
                  <c:v>0.40059431435046722</c:v>
                </c:pt>
                <c:pt idx="11">
                  <c:v>-6.06666666666667</c:v>
                </c:pt>
                <c:pt idx="12">
                  <c:v>2.0938501300939873</c:v>
                </c:pt>
                <c:pt idx="13">
                  <c:v>-0.37837209212825351</c:v>
                </c:pt>
                <c:pt idx="14">
                  <c:v>0.88888888888888273</c:v>
                </c:pt>
                <c:pt idx="15">
                  <c:v>2.8283720921282285</c:v>
                </c:pt>
                <c:pt idx="16">
                  <c:v>-3.1994056856495381</c:v>
                </c:pt>
                <c:pt idx="17">
                  <c:v>-1.2666666666666699</c:v>
                </c:pt>
                <c:pt idx="18">
                  <c:v>2.5938501300939873</c:v>
                </c:pt>
                <c:pt idx="19">
                  <c:v>3.2216279078717802</c:v>
                </c:pt>
                <c:pt idx="20">
                  <c:v>-0.61111111111111405</c:v>
                </c:pt>
                <c:pt idx="21">
                  <c:v>-1.8716279078717601</c:v>
                </c:pt>
                <c:pt idx="22">
                  <c:v>-2.2994056856495382</c:v>
                </c:pt>
                <c:pt idx="23">
                  <c:v>-4.4666666666666703</c:v>
                </c:pt>
                <c:pt idx="24">
                  <c:v>3.1938501300939879</c:v>
                </c:pt>
                <c:pt idx="25">
                  <c:v>-1.8783720921282201</c:v>
                </c:pt>
                <c:pt idx="26">
                  <c:v>-3.2111111111111201</c:v>
                </c:pt>
                <c:pt idx="27">
                  <c:v>0.92837209212824201</c:v>
                </c:pt>
                <c:pt idx="28">
                  <c:v>0.80059431435043804</c:v>
                </c:pt>
                <c:pt idx="29">
                  <c:v>2.6333333333333302</c:v>
                </c:pt>
              </c:numCache>
            </c:numRef>
          </c:val>
        </c:ser>
        <c:hiLowLines>
          <c:spPr>
            <a:ln>
              <a:noFill/>
            </a:ln>
          </c:spPr>
        </c:hiLowLines>
        <c:marker val="1"/>
        <c:axId val="79932800"/>
        <c:axId val="80012416"/>
      </c:lineChart>
      <c:catAx>
        <c:axId val="79932800"/>
        <c:scaling>
          <c:orientation val="minMax"/>
        </c:scaling>
        <c:axPos val="b"/>
        <c:numFmt formatCode="mm/dd/yyyy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80012416"/>
        <c:crosses val="autoZero"/>
        <c:auto val="1"/>
        <c:lblAlgn val="ctr"/>
        <c:lblOffset val="100"/>
      </c:catAx>
      <c:valAx>
        <c:axId val="80012416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7993280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'LAB11'!$B$69:$B$98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val>
            <c:numRef>
              <c:f>'LAB11'!$C$69:$C$98</c:f>
              <c:numCache>
                <c:formatCode>General</c:formatCode>
                <c:ptCount val="30"/>
                <c:pt idx="0">
                  <c:v>13.908790515961122</c:v>
                </c:pt>
                <c:pt idx="1">
                  <c:v>18.047012738183327</c:v>
                </c:pt>
                <c:pt idx="2">
                  <c:v>21.177111111111124</c:v>
                </c:pt>
                <c:pt idx="3">
                  <c:v>20.168987261816671</c:v>
                </c:pt>
                <c:pt idx="4">
                  <c:v>16.030765039594449</c:v>
                </c:pt>
                <c:pt idx="5">
                  <c:v>12.900666666666668</c:v>
                </c:pt>
                <c:pt idx="6">
                  <c:v>13.908790515961122</c:v>
                </c:pt>
                <c:pt idx="7">
                  <c:v>18.04701273818333</c:v>
                </c:pt>
                <c:pt idx="8">
                  <c:v>21.177111111111124</c:v>
                </c:pt>
                <c:pt idx="9">
                  <c:v>20.168987261816671</c:v>
                </c:pt>
                <c:pt idx="10">
                  <c:v>16.030765039594431</c:v>
                </c:pt>
                <c:pt idx="11">
                  <c:v>12.900666666666671</c:v>
                </c:pt>
                <c:pt idx="12">
                  <c:v>13.908790515961119</c:v>
                </c:pt>
                <c:pt idx="13">
                  <c:v>18.047012738183337</c:v>
                </c:pt>
                <c:pt idx="14">
                  <c:v>21.177111111111124</c:v>
                </c:pt>
                <c:pt idx="15">
                  <c:v>20.168987261816675</c:v>
                </c:pt>
                <c:pt idx="16">
                  <c:v>16.030765039594435</c:v>
                </c:pt>
                <c:pt idx="17">
                  <c:v>12.900666666666668</c:v>
                </c:pt>
                <c:pt idx="18">
                  <c:v>13.908790515961119</c:v>
                </c:pt>
                <c:pt idx="19">
                  <c:v>18.047012738183323</c:v>
                </c:pt>
                <c:pt idx="20">
                  <c:v>21.177111111111124</c:v>
                </c:pt>
                <c:pt idx="21">
                  <c:v>20.168987261816667</c:v>
                </c:pt>
                <c:pt idx="22">
                  <c:v>16.030765039594446</c:v>
                </c:pt>
                <c:pt idx="23">
                  <c:v>12.900666666666671</c:v>
                </c:pt>
                <c:pt idx="24">
                  <c:v>13.908790515961117</c:v>
                </c:pt>
                <c:pt idx="25">
                  <c:v>18.047012738183323</c:v>
                </c:pt>
                <c:pt idx="26">
                  <c:v>21.177111111111124</c:v>
                </c:pt>
                <c:pt idx="27">
                  <c:v>20.168987261816667</c:v>
                </c:pt>
                <c:pt idx="28">
                  <c:v>16.03076503959446</c:v>
                </c:pt>
                <c:pt idx="29">
                  <c:v>12.900666666666671</c:v>
                </c:pt>
              </c:numCache>
            </c:numRef>
          </c:val>
        </c:ser>
        <c:ser>
          <c:idx val="2"/>
          <c:order val="2"/>
          <c:val>
            <c:numRef>
              <c:f>'LAB11'!$D$69:$D$98</c:f>
              <c:numCache>
                <c:formatCode>General</c:formatCode>
                <c:ptCount val="30"/>
                <c:pt idx="0">
                  <c:v>0.39120948403888189</c:v>
                </c:pt>
                <c:pt idx="1">
                  <c:v>0.65298726181665856</c:v>
                </c:pt>
                <c:pt idx="2">
                  <c:v>0.62288888888888416</c:v>
                </c:pt>
                <c:pt idx="3">
                  <c:v>0.73101273818333468</c:v>
                </c:pt>
                <c:pt idx="4">
                  <c:v>-3.7307650395944405</c:v>
                </c:pt>
                <c:pt idx="5">
                  <c:v>-2.9006666666666643</c:v>
                </c:pt>
                <c:pt idx="6">
                  <c:v>1.5912094840388811</c:v>
                </c:pt>
                <c:pt idx="7">
                  <c:v>-2.347012738183345</c:v>
                </c:pt>
                <c:pt idx="8">
                  <c:v>0.72288888888888203</c:v>
                </c:pt>
                <c:pt idx="9">
                  <c:v>-2.0689872618166643</c:v>
                </c:pt>
                <c:pt idx="10">
                  <c:v>0.66923496040556785</c:v>
                </c:pt>
                <c:pt idx="11">
                  <c:v>-8.3006666666666717</c:v>
                </c:pt>
                <c:pt idx="12">
                  <c:v>-0.40879051596111526</c:v>
                </c:pt>
                <c:pt idx="13">
                  <c:v>-0.64701273818335281</c:v>
                </c:pt>
                <c:pt idx="14">
                  <c:v>3.1228888888888831</c:v>
                </c:pt>
                <c:pt idx="15">
                  <c:v>5.3310127381833334</c:v>
                </c:pt>
                <c:pt idx="16">
                  <c:v>-2.9307650395944345</c:v>
                </c:pt>
                <c:pt idx="17">
                  <c:v>-3.5006666666666639</c:v>
                </c:pt>
                <c:pt idx="18">
                  <c:v>9.1209484038884611E-2</c:v>
                </c:pt>
                <c:pt idx="19">
                  <c:v>2.9529872618166673</c:v>
                </c:pt>
                <c:pt idx="20">
                  <c:v>1.6228888888888844</c:v>
                </c:pt>
                <c:pt idx="21">
                  <c:v>0.63101273818334058</c:v>
                </c:pt>
                <c:pt idx="22">
                  <c:v>-2.0307650395944377</c:v>
                </c:pt>
                <c:pt idx="23">
                  <c:v>-6.7006666666666677</c:v>
                </c:pt>
                <c:pt idx="24">
                  <c:v>0.69120948403888638</c:v>
                </c:pt>
                <c:pt idx="25">
                  <c:v>-2.1470127381833346</c:v>
                </c:pt>
                <c:pt idx="26">
                  <c:v>-0.9771111111111177</c:v>
                </c:pt>
                <c:pt idx="27">
                  <c:v>3.4310127381833402</c:v>
                </c:pt>
                <c:pt idx="28">
                  <c:v>1.0692349604055487</c:v>
                </c:pt>
                <c:pt idx="29">
                  <c:v>0.39933333333333476</c:v>
                </c:pt>
              </c:numCache>
            </c:numRef>
          </c:val>
        </c:ser>
        <c:marker val="1"/>
        <c:axId val="81498496"/>
        <c:axId val="81500032"/>
      </c:lineChart>
      <c:catAx>
        <c:axId val="81498496"/>
        <c:scaling>
          <c:orientation val="minMax"/>
        </c:scaling>
        <c:axPos val="b"/>
        <c:tickLblPos val="nextTo"/>
        <c:crossAx val="81500032"/>
        <c:crosses val="autoZero"/>
        <c:auto val="1"/>
        <c:lblAlgn val="ctr"/>
        <c:lblOffset val="100"/>
      </c:catAx>
      <c:valAx>
        <c:axId val="81500032"/>
        <c:scaling>
          <c:orientation val="minMax"/>
        </c:scaling>
        <c:axPos val="l"/>
        <c:majorGridlines/>
        <c:numFmt formatCode="General" sourceLinked="1"/>
        <c:tickLblPos val="nextTo"/>
        <c:crossAx val="81498496"/>
        <c:crosses val="autoZero"/>
        <c:crossBetween val="between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9D02-0674-415F-8D25-25E0E2E23F4C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F83E-882B-4775-9577-1BA1E17C6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МИНИСТЕРСТВО ОБРАЗОВАНИЯ РЕСПУБЛИКИ БЕЛАРУСЬ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БЕЛОРУССКИЙ ГОСУДАРСТВЕННЫЙ УНИВЕРСИТЕТ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Факультет прикладной математики и информатики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Кафедра т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ории вероятностей и математической статистики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ВОДИЧ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Иван Юрьевич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Сравнение различных подходов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к прогнозированию временных рядов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регулярными периодическими компонентами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на примере данных о температурном режиме озера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Дипломная работа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Научный руководитель: кандидат физ.-мат. наук доцент 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Т.В. Цеховая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Зав. кафедрой теории вероятностей и математической статистики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доктор физико-математических наук, профессор Н.Н.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Труш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Минск, 2017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240" cy="1142640"/>
          </a:xfrm>
        </p:spPr>
        <p:txBody>
          <a:bodyPr/>
          <a:lstStyle/>
          <a:p>
            <a:pPr algn="ctr"/>
            <a:r>
              <a:rPr lang="ru-RU" sz="3600" dirty="0" smtClean="0"/>
              <a:t>Вывод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98884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Обоснована и построена аддитивная модель, как сумма тренд–циклической компоненты  и нерегулярной компоненты.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Построили модель методом гармонического анализа. Визуально по построенному прогнозу и полученным оценкам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MAD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MSE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делаем вывод о </a:t>
            </a:r>
            <a:r>
              <a:rPr lang="ru-RU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валидности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построенной модели. Гармонической моделью можно построить прогноз на длительный период времени.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Визуально по построенному прогнозу и полученным оценкам делаем вывод о более высокой точности у модели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SARIMA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Модель возможно использовать для построения краткосрочных прогнозов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/>
          <p:cNvPicPr/>
          <p:nvPr/>
        </p:nvPicPr>
        <p:blipFill>
          <a:blip r:embed="rId2" cstate="print"/>
          <a:stretch/>
        </p:blipFill>
        <p:spPr>
          <a:xfrm>
            <a:off x="456840" y="2239200"/>
            <a:ext cx="4015800" cy="270792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4674240" y="365760"/>
            <a:ext cx="4195440" cy="576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Рассматриваемые данные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―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температуры воды на глубине 3 м озера </a:t>
            </a:r>
            <a:r>
              <a:rPr lang="ru-RU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Баторино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.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Площадь озера  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— 6.25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км²</a:t>
            </a: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учебно-научного </a:t>
            </a: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центра "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Нарочанская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биологическая  станция им. Г.Г. 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Винберга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". </a:t>
            </a:r>
            <a:b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Полученные данные  - средние за месяц значения температуры  с  мая  по октябрь</a:t>
            </a:r>
          </a:p>
          <a:p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азмер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ыборки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—  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198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элемент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ов</a:t>
            </a: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работы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1. Обзор распространенных моделей и методов прогнозирования   временных рядов с регулярными периодическими компонентами.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Предварительный статистический анализ данных о температурном режиме озера Баторино (Беларусь).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Анализ и моделирование периодической компоненты реального временного ряда (тренд, ARIMA, сезонная компонента,  гармонический анализ, спектральный анализ).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Прогнозирование значений временного ряда на основе построенных моделей. Оценка точности полученных прогнозов.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/>
          <p:cNvPicPr/>
          <p:nvPr/>
        </p:nvPicPr>
        <p:blipFill>
          <a:blip r:embed="rId2" cstate="print"/>
          <a:stretch/>
        </p:blipFill>
        <p:spPr>
          <a:xfrm>
            <a:off x="4480560" y="3641040"/>
            <a:ext cx="3969360" cy="28760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4"/>
          <p:cNvPicPr/>
          <p:nvPr/>
        </p:nvPicPr>
        <p:blipFill>
          <a:blip r:embed="rId3" cstate="print"/>
          <a:stretch/>
        </p:blipFill>
        <p:spPr>
          <a:xfrm>
            <a:off x="274320" y="3657600"/>
            <a:ext cx="4206240" cy="31615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4"/>
          <p:cNvPicPr/>
          <p:nvPr/>
        </p:nvPicPr>
        <p:blipFill>
          <a:blip r:embed="rId4" cstate="print"/>
          <a:stretch/>
        </p:blipFill>
        <p:spPr>
          <a:xfrm>
            <a:off x="365760" y="1283040"/>
            <a:ext cx="3291840" cy="22676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323528" y="260648"/>
            <a:ext cx="8229240" cy="26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Первичный анализ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860032" y="1412195"/>
            <a:ext cx="3312368" cy="17235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5257800" algn="l"/>
              </a:tabLst>
            </a:pPr>
            <a:r>
              <a:rPr lang="ru-RU" sz="1400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Хи-квадрат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ru-RU" sz="1400" i="1" baseline="30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=22.7, 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0.00239  &lt;  0.05,   </a:t>
            </a:r>
            <a:r>
              <a:rPr lang="en-US" sz="1400" i="1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= 7 ) 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=&gt;  принимаем гипотезу о нормальном распределении.</a:t>
            </a:r>
            <a:endParaRPr lang="en-US" sz="1400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5257800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71550" algn="l"/>
                <a:tab pos="52578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Колмогорова-Смирнова 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&gt; 0.02),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значение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статистики не значительно, поэтому нельзя отвергнуть гипотезу  о нормальном распределении,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980728"/>
            <a:ext cx="383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Тест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норамальность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3"/>
          <p:cNvPicPr/>
          <p:nvPr/>
        </p:nvPicPr>
        <p:blipFill>
          <a:blip r:embed="rId2" cstate="print"/>
          <a:stretch/>
        </p:blipFill>
        <p:spPr>
          <a:xfrm>
            <a:off x="4499992" y="1700808"/>
            <a:ext cx="4288240" cy="3959944"/>
          </a:xfrm>
          <a:prstGeom prst="rect">
            <a:avLst/>
          </a:prstGeom>
          <a:ln>
            <a:noFill/>
          </a:ln>
        </p:spPr>
      </p:pic>
      <p:pic>
        <p:nvPicPr>
          <p:cNvPr id="88" name="Picture 2"/>
          <p:cNvPicPr/>
          <p:nvPr/>
        </p:nvPicPr>
        <p:blipFill>
          <a:blip r:embed="rId3" cstate="print"/>
          <a:stretch/>
        </p:blipFill>
        <p:spPr>
          <a:xfrm>
            <a:off x="4240276" y="5733256"/>
            <a:ext cx="6020356" cy="636192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427984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График нормированной ковариационной функции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780928"/>
          <a:ext cx="3779913" cy="936104"/>
        </p:xfrm>
        <a:graphic>
          <a:graphicData uri="http://schemas.openxmlformats.org/drawingml/2006/table">
            <a:tbl>
              <a:tblPr/>
              <a:tblGrid>
                <a:gridCol w="1259971"/>
                <a:gridCol w="1259971"/>
                <a:gridCol w="1259971"/>
              </a:tblGrid>
              <a:tr h="4345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Dickey</a:t>
                      </a:r>
                      <a:r>
                        <a:rPr lang="ru-RU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Fuller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Lag order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p-value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-11.3533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396552" y="908720"/>
            <a:ext cx="392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Тест на стационарность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03648" y="-387424"/>
            <a:ext cx="6192688" cy="230425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Спектральный анализ. 
Спектральная плотность. Периодограмма</a:t>
            </a:r>
            <a:endParaRPr lang="ru-RU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Рисунок 3"/>
          <p:cNvPicPr/>
          <p:nvPr/>
        </p:nvPicPr>
        <p:blipFill>
          <a:blip r:embed="rId2" cstate="print"/>
          <a:stretch/>
        </p:blipFill>
        <p:spPr>
          <a:xfrm>
            <a:off x="156960" y="1407600"/>
            <a:ext cx="5280840" cy="3927600"/>
          </a:xfrm>
          <a:prstGeom prst="rect">
            <a:avLst/>
          </a:prstGeom>
          <a:ln>
            <a:noFill/>
          </a:ln>
        </p:spPr>
      </p:pic>
      <p:pic>
        <p:nvPicPr>
          <p:cNvPr id="91" name="Объект 3"/>
          <p:cNvPicPr/>
          <p:nvPr/>
        </p:nvPicPr>
        <p:blipFill>
          <a:blip r:embed="rId3" cstate="print"/>
          <a:stretch/>
        </p:blipFill>
        <p:spPr>
          <a:xfrm>
            <a:off x="4139952" y="1484784"/>
            <a:ext cx="4572000" cy="37807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4" cstate="print"/>
          <a:stretch/>
        </p:blipFill>
        <p:spPr>
          <a:xfrm>
            <a:off x="1547640" y="5445360"/>
            <a:ext cx="6509520" cy="892080"/>
          </a:xfrm>
          <a:prstGeom prst="rect">
            <a:avLst/>
          </a:prstGeom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55776" y="3429000"/>
            <a:ext cx="4142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+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1, 2, …,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9168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e(t) </a:t>
            </a:r>
            <a:r>
              <a:rPr lang="ru-RU" dirty="0" smtClean="0"/>
              <a:t>относится </a:t>
            </a:r>
            <a:r>
              <a:rPr lang="ru-RU" dirty="0" smtClean="0"/>
              <a:t>к стационарным в широком смысле случайным процессам представим его в виде аддитивной модели: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/>
        </p:nvGraphicFramePr>
        <p:xfrm>
          <a:off x="0" y="3998168"/>
          <a:ext cx="4302392" cy="25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Гармонический анализ.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Object 3"/>
          <p:cNvPicPr/>
          <p:nvPr/>
        </p:nvPicPr>
        <p:blipFill>
          <a:blip r:embed="rId4" cstate="print"/>
          <a:stretch/>
        </p:blipFill>
        <p:spPr>
          <a:xfrm>
            <a:off x="2811960" y="1052640"/>
            <a:ext cx="3519720" cy="534240"/>
          </a:xfrm>
          <a:prstGeom prst="rect">
            <a:avLst/>
          </a:prstGeom>
          <a:ln>
            <a:noFill/>
          </a:ln>
        </p:spPr>
      </p:pic>
      <p:pic>
        <p:nvPicPr>
          <p:cNvPr id="98" name="Object 4"/>
          <p:cNvPicPr/>
          <p:nvPr/>
        </p:nvPicPr>
        <p:blipFill>
          <a:blip r:embed="rId5" cstate="print"/>
          <a:stretch/>
        </p:blipFill>
        <p:spPr>
          <a:xfrm>
            <a:off x="1115616" y="3429000"/>
            <a:ext cx="1685520" cy="428400"/>
          </a:xfrm>
          <a:prstGeom prst="rect">
            <a:avLst/>
          </a:prstGeom>
          <a:ln>
            <a:noFill/>
          </a:ln>
        </p:spPr>
      </p:pic>
      <p:pic>
        <p:nvPicPr>
          <p:cNvPr id="100" name="Object 5"/>
          <p:cNvPicPr/>
          <p:nvPr/>
        </p:nvPicPr>
        <p:blipFill>
          <a:blip r:embed="rId6" cstate="print"/>
          <a:stretch/>
        </p:blipFill>
        <p:spPr>
          <a:xfrm>
            <a:off x="1115616" y="2996952"/>
            <a:ext cx="1723680" cy="428400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" name="Диаграмма 32"/>
          <p:cNvGraphicFramePr/>
          <p:nvPr/>
        </p:nvGraphicFramePr>
        <p:xfrm>
          <a:off x="4499992" y="3998168"/>
          <a:ext cx="4336926" cy="259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1475656" y="1628800"/>
          <a:ext cx="5867400" cy="381000"/>
        </p:xfrm>
        <a:graphic>
          <a:graphicData uri="http://schemas.openxmlformats.org/presentationml/2006/ole">
            <p:oleObj spid="_x0000_s4119" name="Формула" r:id="rId8" imgW="5842000" imgH="393700" progId="Equation.3">
              <p:embed/>
            </p:oleObj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5364088" y="2780928"/>
          <a:ext cx="1695450" cy="419100"/>
        </p:xfrm>
        <a:graphic>
          <a:graphicData uri="http://schemas.openxmlformats.org/presentationml/2006/ole">
            <p:oleObj spid="_x0000_s4123" name="Формула" r:id="rId9" imgW="1688367" imgH="431613" progId="Equation.3">
              <p:embed/>
            </p:oleObj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5364088" y="3356992"/>
          <a:ext cx="1695450" cy="419100"/>
        </p:xfrm>
        <a:graphic>
          <a:graphicData uri="http://schemas.openxmlformats.org/presentationml/2006/ole">
            <p:oleObj spid="_x0000_s4122" name="Формула" r:id="rId10" imgW="1701800" imgH="431800" progId="Equation.3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/>
          <p:cNvPicPr/>
          <p:nvPr/>
        </p:nvPicPr>
        <p:blipFill>
          <a:blip r:embed="rId2" cstate="print"/>
          <a:stretch/>
        </p:blipFill>
        <p:spPr>
          <a:xfrm>
            <a:off x="1763688" y="3573016"/>
            <a:ext cx="5748840" cy="1368112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Object 2"/>
          <p:cNvPicPr/>
          <p:nvPr/>
        </p:nvPicPr>
        <p:blipFill>
          <a:blip r:embed="rId3" cstate="print"/>
          <a:stretch/>
        </p:blipFill>
        <p:spPr>
          <a:xfrm>
            <a:off x="971640" y="2349000"/>
            <a:ext cx="7652520" cy="30024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3419872" y="2852936"/>
            <a:ext cx="24938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2.09, MSE = 6.63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Сезонная АРПСС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233</Words>
  <Application>Microsoft Office PowerPoint</Application>
  <PresentationFormat>Экран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VODICH</dc:creator>
  <dc:description/>
  <cp:lastModifiedBy>Ivan Vodzich</cp:lastModifiedBy>
  <cp:revision>55</cp:revision>
  <dcterms:created xsi:type="dcterms:W3CDTF">2016-05-24T06:06:28Z</dcterms:created>
  <dcterms:modified xsi:type="dcterms:W3CDTF">2017-05-26T09:05:37Z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