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8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18.wmf" ContentType="image/x-wmf"/>
  <Override PartName="/ppt/media/image17.png" ContentType="image/png"/>
  <Override PartName="/ppt/media/image16.wmf" ContentType="image/x-wmf"/>
  <Override PartName="/ppt/media/image15.wmf" ContentType="image/x-wmf"/>
  <Override PartName="/ppt/media/image14.wmf" ContentType="image/x-wmf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charts/chart12.xml" ContentType="application/vnd.openxmlformats-officedocument.drawingml.char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embeddings/oleObject3.bin" ContentType="application/vnd.openxmlformats-officedocument.oleObject"/>
  <Override PartName="/ppt/embeddings/oleObject2.bin" ContentType="application/vnd.openxmlformats-officedocument.oleObject"/>
  <Override PartName="/ppt/embeddings/oleObject1.bin" ContentType="application/vnd.openxmlformats-officedocument.oleObject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lineChart>
        <c:grouping val="standard"/>
        <c:ser>
          <c:idx val="0"/>
          <c:order val="0"/>
          <c:spPr>
            <a:solidFill>
              <a:srgbClr val="0070c0"/>
            </a:solidFill>
            <a:ln w="28440">
              <a:solidFill>
                <a:srgbClr val="0070c0"/>
              </a:solidFill>
              <a:round/>
            </a:ln>
          </c:spPr>
          <c:marker>
            <c:symbol val="none"/>
          </c:marker>
          <c:dLbls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0"/>
                <c:pt idx="0">
                  <c:v>14.3</c:v>
                </c:pt>
                <c:pt idx="1">
                  <c:v>18.7</c:v>
                </c:pt>
                <c:pt idx="2">
                  <c:v>21.8</c:v>
                </c:pt>
                <c:pt idx="3">
                  <c:v>20.9</c:v>
                </c:pt>
                <c:pt idx="4">
                  <c:v>12.3</c:v>
                </c:pt>
                <c:pt idx="5">
                  <c:v>10</c:v>
                </c:pt>
                <c:pt idx="6">
                  <c:v>15.5</c:v>
                </c:pt>
                <c:pt idx="7">
                  <c:v>15.7</c:v>
                </c:pt>
                <c:pt idx="8">
                  <c:v>21.9</c:v>
                </c:pt>
                <c:pt idx="9">
                  <c:v>18.1</c:v>
                </c:pt>
                <c:pt idx="10">
                  <c:v>16.7</c:v>
                </c:pt>
                <c:pt idx="11">
                  <c:v>4.6</c:v>
                </c:pt>
                <c:pt idx="12">
                  <c:v>13.5</c:v>
                </c:pt>
                <c:pt idx="13">
                  <c:v>17.4</c:v>
                </c:pt>
                <c:pt idx="14">
                  <c:v>24.3</c:v>
                </c:pt>
                <c:pt idx="15">
                  <c:v>25.5</c:v>
                </c:pt>
                <c:pt idx="16">
                  <c:v>13.1</c:v>
                </c:pt>
                <c:pt idx="17">
                  <c:v>9.4</c:v>
                </c:pt>
                <c:pt idx="18">
                  <c:v>14</c:v>
                </c:pt>
                <c:pt idx="19">
                  <c:v>21</c:v>
                </c:pt>
                <c:pt idx="20">
                  <c:v>22.8</c:v>
                </c:pt>
                <c:pt idx="21">
                  <c:v>20.8</c:v>
                </c:pt>
                <c:pt idx="22">
                  <c:v>14</c:v>
                </c:pt>
                <c:pt idx="23">
                  <c:v>6.2</c:v>
                </c:pt>
                <c:pt idx="24">
                  <c:v>14.6</c:v>
                </c:pt>
                <c:pt idx="25">
                  <c:v>15.9</c:v>
                </c:pt>
                <c:pt idx="26">
                  <c:v>20.2</c:v>
                </c:pt>
                <c:pt idx="27">
                  <c:v>23.6</c:v>
                </c:pt>
                <c:pt idx="28">
                  <c:v>17.1</c:v>
                </c:pt>
                <c:pt idx="29">
                  <c:v>13.3</c:v>
                </c:pt>
              </c:numCache>
            </c:numRef>
          </c:val>
          <c:smooth val="0"/>
        </c:ser>
        <c:ser>
          <c:idx val="1"/>
          <c:order val="1"/>
          <c:spPr>
            <a:solidFill>
              <a:srgbClr val="ff0000"/>
            </a:solidFill>
            <a:ln w="28440">
              <a:solidFill>
                <a:srgbClr val="ff0000"/>
              </a:solidFill>
              <a:round/>
            </a:ln>
          </c:spPr>
          <c:marker>
            <c:symbol val="none"/>
          </c:marker>
          <c:dLbls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30"/>
                <c:pt idx="0">
                  <c:v>11.406149869906</c:v>
                </c:pt>
                <c:pt idx="1">
                  <c:v>17.7783720921282</c:v>
                </c:pt>
                <c:pt idx="2">
                  <c:v>23.4111111111111</c:v>
                </c:pt>
                <c:pt idx="3">
                  <c:v>22.6716279078718</c:v>
                </c:pt>
                <c:pt idx="4">
                  <c:v>16.2994056856495</c:v>
                </c:pt>
                <c:pt idx="5">
                  <c:v>10.6666666666667</c:v>
                </c:pt>
                <c:pt idx="6">
                  <c:v>11.406149869906</c:v>
                </c:pt>
                <c:pt idx="7">
                  <c:v>17.7783720921282</c:v>
                </c:pt>
                <c:pt idx="8">
                  <c:v>23.4111111111111</c:v>
                </c:pt>
                <c:pt idx="9">
                  <c:v>22.6716279078718</c:v>
                </c:pt>
                <c:pt idx="10">
                  <c:v>16.2994056856495</c:v>
                </c:pt>
                <c:pt idx="11">
                  <c:v>10.6666666666667</c:v>
                </c:pt>
                <c:pt idx="12">
                  <c:v>11.406149869906</c:v>
                </c:pt>
                <c:pt idx="13">
                  <c:v>17.7783720921282</c:v>
                </c:pt>
                <c:pt idx="14">
                  <c:v>23.4111111111111</c:v>
                </c:pt>
                <c:pt idx="15">
                  <c:v>22.6716279078718</c:v>
                </c:pt>
                <c:pt idx="16">
                  <c:v>16.2994056856495</c:v>
                </c:pt>
                <c:pt idx="17">
                  <c:v>10.6666666666667</c:v>
                </c:pt>
                <c:pt idx="18">
                  <c:v>11.406149869906</c:v>
                </c:pt>
                <c:pt idx="19">
                  <c:v>17.7783720921282</c:v>
                </c:pt>
                <c:pt idx="20">
                  <c:v>23.4111111111111</c:v>
                </c:pt>
                <c:pt idx="21">
                  <c:v>22.6716279078718</c:v>
                </c:pt>
                <c:pt idx="22">
                  <c:v>16.2994056856495</c:v>
                </c:pt>
                <c:pt idx="23">
                  <c:v>10.6666666666667</c:v>
                </c:pt>
                <c:pt idx="24">
                  <c:v>11.406149869906</c:v>
                </c:pt>
                <c:pt idx="25">
                  <c:v>17.7783720921282</c:v>
                </c:pt>
                <c:pt idx="26">
                  <c:v>23.4111111111111</c:v>
                </c:pt>
                <c:pt idx="27">
                  <c:v>22.6716279078718</c:v>
                </c:pt>
                <c:pt idx="28">
                  <c:v>16.2994056856496</c:v>
                </c:pt>
                <c:pt idx="29">
                  <c:v>10.6666666666667</c:v>
                </c:pt>
              </c:numCache>
            </c:numRef>
          </c:val>
          <c:smooth val="0"/>
        </c:ser>
        <c:ser>
          <c:idx val="2"/>
          <c:order val="2"/>
          <c:spPr>
            <a:solidFill>
              <a:srgbClr val="98b855"/>
            </a:solidFill>
            <a:ln w="28440">
              <a:solidFill>
                <a:srgbClr val="98b855"/>
              </a:solidFill>
              <a:round/>
            </a:ln>
          </c:spPr>
          <c:marker>
            <c:symbol val="square"/>
            <c:size val="5"/>
            <c:spPr>
              <a:solidFill>
                <a:srgbClr val="98b855"/>
              </a:solidFill>
            </c:spPr>
          </c:marker>
          <c:dLbls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30"/>
                <c:pt idx="0">
                  <c:v>2.89385013009398</c:v>
                </c:pt>
                <c:pt idx="1">
                  <c:v>0.921627907871759</c:v>
                </c:pt>
                <c:pt idx="2">
                  <c:v>-1.61111111111112</c:v>
                </c:pt>
                <c:pt idx="3">
                  <c:v>-1.77162790787177</c:v>
                </c:pt>
                <c:pt idx="4">
                  <c:v>-3.99940568564954</c:v>
                </c:pt>
                <c:pt idx="5">
                  <c:v>-0.666666666666664</c:v>
                </c:pt>
                <c:pt idx="6">
                  <c:v>4.09385013009398</c:v>
                </c:pt>
                <c:pt idx="7">
                  <c:v>-2.07837209212824</c:v>
                </c:pt>
                <c:pt idx="8">
                  <c:v>-1.51111111111112</c:v>
                </c:pt>
                <c:pt idx="9">
                  <c:v>-4.57162790787177</c:v>
                </c:pt>
                <c:pt idx="10">
                  <c:v>0.400594314350467</c:v>
                </c:pt>
                <c:pt idx="11">
                  <c:v>-6.06666666666667</c:v>
                </c:pt>
                <c:pt idx="12">
                  <c:v>2.09385013009399</c:v>
                </c:pt>
                <c:pt idx="13">
                  <c:v>-0.378372092128253</c:v>
                </c:pt>
                <c:pt idx="14">
                  <c:v>0.888888888888882</c:v>
                </c:pt>
                <c:pt idx="15">
                  <c:v>2.82837209212823</c:v>
                </c:pt>
                <c:pt idx="16">
                  <c:v>-3.19940568564954</c:v>
                </c:pt>
                <c:pt idx="17">
                  <c:v>-1.26666666666667</c:v>
                </c:pt>
                <c:pt idx="18">
                  <c:v>2.59385013009399</c:v>
                </c:pt>
                <c:pt idx="19">
                  <c:v>3.22162790787178</c:v>
                </c:pt>
                <c:pt idx="20">
                  <c:v>-0.611111111111114</c:v>
                </c:pt>
                <c:pt idx="21">
                  <c:v>-1.87162790787176</c:v>
                </c:pt>
                <c:pt idx="22">
                  <c:v>-2.29940568564954</c:v>
                </c:pt>
                <c:pt idx="23">
                  <c:v>-4.46666666666667</c:v>
                </c:pt>
                <c:pt idx="24">
                  <c:v>3.19385013009399</c:v>
                </c:pt>
                <c:pt idx="25">
                  <c:v>-1.87837209212822</c:v>
                </c:pt>
                <c:pt idx="26">
                  <c:v>-3.21111111111112</c:v>
                </c:pt>
                <c:pt idx="27">
                  <c:v>0.928372092128242</c:v>
                </c:pt>
                <c:pt idx="28">
                  <c:v>0.800594314350438</c:v>
                </c:pt>
                <c:pt idx="29">
                  <c:v>2.63333333333333</c:v>
                </c:pt>
              </c:numCache>
            </c:numRef>
          </c:val>
          <c:smooth val="0"/>
        </c:ser>
        <c:hiLowLines>
          <c:spPr>
            <a:ln>
              <a:noFill/>
            </a:ln>
          </c:spPr>
        </c:hiLowLines>
        <c:marker val="1"/>
        <c:axId val="8756851"/>
        <c:axId val="3655949"/>
      </c:lineChart>
      <c:catAx>
        <c:axId val="8756851"/>
        <c:scaling>
          <c:orientation val="minMax"/>
        </c:scaling>
        <c:delete val="0"/>
        <c:axPos val="b"/>
        <c:numFmt formatCode="MM/DD/YYYY" sourceLinked="1"/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p>
            <a:pPr>
              <a:defRPr b="0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defRPr>
            </a:pPr>
          </a:p>
        </c:txPr>
        <c:crossAx val="3655949"/>
        <c:crosses val="autoZero"/>
        <c:auto val="1"/>
        <c:lblAlgn val="ctr"/>
        <c:lblOffset val="100"/>
      </c:catAx>
      <c:valAx>
        <c:axId val="3655949"/>
        <c:scaling>
          <c:orientation val="minMax"/>
        </c:scaling>
        <c:delete val="0"/>
        <c:axPos val="l"/>
        <c:majorGridlines>
          <c:spPr>
            <a:ln w="9360">
              <a:solidFill>
                <a:srgbClr val="878787"/>
              </a:solidFill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p>
            <a:pPr>
              <a:defRPr b="0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defRPr>
            </a:pPr>
          </a:p>
        </c:txPr>
        <c:crossAx val="8756851"/>
        <c:crosses val="autoZero"/>
        <c:crossBetween val="midCat"/>
      </c:valAx>
      <c:spPr>
        <a:solidFill>
          <a:srgbClr val="ffffff"/>
        </a:solidFill>
        <a:ln>
          <a:noFill/>
        </a:ln>
      </c:spPr>
    </c:plotArea>
    <c:plotVisOnly val="1"/>
    <c:dispBlanksAs val="gap"/>
  </c:chart>
  <c:spPr>
    <a:noFill/>
    <a:ln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Образец заголовка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LevelОбразец текста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Второй уровень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Третий уровень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Четвертый уровень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Пятый уровень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5/22/17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6533A8C-B99B-4732-9A9F-FC600294A13E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Образец заголовка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5/22/17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C04B2E8-39AF-4605-8659-2210F5CD1EA7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chart" Target="../charts/chart12.xml"/><Relationship Id="rId2" Type="http://schemas.openxmlformats.org/officeDocument/2006/relationships/oleObject" Target="../embeddings/oleObject1.bin"/><Relationship Id="rId3" Type="http://schemas.openxmlformats.org/officeDocument/2006/relationships/image" Target="../media/image14.wmf"/><Relationship Id="rId4" Type="http://schemas.openxmlformats.org/officeDocument/2006/relationships/oleObject" Target="../embeddings/oleObject2.bin"/><Relationship Id="rId5" Type="http://schemas.openxmlformats.org/officeDocument/2006/relationships/image" Target="../media/image15.w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16.wmf"/><Relationship Id="rId8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oleObject" Target="../embeddings/oleObject1.bin"/><Relationship Id="rId3" Type="http://schemas.openxmlformats.org/officeDocument/2006/relationships/image" Target="../media/image18.wmf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0" y="0"/>
            <a:ext cx="9143640" cy="6857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 algn="ctr">
              <a:lnSpc>
                <a:spcPct val="100000"/>
              </a:lnSpc>
            </a:pPr>
            <a:r>
              <a:rPr b="1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МИНИСТЕРСТВО ОБРАЗОВАНИЯ РЕСПУБЛИКИ БЕЛАРУСЬ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 algn="ctr">
              <a:lnSpc>
                <a:spcPct val="100000"/>
              </a:lnSpc>
            </a:pPr>
            <a:r>
              <a:rPr b="1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БЕЛОРУССКИЙ ГОСУДАРСТВЕННЫЙ УНИВЕРСИТЕТ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 algn="ctr">
              <a:lnSpc>
                <a:spcPct val="100000"/>
              </a:lnSpc>
            </a:pPr>
            <a:r>
              <a:rPr b="1" lang="ru-RU" sz="32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Факультет прикладной математики и информатики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 algn="ctr">
              <a:lnSpc>
                <a:spcPct val="100000"/>
              </a:lnSpc>
            </a:pPr>
            <a:r>
              <a:rPr b="1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Кафедра т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е</a:t>
            </a:r>
            <a:r>
              <a:rPr b="1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ории вероятностей и математической статистики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ВОДИЧ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Иван Юрьевич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 algn="ctr">
              <a:lnSpc>
                <a:spcPct val="100000"/>
              </a:lnSpc>
            </a:pPr>
            <a:r>
              <a:rPr b="1" lang="ru-RU" sz="32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Сравнение различных подходов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 algn="ctr">
              <a:lnSpc>
                <a:spcPct val="100000"/>
              </a:lnSpc>
            </a:pPr>
            <a:r>
              <a:rPr b="1" lang="ru-RU" sz="32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ru-RU" sz="32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 прогнозированию временных рядов 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 algn="ctr">
              <a:lnSpc>
                <a:spcPct val="100000"/>
              </a:lnSpc>
            </a:pPr>
            <a:r>
              <a:rPr b="1" lang="ru-RU" sz="32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 регулярными периодическими компонентами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 algn="ctr">
              <a:lnSpc>
                <a:spcPct val="100000"/>
              </a:lnSpc>
            </a:pPr>
            <a:r>
              <a:rPr b="1" lang="ru-RU" sz="32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ru-RU" sz="32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на примере данных о температурном режиме озера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 algn="ctr">
              <a:lnSpc>
                <a:spcPct val="100000"/>
              </a:lnSpc>
            </a:pPr>
            <a:r>
              <a:rPr b="1" lang="ru-RU" sz="3200" spc="-1" strike="noStrike" baseline="-25000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Дипломная работа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Научный руководитель: кандидат физ.-мат. наук доцент 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Т.В. Цеховая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Зав. кафедрой теории вероятностей и математической статистики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доктор физико-математических наук, профессор Н.Н. Труш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 algn="ctr">
              <a:lnSpc>
                <a:spcPct val="100000"/>
              </a:lnSpc>
            </a:pP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Минск, 2017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Рисунок 3" descr=""/>
          <p:cNvPicPr/>
          <p:nvPr/>
        </p:nvPicPr>
        <p:blipFill>
          <a:blip r:embed="rId1"/>
          <a:stretch/>
        </p:blipFill>
        <p:spPr>
          <a:xfrm>
            <a:off x="456840" y="2239200"/>
            <a:ext cx="4015800" cy="2707920"/>
          </a:xfrm>
          <a:prstGeom prst="rect">
            <a:avLst/>
          </a:prstGeom>
          <a:ln>
            <a:noFill/>
          </a:ln>
        </p:spPr>
      </p:pic>
      <p:sp>
        <p:nvSpPr>
          <p:cNvPr id="80" name="TextShape 1"/>
          <p:cNvSpPr txBox="1"/>
          <p:nvPr/>
        </p:nvSpPr>
        <p:spPr>
          <a:xfrm>
            <a:off x="4674240" y="365760"/>
            <a:ext cx="4195440" cy="5760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Поставленная задача ― построить модель, которая описывает изменение температурного режима озера.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Noto Sans CJK SC Regular"/>
              </a:rPr>
              <a:t>Рассматриваемые данные </a:t>
            </a: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―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Noto Sans CJK SC Regular"/>
              </a:rPr>
              <a:t> температуры воды на глубине 3 м озера Баторино. Оно расположено в Мядельском районе Минской области. Входит в группу Нарочанских озёр. Характеристики озера Баторино:  площадь зеркала  — 6.25 км², площадь водосбора — 92.4 км², максимальная глубина — 5.5 м, длина береговой линии — 15 км. 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>
              <a:lnSpc>
                <a:spcPct val="150000"/>
              </a:lnSpc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Для изучения температуры озера рассмотрим выборку,  полученную от учебно-научного центра "Нарочанская биологическая  станция им. Г.Г. Винберга".  Полученные данные представляют собой средние за месяц значения температуры  с мая  по октябрь во временном интервале 1979 – 2012 гг..  В результате имеем выборку  размером  204 элемента.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План работы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Noto Sans CJK SC Regular"/>
              </a:rPr>
              <a:t>1. Обзор распространенных моделей и методов прогнозирования   временных рядов с регулярными периодическими компонентами.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 Предварительный статистический анализ данных о температурном режиме озера Баторино (Беларусь). 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 Анализ и моделирование периодической компоненты реального временного ряда (тренд, ARIMA, сезонная компонента,  гармонический анализ, спектральный анализ).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4. Прогнозирование значений временного ряда на основе построенных моделей. Оценка точности полученных прогнозов. 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Объект 3" descr=""/>
          <p:cNvPicPr/>
          <p:nvPr/>
        </p:nvPicPr>
        <p:blipFill>
          <a:blip r:embed="rId1"/>
          <a:stretch/>
        </p:blipFill>
        <p:spPr>
          <a:xfrm>
            <a:off x="4480560" y="3641040"/>
            <a:ext cx="3969360" cy="2876040"/>
          </a:xfrm>
          <a:prstGeom prst="rect">
            <a:avLst/>
          </a:prstGeom>
          <a:ln>
            <a:noFill/>
          </a:ln>
        </p:spPr>
      </p:pic>
      <p:pic>
        <p:nvPicPr>
          <p:cNvPr id="84" name="Рисунок 4" descr=""/>
          <p:cNvPicPr/>
          <p:nvPr/>
        </p:nvPicPr>
        <p:blipFill>
          <a:blip r:embed="rId2"/>
          <a:stretch/>
        </p:blipFill>
        <p:spPr>
          <a:xfrm>
            <a:off x="274320" y="3657600"/>
            <a:ext cx="4206240" cy="3161520"/>
          </a:xfrm>
          <a:prstGeom prst="rect">
            <a:avLst/>
          </a:prstGeom>
          <a:ln>
            <a:noFill/>
          </a:ln>
        </p:spPr>
      </p:pic>
      <p:pic>
        <p:nvPicPr>
          <p:cNvPr id="85" name="Рисунок 4" descr=""/>
          <p:cNvPicPr/>
          <p:nvPr/>
        </p:nvPicPr>
        <p:blipFill>
          <a:blip r:embed="rId3"/>
          <a:stretch/>
        </p:blipFill>
        <p:spPr>
          <a:xfrm>
            <a:off x="365760" y="1283040"/>
            <a:ext cx="3291840" cy="2267640"/>
          </a:xfrm>
          <a:prstGeom prst="rect">
            <a:avLst/>
          </a:prstGeom>
          <a:ln>
            <a:noFill/>
          </a:ln>
        </p:spPr>
      </p:pic>
      <p:sp>
        <p:nvSpPr>
          <p:cNvPr id="86" name="TextShape 1"/>
          <p:cNvSpPr txBox="1"/>
          <p:nvPr/>
        </p:nvSpPr>
        <p:spPr>
          <a:xfrm>
            <a:off x="366120" y="621360"/>
            <a:ext cx="8229240" cy="265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Первичный анализ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Рисунок 3" descr=""/>
          <p:cNvPicPr/>
          <p:nvPr/>
        </p:nvPicPr>
        <p:blipFill>
          <a:blip r:embed="rId1"/>
          <a:stretch/>
        </p:blipFill>
        <p:spPr>
          <a:xfrm>
            <a:off x="2032560" y="1097280"/>
            <a:ext cx="5008320" cy="4464000"/>
          </a:xfrm>
          <a:prstGeom prst="rect">
            <a:avLst/>
          </a:prstGeom>
          <a:ln>
            <a:noFill/>
          </a:ln>
        </p:spPr>
      </p:pic>
      <p:pic>
        <p:nvPicPr>
          <p:cNvPr id="88" name="Picture 2" descr=""/>
          <p:cNvPicPr/>
          <p:nvPr/>
        </p:nvPicPr>
        <p:blipFill>
          <a:blip r:embed="rId2"/>
          <a:stretch/>
        </p:blipFill>
        <p:spPr>
          <a:xfrm>
            <a:off x="669240" y="5577840"/>
            <a:ext cx="8017560" cy="107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Спектральный анализ. 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Спектральная плотность. Периодограмма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0" name="Рисунок 3" descr=""/>
          <p:cNvPicPr/>
          <p:nvPr/>
        </p:nvPicPr>
        <p:blipFill>
          <a:blip r:embed="rId1"/>
          <a:stretch/>
        </p:blipFill>
        <p:spPr>
          <a:xfrm>
            <a:off x="156960" y="1407600"/>
            <a:ext cx="5280840" cy="3927600"/>
          </a:xfrm>
          <a:prstGeom prst="rect">
            <a:avLst/>
          </a:prstGeom>
          <a:ln>
            <a:noFill/>
          </a:ln>
        </p:spPr>
      </p:pic>
      <p:pic>
        <p:nvPicPr>
          <p:cNvPr id="91" name="Объект 3" descr=""/>
          <p:cNvPicPr/>
          <p:nvPr/>
        </p:nvPicPr>
        <p:blipFill>
          <a:blip r:embed="rId2"/>
          <a:stretch/>
        </p:blipFill>
        <p:spPr>
          <a:xfrm>
            <a:off x="4480560" y="1554480"/>
            <a:ext cx="4572000" cy="3780720"/>
          </a:xfrm>
          <a:prstGeom prst="rect">
            <a:avLst/>
          </a:prstGeom>
          <a:ln>
            <a:noFill/>
          </a:ln>
        </p:spPr>
      </p:pic>
      <p:pic>
        <p:nvPicPr>
          <p:cNvPr id="92" name="Picture 2" descr=""/>
          <p:cNvPicPr/>
          <p:nvPr/>
        </p:nvPicPr>
        <p:blipFill>
          <a:blip r:embed="rId3"/>
          <a:stretch/>
        </p:blipFill>
        <p:spPr>
          <a:xfrm>
            <a:off x="1547640" y="5445360"/>
            <a:ext cx="6509520" cy="892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Диаграмма 3"/>
          <p:cNvGraphicFramePr/>
          <p:nvPr/>
        </p:nvGraphicFramePr>
        <p:xfrm>
          <a:off x="1691640" y="2637000"/>
          <a:ext cx="6100560" cy="367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9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Гармонический анализ.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96" name="Object 3"/>
          <p:cNvGraphicFramePr/>
          <p:nvPr/>
        </p:nvGraphicFramePr>
        <p:xfrm>
          <a:off x="2811960" y="1052640"/>
          <a:ext cx="3519720" cy="534240"/>
        </p:xfrm>
        <a:graphic>
          <a:graphicData uri="http://schemas.openxmlformats.org/presentationml/2006/ole">
            <p:oleObj progId="Equation.3" r:id="rId2" spid="">
              <p:embed/>
              <p:pic>
                <p:nvPicPr>
                  <p:cNvPr id="97" name="Объект 7" descr=""/>
                  <p:cNvPicPr/>
                  <p:nvPr/>
                </p:nvPicPr>
                <p:blipFill>
                  <a:blip r:embed="rId3"/>
                  <a:stretch/>
                </p:blipFill>
                <p:spPr>
                  <a:xfrm>
                    <a:off x="2811960" y="1052640"/>
                    <a:ext cx="3519720" cy="53424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98" name="Object 4"/>
          <p:cNvGraphicFramePr/>
          <p:nvPr/>
        </p:nvGraphicFramePr>
        <p:xfrm>
          <a:off x="4932000" y="1989000"/>
          <a:ext cx="1685520" cy="428400"/>
        </p:xfrm>
        <a:graphic>
          <a:graphicData uri="http://schemas.openxmlformats.org/presentationml/2006/ole">
            <p:oleObj progId="Equation.3" r:id="rId4" spid="">
              <p:embed/>
              <p:pic>
                <p:nvPicPr>
                  <p:cNvPr id="99" name="Объект 8" descr=""/>
                  <p:cNvPicPr/>
                  <p:nvPr/>
                </p:nvPicPr>
                <p:blipFill>
                  <a:blip r:embed="rId5"/>
                  <a:stretch/>
                </p:blipFill>
                <p:spPr>
                  <a:xfrm>
                    <a:off x="4932000" y="1989000"/>
                    <a:ext cx="1685520" cy="42840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100" name="Object 5"/>
          <p:cNvGraphicFramePr/>
          <p:nvPr/>
        </p:nvGraphicFramePr>
        <p:xfrm>
          <a:off x="2847960" y="1989000"/>
          <a:ext cx="1723680" cy="428400"/>
        </p:xfrm>
        <a:graphic>
          <a:graphicData uri="http://schemas.openxmlformats.org/presentationml/2006/ole">
            <p:oleObj progId="Equation.3" r:id="rId6" spid="">
              <p:embed/>
              <p:pic>
                <p:nvPicPr>
                  <p:cNvPr id="101" name="Объект 9" descr=""/>
                  <p:cNvPicPr/>
                  <p:nvPr/>
                </p:nvPicPr>
                <p:blipFill>
                  <a:blip r:embed="rId7"/>
                  <a:stretch/>
                </p:blipFill>
                <p:spPr>
                  <a:xfrm>
                    <a:off x="2847960" y="1989000"/>
                    <a:ext cx="1723680" cy="42840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sp>
        <p:nvSpPr>
          <p:cNvPr id="102" name="CustomShape 6"/>
          <p:cNvSpPr/>
          <p:nvPr/>
        </p:nvSpPr>
        <p:spPr>
          <a:xfrm>
            <a:off x="4454640" y="-151560"/>
            <a:ext cx="23436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7"/>
          <p:cNvSpPr/>
          <p:nvPr/>
        </p:nvSpPr>
        <p:spPr>
          <a:xfrm>
            <a:off x="4429440" y="277200"/>
            <a:ext cx="28440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Объект 3" descr=""/>
          <p:cNvPicPr/>
          <p:nvPr/>
        </p:nvPicPr>
        <p:blipFill>
          <a:blip r:embed="rId1"/>
          <a:stretch/>
        </p:blipFill>
        <p:spPr>
          <a:xfrm>
            <a:off x="1979640" y="3069000"/>
            <a:ext cx="5748840" cy="3527280"/>
          </a:xfrm>
          <a:prstGeom prst="rect">
            <a:avLst/>
          </a:prstGeom>
          <a:ln>
            <a:noFill/>
          </a:ln>
        </p:spPr>
      </p:pic>
      <p:sp>
        <p:nvSpPr>
          <p:cNvPr id="105" name="CustomShape 1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06" name="Object 2"/>
          <p:cNvGraphicFramePr/>
          <p:nvPr/>
        </p:nvGraphicFramePr>
        <p:xfrm>
          <a:off x="971640" y="2349000"/>
          <a:ext cx="7652520" cy="300240"/>
        </p:xfrm>
        <a:graphic>
          <a:graphicData uri="http://schemas.openxmlformats.org/presentationml/2006/ole">
            <p:oleObj progId="Equation.3" r:id="rId2" spid="">
              <p:embed/>
              <p:pic>
                <p:nvPicPr>
                  <p:cNvPr id="107" name="Объект 5" descr=""/>
                  <p:cNvPicPr/>
                  <p:nvPr/>
                </p:nvPicPr>
                <p:blipFill>
                  <a:blip r:embed="rId3"/>
                  <a:stretch/>
                </p:blipFill>
                <p:spPr>
                  <a:xfrm>
                    <a:off x="971640" y="2349000"/>
                    <a:ext cx="7652520" cy="30024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sp>
        <p:nvSpPr>
          <p:cNvPr id="108" name="CustomShape 3"/>
          <p:cNvSpPr/>
          <p:nvPr/>
        </p:nvSpPr>
        <p:spPr>
          <a:xfrm>
            <a:off x="2942280" y="2709000"/>
            <a:ext cx="3326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MAD  = 2.09, MSE = 6.63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TextShape 4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Сезонная АРПСС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578</TotalTime>
  <Application>LibreOffice/5.1.6.2$Linux_X86_64 LibreOffice_project/10m0$Build-2</Application>
  <Words>69</Words>
  <Paragraphs>30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2016-05-24T06:06:28Z</dcterms:created>
  <dc:creator>VODICH</dc:creator>
  <dc:description/>
  <dc:language>en-US</dc:language>
  <cp:lastModifiedBy/>
  <dcterms:modified xsi:type="dcterms:W3CDTF">2017-05-22T13:50:34Z</dcterms:modified>
  <cp:revision>19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Экран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