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64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8" r:id="rId7"/>
    <p:sldId id="266" r:id="rId8"/>
    <p:sldId id="262" r:id="rId9"/>
    <p:sldId id="263" r:id="rId10"/>
    <p:sldId id="264" r:id="rId11"/>
    <p:sldId id="267" r:id="rId1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60548" autoAdjust="0"/>
  </p:normalViewPr>
  <p:slideViewPr>
    <p:cSldViewPr>
      <p:cViewPr varScale="1">
        <p:scale>
          <a:sx n="68" d="100"/>
          <a:sy n="68" d="100"/>
        </p:scale>
        <p:origin x="223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8440">
              <a:solidFill>
                <a:srgbClr val="0070C0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0"/>
                <c:pt idx="0">
                  <c:v>14.3</c:v>
                </c:pt>
                <c:pt idx="1">
                  <c:v>18.7</c:v>
                </c:pt>
                <c:pt idx="2">
                  <c:v>21.8</c:v>
                </c:pt>
                <c:pt idx="3">
                  <c:v>20.9</c:v>
                </c:pt>
                <c:pt idx="4">
                  <c:v>12.3</c:v>
                </c:pt>
                <c:pt idx="5">
                  <c:v>10</c:v>
                </c:pt>
                <c:pt idx="6">
                  <c:v>15.5</c:v>
                </c:pt>
                <c:pt idx="7">
                  <c:v>15.7</c:v>
                </c:pt>
                <c:pt idx="8">
                  <c:v>21.9</c:v>
                </c:pt>
                <c:pt idx="9">
                  <c:v>18.100000000000001</c:v>
                </c:pt>
                <c:pt idx="10">
                  <c:v>16.7</c:v>
                </c:pt>
                <c:pt idx="11">
                  <c:v>4.5999999999999996</c:v>
                </c:pt>
                <c:pt idx="12">
                  <c:v>13.5</c:v>
                </c:pt>
                <c:pt idx="13">
                  <c:v>17.399999999999999</c:v>
                </c:pt>
                <c:pt idx="14">
                  <c:v>24.3</c:v>
                </c:pt>
                <c:pt idx="15">
                  <c:v>25.5</c:v>
                </c:pt>
                <c:pt idx="16">
                  <c:v>13.1</c:v>
                </c:pt>
                <c:pt idx="17">
                  <c:v>9.4</c:v>
                </c:pt>
                <c:pt idx="18">
                  <c:v>14</c:v>
                </c:pt>
                <c:pt idx="19">
                  <c:v>21</c:v>
                </c:pt>
                <c:pt idx="20">
                  <c:v>22.8</c:v>
                </c:pt>
                <c:pt idx="21">
                  <c:v>20.8</c:v>
                </c:pt>
                <c:pt idx="22">
                  <c:v>14</c:v>
                </c:pt>
                <c:pt idx="23">
                  <c:v>6.2</c:v>
                </c:pt>
                <c:pt idx="24">
                  <c:v>14.6</c:v>
                </c:pt>
                <c:pt idx="25">
                  <c:v>15.9</c:v>
                </c:pt>
                <c:pt idx="26">
                  <c:v>20.2</c:v>
                </c:pt>
                <c:pt idx="27">
                  <c:v>23.6</c:v>
                </c:pt>
                <c:pt idx="28">
                  <c:v>17.100000000000001</c:v>
                </c:pt>
                <c:pt idx="29">
                  <c:v>13.3</c:v>
                </c:pt>
              </c:numCache>
            </c:numRef>
          </c:val>
          <c:smooth val="0"/>
        </c:ser>
        <c:ser>
          <c:idx val="1"/>
          <c:order val="1"/>
          <c:spPr>
            <a:ln w="28440">
              <a:solidFill>
                <a:srgbClr val="FF0000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0"/>
                <c:pt idx="0">
                  <c:v>11.406149869906008</c:v>
                </c:pt>
                <c:pt idx="1">
                  <c:v>17.77837209212818</c:v>
                </c:pt>
                <c:pt idx="2">
                  <c:v>23.411111111111101</c:v>
                </c:pt>
                <c:pt idx="3">
                  <c:v>22.671627907871787</c:v>
                </c:pt>
                <c:pt idx="4">
                  <c:v>16.2994056856495</c:v>
                </c:pt>
                <c:pt idx="5">
                  <c:v>10.666666666666707</c:v>
                </c:pt>
                <c:pt idx="6">
                  <c:v>11.406149869906008</c:v>
                </c:pt>
                <c:pt idx="7">
                  <c:v>17.77837209212818</c:v>
                </c:pt>
                <c:pt idx="8">
                  <c:v>23.411111111111101</c:v>
                </c:pt>
                <c:pt idx="9">
                  <c:v>22.671627907871787</c:v>
                </c:pt>
                <c:pt idx="10">
                  <c:v>16.2994056856495</c:v>
                </c:pt>
                <c:pt idx="11">
                  <c:v>10.666666666666707</c:v>
                </c:pt>
                <c:pt idx="12">
                  <c:v>11.406149869906008</c:v>
                </c:pt>
                <c:pt idx="13">
                  <c:v>17.77837209212818</c:v>
                </c:pt>
                <c:pt idx="14">
                  <c:v>23.411111111111101</c:v>
                </c:pt>
                <c:pt idx="15">
                  <c:v>22.671627907871787</c:v>
                </c:pt>
                <c:pt idx="16">
                  <c:v>16.2994056856495</c:v>
                </c:pt>
                <c:pt idx="17">
                  <c:v>10.666666666666707</c:v>
                </c:pt>
                <c:pt idx="18">
                  <c:v>11.406149869906008</c:v>
                </c:pt>
                <c:pt idx="19">
                  <c:v>17.77837209212818</c:v>
                </c:pt>
                <c:pt idx="20">
                  <c:v>23.411111111111101</c:v>
                </c:pt>
                <c:pt idx="21">
                  <c:v>22.671627907871787</c:v>
                </c:pt>
                <c:pt idx="22">
                  <c:v>16.2994056856495</c:v>
                </c:pt>
                <c:pt idx="23">
                  <c:v>10.666666666666707</c:v>
                </c:pt>
                <c:pt idx="24">
                  <c:v>11.406149869906008</c:v>
                </c:pt>
                <c:pt idx="25">
                  <c:v>17.77837209212818</c:v>
                </c:pt>
                <c:pt idx="26">
                  <c:v>23.411111111111101</c:v>
                </c:pt>
                <c:pt idx="27">
                  <c:v>22.671627907871787</c:v>
                </c:pt>
                <c:pt idx="28">
                  <c:v>16.299405685649599</c:v>
                </c:pt>
                <c:pt idx="29">
                  <c:v>10.666666666666707</c:v>
                </c:pt>
              </c:numCache>
            </c:numRef>
          </c:val>
          <c:smooth val="0"/>
        </c:ser>
        <c:ser>
          <c:idx val="2"/>
          <c:order val="2"/>
          <c:spPr>
            <a:ln w="28440">
              <a:solidFill>
                <a:srgbClr val="98B855"/>
              </a:solidFill>
              <a:round/>
            </a:ln>
          </c:spPr>
          <c:marker>
            <c:symbol val="square"/>
            <c:size val="5"/>
            <c:spPr>
              <a:solidFill>
                <a:srgbClr val="98B855"/>
              </a:solidFill>
            </c:spPr>
          </c:marker>
          <c:cat>
            <c:strRef>
              <c:f>categories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0"/>
                <c:pt idx="0">
                  <c:v>2.8938501300939774</c:v>
                </c:pt>
                <c:pt idx="1">
                  <c:v>0.92162790787175897</c:v>
                </c:pt>
                <c:pt idx="2">
                  <c:v>-1.61111111111112</c:v>
                </c:pt>
                <c:pt idx="3">
                  <c:v>-1.7716279078717709</c:v>
                </c:pt>
                <c:pt idx="4">
                  <c:v>-3.9994056856495375</c:v>
                </c:pt>
                <c:pt idx="5">
                  <c:v>-0.66666666666666441</c:v>
                </c:pt>
                <c:pt idx="6">
                  <c:v>4.0938501300939798</c:v>
                </c:pt>
                <c:pt idx="7">
                  <c:v>-2.0783720921282387</c:v>
                </c:pt>
                <c:pt idx="8">
                  <c:v>-1.51111111111112</c:v>
                </c:pt>
                <c:pt idx="9">
                  <c:v>-4.5716279078717736</c:v>
                </c:pt>
                <c:pt idx="10">
                  <c:v>0.40059431435046722</c:v>
                </c:pt>
                <c:pt idx="11">
                  <c:v>-6.06666666666667</c:v>
                </c:pt>
                <c:pt idx="12">
                  <c:v>2.0938501300939873</c:v>
                </c:pt>
                <c:pt idx="13">
                  <c:v>-0.37837209212825351</c:v>
                </c:pt>
                <c:pt idx="14">
                  <c:v>0.88888888888888273</c:v>
                </c:pt>
                <c:pt idx="15">
                  <c:v>2.8283720921282285</c:v>
                </c:pt>
                <c:pt idx="16">
                  <c:v>-3.1994056856495381</c:v>
                </c:pt>
                <c:pt idx="17">
                  <c:v>-1.2666666666666699</c:v>
                </c:pt>
                <c:pt idx="18">
                  <c:v>2.5938501300939873</c:v>
                </c:pt>
                <c:pt idx="19">
                  <c:v>3.2216279078717802</c:v>
                </c:pt>
                <c:pt idx="20">
                  <c:v>-0.61111111111111405</c:v>
                </c:pt>
                <c:pt idx="21">
                  <c:v>-1.8716279078717601</c:v>
                </c:pt>
                <c:pt idx="22">
                  <c:v>-2.2994056856495382</c:v>
                </c:pt>
                <c:pt idx="23">
                  <c:v>-4.4666666666666703</c:v>
                </c:pt>
                <c:pt idx="24">
                  <c:v>3.1938501300939879</c:v>
                </c:pt>
                <c:pt idx="25">
                  <c:v>-1.8783720921282201</c:v>
                </c:pt>
                <c:pt idx="26">
                  <c:v>-3.2111111111111201</c:v>
                </c:pt>
                <c:pt idx="27">
                  <c:v>0.92837209212824201</c:v>
                </c:pt>
                <c:pt idx="28">
                  <c:v>0.80059431435043804</c:v>
                </c:pt>
                <c:pt idx="29">
                  <c:v>2.6333333333333302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141152656"/>
        <c:axId val="141153216"/>
      </c:lineChart>
      <c:catAx>
        <c:axId val="141152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endParaRPr lang="en-US"/>
          </a:p>
        </c:txPr>
        <c:crossAx val="141153216"/>
        <c:crosses val="autoZero"/>
        <c:auto val="1"/>
        <c:lblAlgn val="ctr"/>
        <c:lblOffset val="100"/>
        <c:noMultiLvlLbl val="0"/>
      </c:catAx>
      <c:valAx>
        <c:axId val="141153216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endParaRPr lang="en-US"/>
          </a:p>
        </c:txPr>
        <c:crossAx val="141152656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noFill/>
    <a:ln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49D02-0674-415F-8D25-25E0E2E23F4C}" type="datetimeFigureOut">
              <a:rPr lang="en-US" smtClean="0"/>
              <a:pPr/>
              <a:t>06.06.2017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2F83E-882B-4775-9577-1BA1E17C6F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3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</a:t>
            </a:r>
            <a:r>
              <a:rPr lang="ru-RU" baseline="0" dirty="0" smtClean="0"/>
              <a:t> прогнозирования реальных временных рядов в экологии, гидрологии, гидробиологии являеется одной из приоритетных.</a:t>
            </a:r>
            <a:br>
              <a:rPr lang="ru-RU" baseline="0" dirty="0" smtClean="0"/>
            </a:br>
            <a:r>
              <a:rPr lang="ru-RU" baseline="0" dirty="0" smtClean="0"/>
              <a:t>Особый интерес представляют временные ряды с регулярными периодическими компонентами.</a:t>
            </a:r>
            <a:br>
              <a:rPr lang="ru-RU" baseline="0" dirty="0" smtClean="0"/>
            </a:br>
            <a:r>
              <a:rPr lang="ru-RU" baseline="0" dirty="0" smtClean="0"/>
              <a:t>Возникает  необходимость создания моделей,  адекватно описывающих все процессы в соответствующих областях.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
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Noto Sans CJK SC Regular"/>
              </a:rPr>
              <a:t>Рассматриваемые данные 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― 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Noto Sans CJK SC Regular"/>
              </a:rPr>
              <a:t> температура воды на глубине 3 м озера Баторино. </a:t>
            </a:r>
            <a:b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Noto Sans CJK SC Regular"/>
              </a:rPr>
            </a:b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Noto Sans CJK SC Regular"/>
              </a:rPr>
              <a:t/>
            </a:r>
            <a:b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Noto Sans CJK SC Regular"/>
              </a:rPr>
            </a:br>
            <a:r>
              <a:rPr lang="ru-RU" dirty="0" smtClean="0"/>
              <a:t>учебно-научного центра 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"Нарочанская биологическая  станция им. Г.Г. Винберга". </a:t>
            </a:r>
            <a:b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</a:br>
            <a:endParaRPr lang="ru-RU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Полученные данные  - средние за месяц значения температуры  с  мая  по октябрь</a:t>
            </a:r>
          </a:p>
          <a:p>
            <a:endParaRPr lang="ru-RU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Р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азмер </a:t>
            </a:r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в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ыборки</a:t>
            </a:r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— 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198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элемент</a:t>
            </a:r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ов</a:t>
            </a:r>
          </a:p>
          <a:p>
            <a:endParaRPr lang="ru-RU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ряд демонстрирует две особенности: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присутствие линейного тренда.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наличие сезонной компоненты с периодом 6.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6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1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2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55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12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5/22/17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31F63C-1278-4AFF-B02E-4746C3B5E6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67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911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341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0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9007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0136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645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771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8073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870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910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3" r:id="rId9"/>
    <p:sldLayoutId id="2147484574" r:id="rId10"/>
    <p:sldLayoutId id="214748457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60" y="1814461"/>
            <a:ext cx="9143640" cy="44093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ctr">
              <a:lnSpc>
                <a:spcPct val="100000"/>
              </a:lnSpc>
            </a:pPr>
            <a:r>
              <a:rPr lang="ru-RU" sz="2800" b="1" strike="noStrike" cap="all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различных подходов</a:t>
            </a:r>
            <a:endParaRPr lang="ru-RU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800" b="1" strike="noStrike" cap="all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к прогнозированию временных рядов </a:t>
            </a:r>
            <a:endParaRPr lang="ru-RU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800" b="1" strike="noStrike" cap="all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 регулярными периодическими компонентами</a:t>
            </a:r>
            <a:endParaRPr lang="ru-RU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800" b="1" strike="noStrike" cap="all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на примере данных о температурном режиме озер</a:t>
            </a:r>
          </a:p>
          <a:p>
            <a:pPr marL="343080" indent="-342720" algn="ctr">
              <a:lnSpc>
                <a:spcPct val="100000"/>
              </a:lnSpc>
            </a:pPr>
            <a:endParaRPr lang="ru-RU" sz="2800" b="1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ctr"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ВОДИЧ</a:t>
            </a:r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Иван Юрьевич</a:t>
            </a:r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1657" y="-315416"/>
            <a:ext cx="8229240" cy="1142640"/>
          </a:xfrm>
        </p:spPr>
        <p:txBody>
          <a:bodyPr/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196752"/>
            <a:ext cx="878497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ctr" fontAlgn="base">
              <a:spcBef>
                <a:spcPts val="120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ARIMA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indent="457200" algn="ctr" fontAlgn="base">
              <a:spcBef>
                <a:spcPts val="120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MAD  = 2.09, MSE = 6.63 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lvl="0" indent="457200" algn="ctr" fontAlgn="base">
              <a:spcBef>
                <a:spcPts val="120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Г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армонический анализ </a:t>
            </a:r>
          </a:p>
          <a:p>
            <a:pPr indent="457200" algn="ctr" fontAlgn="base">
              <a:spcBef>
                <a:spcPts val="120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MAD  = </a:t>
            </a: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7.22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MSE = </a:t>
            </a: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2.30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endParaRPr lang="ru-RU" dirty="0"/>
          </a:p>
          <a:p>
            <a:pPr marL="342900" lvl="0" indent="-342900" algn="ctr" eaLnBrk="0" fontAlgn="base" hangingPunct="0">
              <a:spcBef>
                <a:spcPts val="18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971550" algn="l"/>
                <a:tab pos="5257800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модели адекватно описывают термический режим озера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marL="342900" lvl="0" indent="-342900" algn="ctr" eaLnBrk="0" fontAlgn="base" hangingPunct="0">
              <a:spcBef>
                <a:spcPts val="18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971550" algn="l"/>
                <a:tab pos="5257800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более высокая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точности у модели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ARIMA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marL="342900" lvl="0" indent="-342900" algn="ctr" eaLnBrk="0" fontAlgn="base" hangingPunct="0">
              <a:spcBef>
                <a:spcPts val="18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971550" algn="l"/>
                <a:tab pos="5257800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при краткосрочном прогнозе используем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ARIMA</a:t>
            </a:r>
          </a:p>
          <a:p>
            <a:pPr marL="342900" lvl="0" indent="-342900" algn="ctr" eaLnBrk="0" fontAlgn="base" hangingPunct="0">
              <a:spcBef>
                <a:spcPts val="18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971550" algn="l"/>
                <a:tab pos="5257800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рогноз на долгий период обеспечит гармонический анализ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492896"/>
            <a:ext cx="8229240" cy="114264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3" cstate="print"/>
          <a:stretch/>
        </p:blipFill>
        <p:spPr>
          <a:xfrm>
            <a:off x="1835696" y="404664"/>
            <a:ext cx="5435624" cy="3744423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41040" y="4209113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среднемесячной температуры</a:t>
            </a: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 воды озера за период май — октябрь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1979 – 2012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гг</a:t>
            </a:r>
            <a:endParaRPr lang="ru-RU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52626" y="5825311"/>
            <a:ext cx="4801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выборки  —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элементов</a:t>
            </a:r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Объект 3"/>
          <p:cNvPicPr/>
          <p:nvPr/>
        </p:nvPicPr>
        <p:blipFill rotWithShape="1">
          <a:blip r:embed="rId3" cstate="print"/>
          <a:srcRect l="1" t="12479" r="1"/>
          <a:stretch/>
        </p:blipFill>
        <p:spPr>
          <a:xfrm>
            <a:off x="1475656" y="548680"/>
            <a:ext cx="6358860" cy="4032448"/>
          </a:xfrm>
          <a:prstGeom prst="rect">
            <a:avLst/>
          </a:prstGeom>
          <a:ln>
            <a:noFill/>
          </a:ln>
        </p:spPr>
      </p:pic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2915816" y="4581128"/>
            <a:ext cx="3888432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Гистограмма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24" y="4903301"/>
            <a:ext cx="8352928" cy="1918587"/>
          </a:xfrm>
        </p:spPr>
        <p:txBody>
          <a:bodyPr>
            <a:normAutofit/>
          </a:bodyPr>
          <a:lstStyle/>
          <a:p>
            <a:pPr lvl="0"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уровнем значимости 0.05 приняли гипотизу о нормальном распределении для критериев:</a:t>
            </a:r>
            <a:b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Колмогорова-Смирнова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Лиллифорс,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Шапиро-Уилка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99765" y="5325015"/>
            <a:ext cx="3716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График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корреляционной функции гармонического процеса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/>
          <p:nvPr/>
        </p:nvPicPr>
        <p:blipFill rotWithShape="1">
          <a:blip r:embed="rId3" cstate="print"/>
          <a:srcRect l="33538" r="46197"/>
          <a:stretch/>
        </p:blipFill>
        <p:spPr>
          <a:xfrm>
            <a:off x="5715912" y="3860368"/>
            <a:ext cx="2357199" cy="1464647"/>
          </a:xfrm>
          <a:prstGeom prst="rect">
            <a:avLst/>
          </a:prstGeom>
          <a:ln>
            <a:noFill/>
          </a:ln>
        </p:spPr>
      </p:pic>
      <p:pic>
        <p:nvPicPr>
          <p:cNvPr id="12" name="Рисунок 3"/>
          <p:cNvPicPr/>
          <p:nvPr/>
        </p:nvPicPr>
        <p:blipFill rotWithShape="1">
          <a:blip r:embed="rId4" cstate="print"/>
          <a:srcRect t="11118" r="20068"/>
          <a:stretch/>
        </p:blipFill>
        <p:spPr>
          <a:xfrm>
            <a:off x="179512" y="520431"/>
            <a:ext cx="4392488" cy="4804584"/>
          </a:xfrm>
          <a:prstGeom prst="rect">
            <a:avLst/>
          </a:prstGeom>
          <a:ln>
            <a:noFill/>
          </a:ln>
        </p:spPr>
      </p:pic>
      <p:sp>
        <p:nvSpPr>
          <p:cNvPr id="13" name="Прямоугольник 3"/>
          <p:cNvSpPr/>
          <p:nvPr/>
        </p:nvSpPr>
        <p:spPr>
          <a:xfrm>
            <a:off x="220352" y="532501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График корреляционной функции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/>
          <p:cNvPicPr/>
          <p:nvPr/>
        </p:nvPicPr>
        <p:blipFill rotWithShape="1">
          <a:blip r:embed="rId3" cstate="print"/>
          <a:srcRect l="55118" t="5317" r="20865" b="-5317"/>
          <a:stretch/>
        </p:blipFill>
        <p:spPr>
          <a:xfrm>
            <a:off x="5658341" y="1340768"/>
            <a:ext cx="2472342" cy="1296144"/>
          </a:xfrm>
          <a:prstGeom prst="rect">
            <a:avLst/>
          </a:prstGeom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572000" y="47667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Корреляционной функция</a:t>
            </a: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гармонического процеса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Рисунок 3"/>
          <p:cNvPicPr/>
          <p:nvPr/>
        </p:nvPicPr>
        <p:blipFill rotWithShape="1">
          <a:blip r:embed="rId3" cstate="print"/>
          <a:srcRect t="12042" r="39173"/>
          <a:stretch/>
        </p:blipFill>
        <p:spPr>
          <a:xfrm>
            <a:off x="179512" y="620688"/>
            <a:ext cx="4351994" cy="4680520"/>
          </a:xfrm>
          <a:prstGeom prst="rect">
            <a:avLst/>
          </a:prstGeom>
          <a:ln>
            <a:noFill/>
          </a:ln>
        </p:spPr>
      </p:pic>
      <p:pic>
        <p:nvPicPr>
          <p:cNvPr id="92" name="Picture 2"/>
          <p:cNvPicPr/>
          <p:nvPr/>
        </p:nvPicPr>
        <p:blipFill rotWithShape="1">
          <a:blip r:embed="rId4" cstate="print"/>
          <a:srcRect l="35682" r="47726"/>
          <a:stretch/>
        </p:blipFill>
        <p:spPr>
          <a:xfrm>
            <a:off x="5908256" y="3731608"/>
            <a:ext cx="2096634" cy="1704907"/>
          </a:xfrm>
          <a:prstGeom prst="rect">
            <a:avLst/>
          </a:prstGeom>
          <a:ln>
            <a:noFill/>
          </a:ln>
        </p:spPr>
      </p:pic>
      <p:pic>
        <p:nvPicPr>
          <p:cNvPr id="7" name="Picture 2"/>
          <p:cNvPicPr/>
          <p:nvPr/>
        </p:nvPicPr>
        <p:blipFill rotWithShape="1">
          <a:blip r:embed="rId4" cstate="print"/>
          <a:srcRect l="54131" t="-769" r="17371" b="769"/>
          <a:stretch/>
        </p:blipFill>
        <p:spPr>
          <a:xfrm>
            <a:off x="5735069" y="1278527"/>
            <a:ext cx="2478034" cy="1214369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9233" y="538230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График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спектральной плотности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97825" y="5353061"/>
            <a:ext cx="33986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― График спектральной плотности гармонического процеса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5184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пектральная плотность </a:t>
            </a: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гармонического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3"/>
          <p:cNvPicPr/>
          <p:nvPr/>
        </p:nvPicPr>
        <p:blipFill rotWithShape="1">
          <a:blip r:embed="rId2" cstate="print"/>
          <a:srcRect l="717" t="14830" r="44834"/>
          <a:stretch/>
        </p:blipFill>
        <p:spPr>
          <a:xfrm>
            <a:off x="395536" y="260649"/>
            <a:ext cx="5544616" cy="5826584"/>
          </a:xfrm>
          <a:prstGeom prst="rect">
            <a:avLst/>
          </a:prstGeom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646634" y="5894685"/>
            <a:ext cx="4987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Периодограмма</a:t>
            </a:r>
          </a:p>
        </p:txBody>
      </p:sp>
      <p:sp>
        <p:nvSpPr>
          <p:cNvPr id="5" name="Rectangle 4"/>
          <p:cNvSpPr/>
          <p:nvPr/>
        </p:nvSpPr>
        <p:spPr>
          <a:xfrm>
            <a:off x="5634140" y="1628800"/>
            <a:ext cx="35387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начительно</a:t>
            </a:r>
          </a:p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превосходит величина 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3227)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периодом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26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0186" y="2492896"/>
            <a:ext cx="87849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Расширенный тест Дики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Фуллера. 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уровнем значимости 0.01 принимаем  гипотезу: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e(t)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относится к стационарным в широком смысле случайным процессам</a:t>
            </a:r>
          </a:p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1800366" y="548680"/>
            <a:ext cx="5544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Аддитивная модель: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X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 =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u</a:t>
            </a:r>
            <a:r>
              <a:rPr lang="en-US" sz="28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c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 +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e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),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= 1, 2, …,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Диаграмма 3"/>
          <p:cNvGraphicFramePr/>
          <p:nvPr>
            <p:extLst>
              <p:ext uri="{D42A27DB-BD31-4B8C-83A1-F6EECF244321}">
                <p14:modId xmlns:p14="http://schemas.microsoft.com/office/powerpoint/2010/main" val="1724918900"/>
              </p:ext>
            </p:extLst>
          </p:nvPr>
        </p:nvGraphicFramePr>
        <p:xfrm>
          <a:off x="179512" y="2342054"/>
          <a:ext cx="8735345" cy="3567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4" name="TextShape 1"/>
          <p:cNvSpPr txBox="1"/>
          <p:nvPr/>
        </p:nvSpPr>
        <p:spPr>
          <a:xfrm>
            <a:off x="440400" y="4462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Гармонический </a:t>
            </a: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6" name="Object 3"/>
          <p:cNvPicPr/>
          <p:nvPr/>
        </p:nvPicPr>
        <p:blipFill>
          <a:blip r:embed="rId4" cstate="print"/>
          <a:stretch/>
        </p:blipFill>
        <p:spPr>
          <a:xfrm>
            <a:off x="2182794" y="1086895"/>
            <a:ext cx="4538573" cy="685921"/>
          </a:xfrm>
          <a:prstGeom prst="rect">
            <a:avLst/>
          </a:prstGeom>
          <a:ln>
            <a:noFill/>
          </a:ln>
        </p:spPr>
      </p:pic>
      <p:sp>
        <p:nvSpPr>
          <p:cNvPr id="102" name="CustomShape 6"/>
          <p:cNvSpPr/>
          <p:nvPr/>
        </p:nvSpPr>
        <p:spPr>
          <a:xfrm>
            <a:off x="4454640" y="-151560"/>
            <a:ext cx="23436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12855" y="1956368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 fontAlgn="base">
              <a:spcBef>
                <a:spcPts val="120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MAD  = </a:t>
            </a:r>
            <a:r>
              <a:rPr lang="ru-R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7.22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MSE = </a:t>
            </a:r>
            <a:r>
              <a:rPr lang="ru-R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2.30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835" y="5807127"/>
            <a:ext cx="8735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Рисунок  8 ― График исходной выборки, полученной модели тренда и случайной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компоненты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Объект 3"/>
          <p:cNvPicPr/>
          <p:nvPr/>
        </p:nvPicPr>
        <p:blipFill rotWithShape="1">
          <a:blip r:embed="rId3" cstate="print"/>
          <a:srcRect r="23083"/>
          <a:stretch/>
        </p:blipFill>
        <p:spPr>
          <a:xfrm>
            <a:off x="251521" y="2686281"/>
            <a:ext cx="8568951" cy="2902959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6" name="Object 2"/>
          <p:cNvPicPr/>
          <p:nvPr/>
        </p:nvPicPr>
        <p:blipFill>
          <a:blip r:embed="rId4" cstate="print"/>
          <a:stretch/>
        </p:blipFill>
        <p:spPr>
          <a:xfrm>
            <a:off x="251520" y="1271059"/>
            <a:ext cx="8712967" cy="417105"/>
          </a:xfrm>
          <a:prstGeom prst="rect">
            <a:avLst/>
          </a:prstGeom>
          <a:ln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2771800" y="2140771"/>
            <a:ext cx="3205336" cy="3816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MAD 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= 2.09, MSE = 6.63 </a:t>
            </a:r>
          </a:p>
        </p:txBody>
      </p:sp>
      <p:sp>
        <p:nvSpPr>
          <p:cNvPr id="109" name="TextShape 4"/>
          <p:cNvSpPr txBox="1"/>
          <p:nvPr/>
        </p:nvSpPr>
        <p:spPr>
          <a:xfrm>
            <a:off x="457200" y="198128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589240"/>
            <a:ext cx="8363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9 ― График исходной выборки и построенной модели на последний год.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1418</TotalTime>
  <Words>266</Words>
  <Application>Microsoft Office PowerPoint</Application>
  <PresentationFormat>On-screen Show (4:3)</PresentationFormat>
  <Paragraphs>73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Noto Sans CJK SC Regular</vt:lpstr>
      <vt:lpstr>Times New Roman</vt:lpstr>
      <vt:lpstr>Basis</vt:lpstr>
      <vt:lpstr>PowerPoint Presentation</vt:lpstr>
      <vt:lpstr>PowerPoint Presentation</vt:lpstr>
      <vt:lpstr>С уровнем значимости 0.05 приняли гипотизу о нормальном распределении для критериев: Колмогорова-Смирнова, Лиллифорс,  Шапиро-Уилка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VODICH</dc:creator>
  <dc:description/>
  <cp:lastModifiedBy>Ivan Vodzich</cp:lastModifiedBy>
  <cp:revision>89</cp:revision>
  <dcterms:created xsi:type="dcterms:W3CDTF">2016-05-24T06:06:28Z</dcterms:created>
  <dcterms:modified xsi:type="dcterms:W3CDTF">2017-06-06T20:02:02Z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