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4564" r:id="rId1"/>
  </p:sldMasterIdLst>
  <p:notesMasterIdLst>
    <p:notesMasterId r:id="rId13"/>
  </p:notesMasterIdLst>
  <p:sldIdLst>
    <p:sldId id="256" r:id="rId2"/>
    <p:sldId id="257" r:id="rId3"/>
    <p:sldId id="259" r:id="rId4"/>
    <p:sldId id="260" r:id="rId5"/>
    <p:sldId id="261" r:id="rId6"/>
    <p:sldId id="268" r:id="rId7"/>
    <p:sldId id="266" r:id="rId8"/>
    <p:sldId id="262" r:id="rId9"/>
    <p:sldId id="263" r:id="rId10"/>
    <p:sldId id="264" r:id="rId11"/>
    <p:sldId id="267" r:id="rId12"/>
  </p:sldIdLst>
  <p:sldSz cx="9144000" cy="6858000" type="screen4x3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60548" autoAdjust="0"/>
  </p:normalViewPr>
  <p:slideViewPr>
    <p:cSldViewPr>
      <p:cViewPr varScale="1">
        <p:scale>
          <a:sx n="67" d="100"/>
          <a:sy n="67" d="100"/>
        </p:scale>
        <p:origin x="138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spPr>
            <a:ln w="28440">
              <a:solidFill>
                <a:srgbClr val="0070C0"/>
              </a:solidFill>
              <a:round/>
            </a:ln>
          </c:spPr>
          <c:marker>
            <c:symbol val="none"/>
          </c:marker>
          <c:cat>
            <c:strRef>
              <c:f>categories</c:f>
              <c:strCache>
                <c:ptCount val="3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30"/>
                <c:pt idx="0">
                  <c:v>14.3</c:v>
                </c:pt>
                <c:pt idx="1">
                  <c:v>18.7</c:v>
                </c:pt>
                <c:pt idx="2">
                  <c:v>21.8</c:v>
                </c:pt>
                <c:pt idx="3">
                  <c:v>20.9</c:v>
                </c:pt>
                <c:pt idx="4">
                  <c:v>12.3</c:v>
                </c:pt>
                <c:pt idx="5">
                  <c:v>10</c:v>
                </c:pt>
                <c:pt idx="6">
                  <c:v>15.5</c:v>
                </c:pt>
                <c:pt idx="7">
                  <c:v>15.7</c:v>
                </c:pt>
                <c:pt idx="8">
                  <c:v>21.9</c:v>
                </c:pt>
                <c:pt idx="9">
                  <c:v>18.100000000000001</c:v>
                </c:pt>
                <c:pt idx="10">
                  <c:v>16.7</c:v>
                </c:pt>
                <c:pt idx="11">
                  <c:v>4.5999999999999996</c:v>
                </c:pt>
                <c:pt idx="12">
                  <c:v>13.5</c:v>
                </c:pt>
                <c:pt idx="13">
                  <c:v>17.399999999999999</c:v>
                </c:pt>
                <c:pt idx="14">
                  <c:v>24.3</c:v>
                </c:pt>
                <c:pt idx="15">
                  <c:v>25.5</c:v>
                </c:pt>
                <c:pt idx="16">
                  <c:v>13.1</c:v>
                </c:pt>
                <c:pt idx="17">
                  <c:v>9.4</c:v>
                </c:pt>
                <c:pt idx="18">
                  <c:v>14</c:v>
                </c:pt>
                <c:pt idx="19">
                  <c:v>21</c:v>
                </c:pt>
                <c:pt idx="20">
                  <c:v>22.8</c:v>
                </c:pt>
                <c:pt idx="21">
                  <c:v>20.8</c:v>
                </c:pt>
                <c:pt idx="22">
                  <c:v>14</c:v>
                </c:pt>
                <c:pt idx="23">
                  <c:v>6.2</c:v>
                </c:pt>
                <c:pt idx="24">
                  <c:v>14.6</c:v>
                </c:pt>
                <c:pt idx="25">
                  <c:v>15.9</c:v>
                </c:pt>
                <c:pt idx="26">
                  <c:v>20.2</c:v>
                </c:pt>
                <c:pt idx="27">
                  <c:v>23.6</c:v>
                </c:pt>
                <c:pt idx="28">
                  <c:v>17.100000000000001</c:v>
                </c:pt>
                <c:pt idx="29">
                  <c:v>13.3</c:v>
                </c:pt>
              </c:numCache>
            </c:numRef>
          </c:val>
          <c:smooth val="0"/>
        </c:ser>
        <c:ser>
          <c:idx val="1"/>
          <c:order val="1"/>
          <c:spPr>
            <a:ln w="28440">
              <a:solidFill>
                <a:srgbClr val="FF0000"/>
              </a:solidFill>
              <a:round/>
            </a:ln>
          </c:spPr>
          <c:marker>
            <c:symbol val="none"/>
          </c:marker>
          <c:cat>
            <c:strRef>
              <c:f>categories</c:f>
              <c:strCache>
                <c:ptCount val="3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30"/>
                <c:pt idx="0">
                  <c:v>11.406149869906008</c:v>
                </c:pt>
                <c:pt idx="1">
                  <c:v>17.77837209212818</c:v>
                </c:pt>
                <c:pt idx="2">
                  <c:v>23.411111111111101</c:v>
                </c:pt>
                <c:pt idx="3">
                  <c:v>22.671627907871787</c:v>
                </c:pt>
                <c:pt idx="4">
                  <c:v>16.2994056856495</c:v>
                </c:pt>
                <c:pt idx="5">
                  <c:v>10.666666666666707</c:v>
                </c:pt>
                <c:pt idx="6">
                  <c:v>11.406149869906008</c:v>
                </c:pt>
                <c:pt idx="7">
                  <c:v>17.77837209212818</c:v>
                </c:pt>
                <c:pt idx="8">
                  <c:v>23.411111111111101</c:v>
                </c:pt>
                <c:pt idx="9">
                  <c:v>22.671627907871787</c:v>
                </c:pt>
                <c:pt idx="10">
                  <c:v>16.2994056856495</c:v>
                </c:pt>
                <c:pt idx="11">
                  <c:v>10.666666666666707</c:v>
                </c:pt>
                <c:pt idx="12">
                  <c:v>11.406149869906008</c:v>
                </c:pt>
                <c:pt idx="13">
                  <c:v>17.77837209212818</c:v>
                </c:pt>
                <c:pt idx="14">
                  <c:v>23.411111111111101</c:v>
                </c:pt>
                <c:pt idx="15">
                  <c:v>22.671627907871787</c:v>
                </c:pt>
                <c:pt idx="16">
                  <c:v>16.2994056856495</c:v>
                </c:pt>
                <c:pt idx="17">
                  <c:v>10.666666666666707</c:v>
                </c:pt>
                <c:pt idx="18">
                  <c:v>11.406149869906008</c:v>
                </c:pt>
                <c:pt idx="19">
                  <c:v>17.77837209212818</c:v>
                </c:pt>
                <c:pt idx="20">
                  <c:v>23.411111111111101</c:v>
                </c:pt>
                <c:pt idx="21">
                  <c:v>22.671627907871787</c:v>
                </c:pt>
                <c:pt idx="22">
                  <c:v>16.2994056856495</c:v>
                </c:pt>
                <c:pt idx="23">
                  <c:v>10.666666666666707</c:v>
                </c:pt>
                <c:pt idx="24">
                  <c:v>11.406149869906008</c:v>
                </c:pt>
                <c:pt idx="25">
                  <c:v>17.77837209212818</c:v>
                </c:pt>
                <c:pt idx="26">
                  <c:v>23.411111111111101</c:v>
                </c:pt>
                <c:pt idx="27">
                  <c:v>22.671627907871787</c:v>
                </c:pt>
                <c:pt idx="28">
                  <c:v>16.299405685649599</c:v>
                </c:pt>
                <c:pt idx="29">
                  <c:v>10.666666666666707</c:v>
                </c:pt>
              </c:numCache>
            </c:numRef>
          </c:val>
          <c:smooth val="0"/>
        </c:ser>
        <c:ser>
          <c:idx val="2"/>
          <c:order val="2"/>
          <c:spPr>
            <a:ln w="28440">
              <a:solidFill>
                <a:srgbClr val="98B855"/>
              </a:solidFill>
              <a:round/>
            </a:ln>
          </c:spPr>
          <c:marker>
            <c:symbol val="square"/>
            <c:size val="5"/>
            <c:spPr>
              <a:solidFill>
                <a:srgbClr val="98B855"/>
              </a:solidFill>
            </c:spPr>
          </c:marker>
          <c:cat>
            <c:strRef>
              <c:f>categories</c:f>
              <c:strCache>
                <c:ptCount val="3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</c:strCache>
            </c:strRef>
          </c:cat>
          <c:val>
            <c:numRef>
              <c:f>2</c:f>
              <c:numCache>
                <c:formatCode>General</c:formatCode>
                <c:ptCount val="30"/>
                <c:pt idx="0">
                  <c:v>2.8938501300939774</c:v>
                </c:pt>
                <c:pt idx="1">
                  <c:v>0.92162790787175897</c:v>
                </c:pt>
                <c:pt idx="2">
                  <c:v>-1.61111111111112</c:v>
                </c:pt>
                <c:pt idx="3">
                  <c:v>-1.7716279078717709</c:v>
                </c:pt>
                <c:pt idx="4">
                  <c:v>-3.9994056856495375</c:v>
                </c:pt>
                <c:pt idx="5">
                  <c:v>-0.66666666666666441</c:v>
                </c:pt>
                <c:pt idx="6">
                  <c:v>4.0938501300939798</c:v>
                </c:pt>
                <c:pt idx="7">
                  <c:v>-2.0783720921282387</c:v>
                </c:pt>
                <c:pt idx="8">
                  <c:v>-1.51111111111112</c:v>
                </c:pt>
                <c:pt idx="9">
                  <c:v>-4.5716279078717736</c:v>
                </c:pt>
                <c:pt idx="10">
                  <c:v>0.40059431435046722</c:v>
                </c:pt>
                <c:pt idx="11">
                  <c:v>-6.06666666666667</c:v>
                </c:pt>
                <c:pt idx="12">
                  <c:v>2.0938501300939873</c:v>
                </c:pt>
                <c:pt idx="13">
                  <c:v>-0.37837209212825351</c:v>
                </c:pt>
                <c:pt idx="14">
                  <c:v>0.88888888888888273</c:v>
                </c:pt>
                <c:pt idx="15">
                  <c:v>2.8283720921282285</c:v>
                </c:pt>
                <c:pt idx="16">
                  <c:v>-3.1994056856495381</c:v>
                </c:pt>
                <c:pt idx="17">
                  <c:v>-1.2666666666666699</c:v>
                </c:pt>
                <c:pt idx="18">
                  <c:v>2.5938501300939873</c:v>
                </c:pt>
                <c:pt idx="19">
                  <c:v>3.2216279078717802</c:v>
                </c:pt>
                <c:pt idx="20">
                  <c:v>-0.61111111111111405</c:v>
                </c:pt>
                <c:pt idx="21">
                  <c:v>-1.8716279078717601</c:v>
                </c:pt>
                <c:pt idx="22">
                  <c:v>-2.2994056856495382</c:v>
                </c:pt>
                <c:pt idx="23">
                  <c:v>-4.4666666666666703</c:v>
                </c:pt>
                <c:pt idx="24">
                  <c:v>3.1938501300939879</c:v>
                </c:pt>
                <c:pt idx="25">
                  <c:v>-1.8783720921282201</c:v>
                </c:pt>
                <c:pt idx="26">
                  <c:v>-3.2111111111111201</c:v>
                </c:pt>
                <c:pt idx="27">
                  <c:v>0.92837209212824201</c:v>
                </c:pt>
                <c:pt idx="28">
                  <c:v>0.80059431435043804</c:v>
                </c:pt>
                <c:pt idx="29">
                  <c:v>2.6333333333333302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>
          <c:spPr>
            <a:ln>
              <a:noFill/>
            </a:ln>
          </c:spPr>
        </c:hiLowLines>
        <c:smooth val="0"/>
        <c:axId val="163816112"/>
        <c:axId val="163816672"/>
      </c:lineChart>
      <c:catAx>
        <c:axId val="16381611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 w="9360">
            <a:solidFill>
              <a:srgbClr val="878787"/>
            </a:solidFill>
            <a:round/>
          </a:ln>
        </c:spPr>
        <c:txPr>
          <a:bodyPr/>
          <a:lstStyle/>
          <a:p>
            <a:pPr>
              <a:defRPr sz="1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defRPr>
            </a:pPr>
            <a:endParaRPr lang="en-US"/>
          </a:p>
        </c:txPr>
        <c:crossAx val="163816672"/>
        <c:crosses val="autoZero"/>
        <c:auto val="1"/>
        <c:lblAlgn val="ctr"/>
        <c:lblOffset val="100"/>
        <c:noMultiLvlLbl val="0"/>
      </c:catAx>
      <c:valAx>
        <c:axId val="163816672"/>
        <c:scaling>
          <c:orientation val="minMax"/>
        </c:scaling>
        <c:delete val="0"/>
        <c:axPos val="l"/>
        <c:majorGridlines>
          <c:spPr>
            <a:ln w="9360">
              <a:solidFill>
                <a:srgbClr val="878787"/>
              </a:solidFill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9360">
            <a:solidFill>
              <a:srgbClr val="878787"/>
            </a:solidFill>
            <a:round/>
          </a:ln>
        </c:spPr>
        <c:txPr>
          <a:bodyPr/>
          <a:lstStyle/>
          <a:p>
            <a:pPr>
              <a:defRPr sz="1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defRPr>
            </a:pPr>
            <a:endParaRPr lang="en-US"/>
          </a:p>
        </c:txPr>
        <c:crossAx val="163816112"/>
        <c:crosses val="autoZero"/>
        <c:crossBetween val="midCat"/>
      </c:valAx>
      <c:spPr>
        <a:solidFill>
          <a:srgbClr val="FFFFFF"/>
        </a:solidFill>
        <a:ln>
          <a:noFill/>
        </a:ln>
      </c:spPr>
    </c:plotArea>
    <c:plotVisOnly val="1"/>
    <c:dispBlanksAs val="gap"/>
    <c:showDLblsOverMax val="0"/>
  </c:chart>
  <c:spPr>
    <a:noFill/>
    <a:ln>
      <a:noFill/>
    </a:ln>
  </c:spPr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849D02-0674-415F-8D25-25E0E2E23F4C}" type="datetimeFigureOut">
              <a:rPr lang="en-US" smtClean="0"/>
              <a:pPr/>
              <a:t>07.06.2017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54063"/>
            <a:ext cx="5029200" cy="3771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777875" y="4778375"/>
            <a:ext cx="621665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82F83E-882B-4775-9577-1BA1E17C6FB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838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Задача</a:t>
            </a:r>
            <a:r>
              <a:rPr lang="ru-RU" baseline="0" dirty="0" smtClean="0"/>
              <a:t> прогнозирования реальных временных рядов в экологии, гидрологии, гидробиологии являеется одной из приоритетных.</a:t>
            </a:r>
            <a:br>
              <a:rPr lang="ru-RU" baseline="0" dirty="0" smtClean="0"/>
            </a:br>
            <a:r>
              <a:rPr lang="ru-RU" baseline="0" dirty="0" smtClean="0"/>
              <a:t>Особый интерес представляют временные ряды с регулярными периодическими компонентами.</a:t>
            </a:r>
            <a:br>
              <a:rPr lang="ru-RU" baseline="0" dirty="0" smtClean="0"/>
            </a:br>
            <a:r>
              <a:rPr lang="ru-RU" baseline="0" dirty="0" smtClean="0"/>
              <a:t>Возникает  необходимость создания моделей,  адекватно описывающих все процессы в соответствующих областях.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2F83E-882B-4775-9577-1BA1E17C6FBA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6923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Построили две аддитивные модели.</a:t>
            </a:r>
            <a:r>
              <a:rPr lang="ru-RU" baseline="0" dirty="0" smtClean="0"/>
              <a:t> </a:t>
            </a:r>
          </a:p>
          <a:p>
            <a:endParaRPr lang="ru-RU" baseline="0" dirty="0" smtClean="0"/>
          </a:p>
          <a:p>
            <a:r>
              <a:rPr lang="ru-RU" baseline="0" dirty="0" smtClean="0"/>
              <a:t>Показали влидность моделей по построенному прогнозу, полученым  ошибкам.</a:t>
            </a:r>
          </a:p>
          <a:p>
            <a:r>
              <a:rPr lang="ru-RU" baseline="0" dirty="0" smtClean="0"/>
              <a:t/>
            </a:r>
            <a:br>
              <a:rPr lang="ru-RU" baseline="0" dirty="0" smtClean="0"/>
            </a:br>
            <a:r>
              <a:rPr lang="ru-RU" baseline="0" dirty="0" smtClean="0"/>
              <a:t>Сравнили модели и выявили, что лучше испльзовать </a:t>
            </a:r>
            <a:r>
              <a:rPr lang="en-US" baseline="0" dirty="0" smtClean="0"/>
              <a:t>ARIMA</a:t>
            </a:r>
            <a:r>
              <a:rPr lang="ru-RU" baseline="0" dirty="0" smtClean="0"/>
              <a:t> для краткосрочного прогноза.</a:t>
            </a:r>
            <a:br>
              <a:rPr lang="ru-RU" baseline="0" dirty="0" smtClean="0"/>
            </a:br>
            <a:r>
              <a:rPr lang="ru-RU" baseline="0" dirty="0" smtClean="0"/>
              <a:t>Гармоничский анализ использовали для прогнозов на долгий период.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2F83E-882B-4775-9577-1BA1E17C6FB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5194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n-lt"/>
            </a:endParaRPr>
          </a:p>
          <a:p>
            <a:r>
              <a:rPr lang="ru-RU" sz="1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Получили данные.  </a:t>
            </a:r>
          </a:p>
          <a:p>
            <a:endParaRPr lang="ru-RU" sz="12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n-lt"/>
            </a:endParaRPr>
          </a:p>
          <a:p>
            <a:r>
              <a:rPr lang="ru-RU" sz="1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Noto Sans CJK SC Regular"/>
              </a:rPr>
              <a:t>Температура воды на глубине 3 м озера Баторино. </a:t>
            </a:r>
            <a:endParaRPr lang="en-US" sz="12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n-lt"/>
            </a:endParaRPr>
          </a:p>
          <a:p>
            <a:r>
              <a:rPr lang="ru-RU" sz="1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На</a:t>
            </a:r>
            <a:r>
              <a:rPr lang="ru-RU" sz="1200" b="0" strike="noStrike" spc="-1" baseline="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 графике с</a:t>
            </a:r>
            <a:r>
              <a:rPr lang="ru-RU" sz="1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редняя </a:t>
            </a:r>
            <a:r>
              <a:rPr lang="ru-RU" sz="1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за месяц </a:t>
            </a:r>
            <a:r>
              <a:rPr lang="ru-RU" sz="1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температура  </a:t>
            </a:r>
            <a:r>
              <a:rPr lang="ru-RU" sz="1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с  мая  по </a:t>
            </a:r>
            <a:r>
              <a:rPr lang="ru-RU" sz="1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октябрь</a:t>
            </a:r>
            <a:r>
              <a:rPr lang="en-US" sz="1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 </a:t>
            </a:r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1979 – 2012 гг.</a:t>
            </a:r>
            <a:endParaRPr lang="ru-RU" sz="12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Размер выборки  —  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198</a:t>
            </a:r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элементов.  Последний</a:t>
            </a:r>
            <a:r>
              <a:rPr lang="ru-RU" sz="1200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год не рассмотрели для построения прогноза.</a:t>
            </a:r>
            <a:endParaRPr lang="ru-RU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12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n-lt"/>
            </a:endParaRP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График демонстрирует две особенности: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присутствие линейного тренда.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наличие сезонной компоненты с периодом 6</a:t>
            </a:r>
            <a:endParaRPr lang="ru-RU" sz="12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2F83E-882B-4775-9577-1BA1E17C6FB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8231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Проверили выборку на нормальное расперделение.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Выборка однородна. Левосторонняя небольшая асимметрия.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Незначительный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о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трицательный эксцесс.</a:t>
            </a:r>
          </a:p>
          <a:p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проверки нормальности распределения стандартно использовали критерии: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Хи-квадрат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Колмогорова-Смирнова 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Лиллифорс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Шапиро-Уилка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2F83E-882B-4775-9577-1BA1E17C6FB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9674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Провели с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пектральный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анализ.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Выявили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наличие регулярной периодической компоненты.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Вычислили </a:t>
            </a:r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корреляционную функцию рисунок 3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Наш дискретных случай схож с непрерывным случаем для гармонического процесса. 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Плавно затухающий график нормированной ковариационной функции на рисунке 3 характеризует ряд: наличие тренда,  сезонности и  стационарности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2F83E-882B-4775-9577-1BA1E17C6FB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9159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Подтвердили наличие регулярной периодической компоненты.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рисунке 5 изображен график спектральной плотности. Наблюдается одно пиковое значение (≈1449.5). Полученная спектральная плотность и спектральная плотность гармонического процесса  имеют схожий вид.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2F83E-882B-4775-9577-1BA1E17C6FB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5235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Нашли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период равный 6.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рисунке с периодограммой: узкий высокий пик свидетельствует о наличии регулярного цикла. Значительно превосходит другие величина (≈ 3227) с периодом  6. График служит подтверждению того, что в ряду наблюдается тренд с периодом 6.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2F83E-882B-4775-9577-1BA1E17C6FB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9302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Аддитивная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модель.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Расширенный тест Дики – Фуллера покзал: с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уровнем значимости 0.01, ошибку 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можно считать стационарной. Поэтому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выбрали аддитивную модель: сумма периодического тренда и ошибки. 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2F83E-882B-4775-9577-1BA1E17C6FB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6597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Провели гармонический анализ для выделения периодического тренда. 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 гармонического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анализа выборки использовали 198 значений. Две основные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гармоники с наибольшей дисперсией вошли  в модель тернда. </a:t>
            </a:r>
          </a:p>
          <a:p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Добавили гармоники с меньшей дисперсией, это внесло лишнию погрешность в модель.</a:t>
            </a:r>
            <a:b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Построили хороший прогноз на следющий год.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2F83E-882B-4775-9577-1BA1E17C6FB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0550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ARIMA дал большую точность для построенного прогноза, как видно по рисункам и оценкам ошибок. Этому способствовало большая сложность модели и её применение для прогноза на короткий интервал времени. 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2F83E-882B-4775-9577-1BA1E17C6FB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7123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79" y="182879"/>
            <a:ext cx="8778240" cy="649224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2485" y="882376"/>
            <a:ext cx="747522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60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2148" y="3869635"/>
            <a:ext cx="6575895" cy="1388165"/>
          </a:xfrm>
        </p:spPr>
        <p:txBody>
          <a:bodyPr>
            <a:normAutofit/>
          </a:bodyPr>
          <a:lstStyle>
            <a:lvl1pPr marL="0" indent="0" algn="ctr">
              <a:spcBef>
                <a:spcPts val="1000"/>
              </a:spcBef>
              <a:buNone/>
              <a:defRPr sz="1800">
                <a:solidFill>
                  <a:srgbClr val="FFFFFF"/>
                </a:solidFill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5/22/17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F31F63C-1278-4AFF-B02E-4746C3B5E6A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83995" y="3733800"/>
            <a:ext cx="61722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1672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5/22/17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0C04B2E8-39AF-4605-8659-2210F5CD1EA7}" type="slidenum">
              <a:rPr lang="en-U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49110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762000"/>
            <a:ext cx="1743075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7250" y="762000"/>
            <a:ext cx="5572125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5/22/17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0C04B2E8-39AF-4605-8659-2210F5CD1EA7}" type="slidenum">
              <a:rPr lang="en-U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36285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5/22/17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0C04B2E8-39AF-4605-8659-2210F5CD1EA7}" type="slidenum">
              <a:rPr lang="en-U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23417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818" y="1173575"/>
            <a:ext cx="747522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60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2446" y="4154520"/>
            <a:ext cx="6576822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5/22/17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0C04B2E8-39AF-4605-8659-2210F5CD1EA7}" type="slidenum">
              <a:rPr lang="en-U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485900" y="4020408"/>
            <a:ext cx="61722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0003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7250" y="2057399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709" y="2057400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5/22/17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0C04B2E8-39AF-4605-8659-2210F5CD1EA7}" type="slidenum">
              <a:rPr lang="en-U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9900796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0" y="2001511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7250" y="2721483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1880" y="1999032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1880" y="2719322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5/22/17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0C04B2E8-39AF-4605-8659-2210F5CD1EA7}" type="slidenum">
              <a:rPr lang="en-U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6013623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5/22/17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0C04B2E8-39AF-4605-8659-2210F5CD1EA7}" type="slidenum">
              <a:rPr lang="en-U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76456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5/22/17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0C04B2E8-39AF-4605-8659-2210F5CD1EA7}" type="slidenum">
              <a:rPr lang="en-U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17718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9314" y="1097280"/>
            <a:ext cx="4149638" cy="466344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9260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5/22/17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0C04B2E8-39AF-4605-8659-2210F5CD1EA7}" type="slidenum">
              <a:rPr lang="en-U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9807392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19107" y="1069847"/>
            <a:ext cx="4257703" cy="4645153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1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5/22/17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0C04B2E8-39AF-4605-8659-2210F5CD1EA7}" type="slidenum">
              <a:rPr lang="en-U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28700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80" y="182880"/>
            <a:ext cx="8778240" cy="64922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7250" y="609600"/>
            <a:ext cx="740664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1" y="2057400"/>
            <a:ext cx="7404653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7247" y="6223829"/>
            <a:ext cx="17468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5/22/17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61861" y="6223829"/>
            <a:ext cx="35383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accent1"/>
                </a:solidFill>
              </a:defRPr>
            </a:lvl1pPr>
          </a:lstStyle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7148" y="6223829"/>
            <a:ext cx="1279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/>
                </a:solidFill>
              </a:defRPr>
            </a:lvl1pPr>
          </a:lstStyle>
          <a:p>
            <a:pPr algn="r">
              <a:lnSpc>
                <a:spcPct val="100000"/>
              </a:lnSpc>
            </a:pPr>
            <a:fld id="{0C04B2E8-39AF-4605-8659-2210F5CD1EA7}" type="slidenum">
              <a:rPr lang="en-U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59100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65" r:id="rId1"/>
    <p:sldLayoutId id="2147484566" r:id="rId2"/>
    <p:sldLayoutId id="2147484567" r:id="rId3"/>
    <p:sldLayoutId id="2147484568" r:id="rId4"/>
    <p:sldLayoutId id="2147484569" r:id="rId5"/>
    <p:sldLayoutId id="2147484570" r:id="rId6"/>
    <p:sldLayoutId id="2147484571" r:id="rId7"/>
    <p:sldLayoutId id="2147484572" r:id="rId8"/>
    <p:sldLayoutId id="2147484573" r:id="rId9"/>
    <p:sldLayoutId id="2147484574" r:id="rId10"/>
    <p:sldLayoutId id="2147484575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71450" indent="-137160" algn="l" defTabSz="6858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92012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1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3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15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17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360" y="1814461"/>
            <a:ext cx="9143640" cy="4409368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 algn="ctr">
              <a:lnSpc>
                <a:spcPct val="100000"/>
              </a:lnSpc>
            </a:pPr>
            <a:r>
              <a:rPr lang="ru-RU" sz="2800" b="1" strike="noStrike" cap="all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Сравнение различных подходов</a:t>
            </a:r>
            <a:endParaRPr lang="ru-RU" sz="2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3080" indent="-342720" algn="ctr">
              <a:lnSpc>
                <a:spcPct val="100000"/>
              </a:lnSpc>
            </a:pPr>
            <a:r>
              <a:rPr lang="ru-RU" sz="2800" b="1" strike="noStrike" cap="all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к прогнозированию временных рядов </a:t>
            </a:r>
            <a:endParaRPr lang="ru-RU" sz="2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3080" indent="-342720" algn="ctr">
              <a:lnSpc>
                <a:spcPct val="100000"/>
              </a:lnSpc>
            </a:pPr>
            <a:r>
              <a:rPr lang="ru-RU" sz="2800" b="1" strike="noStrike" cap="all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с регулярными периодическими компонентами</a:t>
            </a:r>
            <a:endParaRPr lang="ru-RU" sz="2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3080" indent="-342720" algn="ctr">
              <a:lnSpc>
                <a:spcPct val="100000"/>
              </a:lnSpc>
            </a:pPr>
            <a:r>
              <a:rPr lang="ru-RU" sz="2800" b="1" strike="noStrike" cap="all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на примере данных о температурном режиме озер</a:t>
            </a:r>
          </a:p>
          <a:p>
            <a:pPr marL="343080" indent="-342720" algn="ctr">
              <a:lnSpc>
                <a:spcPct val="100000"/>
              </a:lnSpc>
            </a:pPr>
            <a:endParaRPr lang="ru-RU" sz="2800" b="1" cap="all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3080" indent="-342720" algn="ctr">
              <a:lnSpc>
                <a:spcPct val="100000"/>
              </a:lnSpc>
            </a:pP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3080" indent="-342720" algn="ctr">
              <a:lnSpc>
                <a:spcPct val="100000"/>
              </a:lnSpc>
            </a:pPr>
            <a:r>
              <a:rPr lang="ru-RU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ВОДИЧ</a:t>
            </a:r>
            <a:endParaRPr lang="ru-RU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3080" indent="-342720" algn="ctr">
              <a:lnSpc>
                <a:spcPct val="100000"/>
              </a:lnSpc>
            </a:pPr>
            <a:r>
              <a:rPr lang="ru-RU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Иван Юрьевич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11657" y="-315416"/>
            <a:ext cx="8229240" cy="1142640"/>
          </a:xfrm>
        </p:spPr>
        <p:txBody>
          <a:bodyPr/>
          <a:lstStyle/>
          <a:p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Вывод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79512" y="1196752"/>
            <a:ext cx="8784976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457200" algn="ctr" fontAlgn="base">
              <a:spcBef>
                <a:spcPts val="1200"/>
              </a:spcBef>
              <a:spcAft>
                <a:spcPct val="0"/>
              </a:spcAft>
              <a:tabLst>
                <a:tab pos="971550" algn="l"/>
                <a:tab pos="5257800" algn="l"/>
              </a:tabLst>
            </a:pP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ARIMA</a:t>
            </a:r>
            <a:endParaRPr lang="ru-RU" sz="2400" dirty="0" smtClean="0">
              <a:solidFill>
                <a:srgbClr val="000000"/>
              </a:solidFill>
              <a:latin typeface="Times New Roman" panose="02020603050405020304" pitchFamily="18" charset="0"/>
              <a:ea typeface="Times New Roman" pitchFamily="18" charset="0"/>
              <a:cs typeface="Times New Roman" panose="02020603050405020304" pitchFamily="18" charset="0"/>
            </a:endParaRPr>
          </a:p>
          <a:p>
            <a:pPr indent="457200" algn="ctr" fontAlgn="base">
              <a:spcBef>
                <a:spcPts val="1200"/>
              </a:spcBef>
              <a:spcAft>
                <a:spcPct val="0"/>
              </a:spcAft>
              <a:tabLst>
                <a:tab pos="971550" algn="l"/>
                <a:tab pos="5257800" algn="l"/>
              </a:tabLst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MAD  = 2.09, MSE = 6.63 </a:t>
            </a:r>
          </a:p>
          <a:p>
            <a:pPr lvl="0" indent="457200" algn="ctr" fontAlgn="base">
              <a:spcBef>
                <a:spcPct val="0"/>
              </a:spcBef>
              <a:spcAft>
                <a:spcPct val="0"/>
              </a:spcAft>
              <a:tabLst>
                <a:tab pos="971550" algn="l"/>
                <a:tab pos="5257800" algn="l"/>
              </a:tabLst>
            </a:pPr>
            <a:endParaRPr lang="ru-RU" sz="2400" dirty="0" smtClean="0">
              <a:solidFill>
                <a:srgbClr val="000000"/>
              </a:solidFill>
              <a:latin typeface="Times New Roman" panose="02020603050405020304" pitchFamily="18" charset="0"/>
              <a:ea typeface="Times New Roman" pitchFamily="18" charset="0"/>
              <a:cs typeface="Times New Roman" panose="02020603050405020304" pitchFamily="18" charset="0"/>
            </a:endParaRPr>
          </a:p>
          <a:p>
            <a:pPr lvl="0" indent="457200" algn="ctr" fontAlgn="base">
              <a:spcBef>
                <a:spcPts val="1200"/>
              </a:spcBef>
              <a:spcAft>
                <a:spcPct val="0"/>
              </a:spcAft>
              <a:tabLst>
                <a:tab pos="971550" algn="l"/>
                <a:tab pos="5257800" algn="l"/>
              </a:tabLst>
            </a:pP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Г</a:t>
            </a:r>
            <a:r>
              <a:rPr lang="ru-RU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армонический анализ </a:t>
            </a:r>
          </a:p>
          <a:p>
            <a:pPr indent="457200" algn="ctr" fontAlgn="base">
              <a:spcBef>
                <a:spcPts val="1200"/>
              </a:spcBef>
              <a:spcAft>
                <a:spcPct val="0"/>
              </a:spcAft>
              <a:tabLst>
                <a:tab pos="971550" algn="l"/>
                <a:tab pos="5257800" algn="l"/>
              </a:tabLst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MAD 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ru-RU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2.30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MSE 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ru-RU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7.22</a:t>
            </a:r>
            <a:endParaRPr lang="ru-RU" sz="24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7200" algn="ctr" fontAlgn="base">
              <a:spcBef>
                <a:spcPct val="0"/>
              </a:spcBef>
              <a:spcAft>
                <a:spcPct val="0"/>
              </a:spcAft>
              <a:tabLst>
                <a:tab pos="971550" algn="l"/>
                <a:tab pos="5257800" algn="l"/>
              </a:tabLst>
            </a:pPr>
            <a:endParaRPr lang="ru-RU" dirty="0"/>
          </a:p>
          <a:p>
            <a:pPr marL="342900" lvl="0" indent="-342900" algn="ctr" eaLnBrk="0" fontAlgn="base" hangingPunct="0">
              <a:spcBef>
                <a:spcPts val="18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971550" algn="l"/>
                <a:tab pos="5257800" algn="l"/>
              </a:tabLst>
            </a:pPr>
            <a:r>
              <a:rPr lang="ru-RU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модели адекватно описывают термический режим озера</a:t>
            </a:r>
            <a:endParaRPr lang="ru-RU" sz="2400" dirty="0">
              <a:solidFill>
                <a:srgbClr val="000000"/>
              </a:solidFill>
              <a:latin typeface="Times New Roman" panose="02020603050405020304" pitchFamily="18" charset="0"/>
              <a:ea typeface="Times New Roman" pitchFamily="18" charset="0"/>
              <a:cs typeface="Times New Roman" panose="02020603050405020304" pitchFamily="18" charset="0"/>
            </a:endParaRPr>
          </a:p>
          <a:p>
            <a:pPr marL="342900" lvl="0" indent="-342900" algn="ctr" eaLnBrk="0" fontAlgn="base" hangingPunct="0">
              <a:spcBef>
                <a:spcPts val="18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971550" algn="l"/>
                <a:tab pos="5257800" algn="l"/>
              </a:tabLst>
            </a:pPr>
            <a:r>
              <a:rPr lang="ru-RU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более высокая точности у модели 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ARIMA</a:t>
            </a:r>
            <a:endParaRPr lang="ru-RU" sz="2400" dirty="0" smtClean="0">
              <a:solidFill>
                <a:srgbClr val="000000"/>
              </a:solidFill>
              <a:latin typeface="Times New Roman" panose="02020603050405020304" pitchFamily="18" charset="0"/>
              <a:ea typeface="Times New Roman" pitchFamily="18" charset="0"/>
              <a:cs typeface="Times New Roman" panose="02020603050405020304" pitchFamily="18" charset="0"/>
            </a:endParaRPr>
          </a:p>
          <a:p>
            <a:pPr marL="342900" lvl="0" indent="-342900" algn="ctr" eaLnBrk="0" fontAlgn="base" hangingPunct="0">
              <a:spcBef>
                <a:spcPts val="18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971550" algn="l"/>
                <a:tab pos="5257800" algn="l"/>
              </a:tabLst>
            </a:pPr>
            <a:r>
              <a:rPr lang="ru-RU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на</a:t>
            </a:r>
            <a:r>
              <a:rPr lang="ru-RU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 краткосрочный прогноз </a:t>
            </a:r>
            <a:r>
              <a:rPr lang="ru-RU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использовали</a:t>
            </a:r>
            <a:r>
              <a:rPr lang="ru-RU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ARIMA</a:t>
            </a:r>
          </a:p>
          <a:p>
            <a:pPr marL="342900" lvl="0" indent="-342900" algn="ctr" eaLnBrk="0" fontAlgn="base" hangingPunct="0">
              <a:spcBef>
                <a:spcPts val="18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971550" algn="l"/>
                <a:tab pos="5257800" algn="l"/>
              </a:tabLst>
            </a:pPr>
            <a:r>
              <a:rPr lang="ru-RU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прогноз на долгий период </a:t>
            </a:r>
            <a:r>
              <a:rPr lang="ru-RU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обеспечил </a:t>
            </a:r>
            <a:r>
              <a:rPr lang="ru-RU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гармонический анализ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67544" y="2492896"/>
            <a:ext cx="8229240" cy="1142640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/>
          <p:nvPr/>
        </p:nvPicPr>
        <p:blipFill>
          <a:blip r:embed="rId3" cstate="print"/>
          <a:stretch/>
        </p:blipFill>
        <p:spPr>
          <a:xfrm>
            <a:off x="1835696" y="404664"/>
            <a:ext cx="5435624" cy="3744423"/>
          </a:xfrm>
          <a:prstGeom prst="rect">
            <a:avLst/>
          </a:prstGeom>
          <a:ln>
            <a:noFill/>
          </a:ln>
        </p:spPr>
      </p:pic>
      <p:sp>
        <p:nvSpPr>
          <p:cNvPr id="2" name="Rectangle 1"/>
          <p:cNvSpPr/>
          <p:nvPr/>
        </p:nvSpPr>
        <p:spPr>
          <a:xfrm>
            <a:off x="341040" y="4209113"/>
            <a:ext cx="842493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―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График среднемесячной температуры</a:t>
            </a:r>
            <a:r>
              <a:rPr lang="ru-RU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Noto Sans CJK SC Regular"/>
                <a:cs typeface="Times New Roman" panose="02020603050405020304" pitchFamily="18" charset="0"/>
              </a:rPr>
              <a:t> воды озера за период май — октябрь 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1979 – 2012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гг</a:t>
            </a:r>
            <a:endParaRPr lang="ru-RU" sz="24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152626" y="5825311"/>
            <a:ext cx="48017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Размер выборки  —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198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элементов</a:t>
            </a:r>
          </a:p>
        </p:txBody>
      </p:sp>
      <p:sp>
        <p:nvSpPr>
          <p:cNvPr id="8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7164288" y="5931135"/>
            <a:ext cx="1765814" cy="711682"/>
          </a:xfrm>
        </p:spPr>
        <p:txBody>
          <a:bodyPr/>
          <a:lstStyle/>
          <a:p>
            <a:pPr algn="r">
              <a:lnSpc>
                <a:spcPct val="100000"/>
              </a:lnSpc>
            </a:pPr>
            <a:r>
              <a:rPr lang="ru-RU" sz="2400" spc="-1" dirty="0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</a:t>
            </a:r>
            <a:endParaRPr lang="en-US" sz="4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Объект 3"/>
          <p:cNvPicPr/>
          <p:nvPr/>
        </p:nvPicPr>
        <p:blipFill rotWithShape="1">
          <a:blip r:embed="rId3" cstate="print"/>
          <a:srcRect l="1" t="12479" r="1"/>
          <a:stretch/>
        </p:blipFill>
        <p:spPr>
          <a:xfrm>
            <a:off x="1475656" y="548680"/>
            <a:ext cx="6358860" cy="4032448"/>
          </a:xfrm>
          <a:prstGeom prst="rect">
            <a:avLst/>
          </a:prstGeom>
          <a:ln>
            <a:noFill/>
          </a:ln>
        </p:spPr>
      </p:pic>
      <p:sp>
        <p:nvSpPr>
          <p:cNvPr id="7169" name="Rectangle 1"/>
          <p:cNvSpPr>
            <a:spLocks noChangeArrowheads="1"/>
          </p:cNvSpPr>
          <p:nvPr/>
        </p:nvSpPr>
        <p:spPr bwMode="auto">
          <a:xfrm>
            <a:off x="2915816" y="4581128"/>
            <a:ext cx="3888432" cy="46166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2 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―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Гистограмма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724" y="4903301"/>
            <a:ext cx="8352928" cy="1918587"/>
          </a:xfrm>
        </p:spPr>
        <p:txBody>
          <a:bodyPr>
            <a:normAutofit/>
          </a:bodyPr>
          <a:lstStyle/>
          <a:p>
            <a:pPr lvl="0" algn="ctr"/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 уровнем значимости 0.05 приняли гипотизу о нормальном распределении для критериев:</a:t>
            </a:r>
            <a:b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Колмогорова-Смирнова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Лиллифорс,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Шапиро-Уилка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7164288" y="5931135"/>
            <a:ext cx="1765814" cy="711682"/>
          </a:xfrm>
        </p:spPr>
        <p:txBody>
          <a:bodyPr/>
          <a:lstStyle/>
          <a:p>
            <a:pPr algn="r">
              <a:lnSpc>
                <a:spcPct val="100000"/>
              </a:lnSpc>
            </a:pPr>
            <a:r>
              <a:rPr lang="ru-RU" sz="2400" spc="-1" dirty="0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</a:t>
            </a:r>
            <a:endParaRPr lang="en-US" sz="4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4999765" y="5325015"/>
            <a:ext cx="371647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― График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корреляционной функции гармонического процеса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2"/>
          <p:cNvPicPr/>
          <p:nvPr/>
        </p:nvPicPr>
        <p:blipFill rotWithShape="1">
          <a:blip r:embed="rId3" cstate="print"/>
          <a:srcRect l="33538" r="46197"/>
          <a:stretch/>
        </p:blipFill>
        <p:spPr>
          <a:xfrm>
            <a:off x="5715912" y="3860368"/>
            <a:ext cx="2357199" cy="1464647"/>
          </a:xfrm>
          <a:prstGeom prst="rect">
            <a:avLst/>
          </a:prstGeom>
          <a:ln>
            <a:noFill/>
          </a:ln>
        </p:spPr>
      </p:pic>
      <p:pic>
        <p:nvPicPr>
          <p:cNvPr id="12" name="Рисунок 3"/>
          <p:cNvPicPr/>
          <p:nvPr/>
        </p:nvPicPr>
        <p:blipFill rotWithShape="1">
          <a:blip r:embed="rId4" cstate="print"/>
          <a:srcRect t="11118" r="20068"/>
          <a:stretch/>
        </p:blipFill>
        <p:spPr>
          <a:xfrm>
            <a:off x="179512" y="520431"/>
            <a:ext cx="4392488" cy="4804584"/>
          </a:xfrm>
          <a:prstGeom prst="rect">
            <a:avLst/>
          </a:prstGeom>
          <a:ln>
            <a:noFill/>
          </a:ln>
        </p:spPr>
      </p:pic>
      <p:sp>
        <p:nvSpPr>
          <p:cNvPr id="13" name="Прямоугольник 3"/>
          <p:cNvSpPr/>
          <p:nvPr/>
        </p:nvSpPr>
        <p:spPr>
          <a:xfrm>
            <a:off x="220352" y="5325015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― График корреляционной функции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7164288" y="5931135"/>
            <a:ext cx="1765814" cy="711682"/>
          </a:xfrm>
        </p:spPr>
        <p:txBody>
          <a:bodyPr/>
          <a:lstStyle/>
          <a:p>
            <a:pPr algn="r">
              <a:lnSpc>
                <a:spcPct val="100000"/>
              </a:lnSpc>
            </a:pPr>
            <a:r>
              <a:rPr lang="ru-RU" sz="2400" spc="-1" dirty="0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</a:t>
            </a:r>
            <a:endParaRPr lang="en-US" sz="4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Рисунок 3"/>
          <p:cNvPicPr/>
          <p:nvPr/>
        </p:nvPicPr>
        <p:blipFill rotWithShape="1">
          <a:blip r:embed="rId3" cstate="print"/>
          <a:srcRect t="12042" r="39173"/>
          <a:stretch/>
        </p:blipFill>
        <p:spPr>
          <a:xfrm>
            <a:off x="268296" y="404664"/>
            <a:ext cx="4879768" cy="4879768"/>
          </a:xfrm>
          <a:prstGeom prst="rect">
            <a:avLst/>
          </a:prstGeom>
          <a:ln>
            <a:noFill/>
          </a:ln>
        </p:spPr>
      </p:pic>
      <p:pic>
        <p:nvPicPr>
          <p:cNvPr id="92" name="Picture 2"/>
          <p:cNvPicPr/>
          <p:nvPr/>
        </p:nvPicPr>
        <p:blipFill rotWithShape="1">
          <a:blip r:embed="rId4" cstate="print"/>
          <a:srcRect l="35682" r="47726"/>
          <a:stretch/>
        </p:blipFill>
        <p:spPr>
          <a:xfrm>
            <a:off x="6084168" y="3499478"/>
            <a:ext cx="2304256" cy="1873738"/>
          </a:xfrm>
          <a:prstGeom prst="rect">
            <a:avLst/>
          </a:prstGeom>
          <a:ln>
            <a:noFill/>
          </a:ln>
        </p:spPr>
      </p:pic>
      <p:sp>
        <p:nvSpPr>
          <p:cNvPr id="2" name="Rectangle 1"/>
          <p:cNvSpPr/>
          <p:nvPr/>
        </p:nvSpPr>
        <p:spPr>
          <a:xfrm>
            <a:off x="884195" y="5157192"/>
            <a:ext cx="425372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― График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спектральной плотности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277812" y="5099700"/>
            <a:ext cx="339864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6 ― График спектральной плотности гармонического процеса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7164288" y="5931135"/>
            <a:ext cx="1765814" cy="711682"/>
          </a:xfrm>
        </p:spPr>
        <p:txBody>
          <a:bodyPr/>
          <a:lstStyle/>
          <a:p>
            <a:pPr algn="r">
              <a:lnSpc>
                <a:spcPct val="100000"/>
              </a:lnSpc>
            </a:pPr>
            <a:r>
              <a:rPr lang="ru-RU" sz="2400" spc="-1" dirty="0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</a:t>
            </a:r>
            <a:endParaRPr lang="en-US" sz="4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Объект 3"/>
          <p:cNvPicPr/>
          <p:nvPr/>
        </p:nvPicPr>
        <p:blipFill rotWithShape="1">
          <a:blip r:embed="rId3" cstate="print"/>
          <a:srcRect l="717" t="14830" r="44834"/>
          <a:stretch/>
        </p:blipFill>
        <p:spPr>
          <a:xfrm>
            <a:off x="395536" y="260649"/>
            <a:ext cx="5544616" cy="5826584"/>
          </a:xfrm>
          <a:prstGeom prst="rect">
            <a:avLst/>
          </a:prstGeom>
          <a:ln>
            <a:noFill/>
          </a:ln>
        </p:spPr>
      </p:pic>
      <p:sp>
        <p:nvSpPr>
          <p:cNvPr id="4" name="Rectangle 3"/>
          <p:cNvSpPr/>
          <p:nvPr/>
        </p:nvSpPr>
        <p:spPr>
          <a:xfrm>
            <a:off x="646634" y="5894685"/>
            <a:ext cx="498750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―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Периодограмма</a:t>
            </a:r>
          </a:p>
        </p:txBody>
      </p:sp>
      <p:sp>
        <p:nvSpPr>
          <p:cNvPr id="5" name="Rectangle 4"/>
          <p:cNvSpPr/>
          <p:nvPr/>
        </p:nvSpPr>
        <p:spPr>
          <a:xfrm>
            <a:off x="5634140" y="1628800"/>
            <a:ext cx="353873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начительно</a:t>
            </a:r>
          </a:p>
          <a:p>
            <a:pPr algn="ctr"/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превосходит величина (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≈ 3227)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 периодом 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ru-RU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7164288" y="5931135"/>
            <a:ext cx="1765814" cy="711682"/>
          </a:xfrm>
        </p:spPr>
        <p:txBody>
          <a:bodyPr/>
          <a:lstStyle/>
          <a:p>
            <a:pPr algn="r">
              <a:lnSpc>
                <a:spcPct val="100000"/>
              </a:lnSpc>
            </a:pPr>
            <a:r>
              <a:rPr lang="ru-RU" sz="2400" spc="-1" dirty="0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6</a:t>
            </a:r>
            <a:endParaRPr lang="en-US" sz="4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52689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80186" y="692696"/>
            <a:ext cx="878497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ru-RU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Расширенный тест Дики –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Фуллера. </a:t>
            </a:r>
            <a:b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 уровнем значимости 0.01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приняли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гипотезу:</a:t>
            </a:r>
            <a:b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e(t)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относится к стационарным в широком смысле случайным процессам</a:t>
            </a:r>
          </a:p>
          <a:p>
            <a:pPr algn="ctr"/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2"/>
          <p:cNvSpPr/>
          <p:nvPr/>
        </p:nvSpPr>
        <p:spPr>
          <a:xfrm>
            <a:off x="1800366" y="3789040"/>
            <a:ext cx="554461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Аддитивная модель:</a:t>
            </a:r>
          </a:p>
          <a:p>
            <a:pPr algn="ctr"/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X</a:t>
            </a:r>
            <a:r>
              <a:rPr lang="ru-RU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(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t</a:t>
            </a:r>
            <a:r>
              <a:rPr lang="ru-RU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) = 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u</a:t>
            </a:r>
            <a:r>
              <a:rPr lang="en-US" sz="2800" baseline="-30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c</a:t>
            </a:r>
            <a:r>
              <a:rPr lang="ru-RU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(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t</a:t>
            </a:r>
            <a:r>
              <a:rPr lang="ru-RU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) + 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e</a:t>
            </a:r>
            <a:r>
              <a:rPr lang="ru-RU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(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t</a:t>
            </a:r>
            <a:r>
              <a:rPr lang="ru-RU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), 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t</a:t>
            </a:r>
            <a:r>
              <a:rPr lang="ru-RU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 = 1, 2, …, 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N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7164288" y="5931135"/>
            <a:ext cx="1765814" cy="711682"/>
          </a:xfrm>
        </p:spPr>
        <p:txBody>
          <a:bodyPr/>
          <a:lstStyle/>
          <a:p>
            <a:pPr algn="r">
              <a:lnSpc>
                <a:spcPct val="100000"/>
              </a:lnSpc>
            </a:pPr>
            <a:r>
              <a:rPr lang="ru-RU" sz="2400" spc="-1" dirty="0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7</a:t>
            </a:r>
            <a:endParaRPr lang="en-US" sz="4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" name="Диаграмма 3"/>
          <p:cNvGraphicFramePr/>
          <p:nvPr>
            <p:extLst>
              <p:ext uri="{D42A27DB-BD31-4B8C-83A1-F6EECF244321}">
                <p14:modId xmlns:p14="http://schemas.microsoft.com/office/powerpoint/2010/main" val="1724918900"/>
              </p:ext>
            </p:extLst>
          </p:nvPr>
        </p:nvGraphicFramePr>
        <p:xfrm>
          <a:off x="179512" y="2342054"/>
          <a:ext cx="8735345" cy="35679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4" name="TextShape 1"/>
          <p:cNvSpPr txBox="1"/>
          <p:nvPr/>
        </p:nvSpPr>
        <p:spPr>
          <a:xfrm>
            <a:off x="440400" y="44624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ru-RU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Гармонический </a:t>
            </a:r>
            <a:r>
              <a:rPr lang="ru-RU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</a:t>
            </a:r>
            <a:endParaRPr lang="ru-RU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0" y="0"/>
            <a:ext cx="9143640" cy="45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96" name="Object 3"/>
          <p:cNvPicPr/>
          <p:nvPr/>
        </p:nvPicPr>
        <p:blipFill>
          <a:blip r:embed="rId4" cstate="print"/>
          <a:stretch/>
        </p:blipFill>
        <p:spPr>
          <a:xfrm>
            <a:off x="2182794" y="1086895"/>
            <a:ext cx="4538573" cy="685921"/>
          </a:xfrm>
          <a:prstGeom prst="rect">
            <a:avLst/>
          </a:prstGeom>
          <a:ln>
            <a:noFill/>
          </a:ln>
        </p:spPr>
      </p:pic>
      <p:sp>
        <p:nvSpPr>
          <p:cNvPr id="102" name="CustomShape 6"/>
          <p:cNvSpPr/>
          <p:nvPr/>
        </p:nvSpPr>
        <p:spPr>
          <a:xfrm>
            <a:off x="4454640" y="-151560"/>
            <a:ext cx="234360" cy="30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21" name="Rectangle 25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7164288" y="5931135"/>
            <a:ext cx="1765814" cy="711682"/>
          </a:xfrm>
        </p:spPr>
        <p:txBody>
          <a:bodyPr/>
          <a:lstStyle/>
          <a:p>
            <a:pPr algn="r">
              <a:lnSpc>
                <a:spcPct val="100000"/>
              </a:lnSpc>
            </a:pPr>
            <a:r>
              <a:rPr lang="ru-RU" sz="2400" spc="-1" dirty="0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8</a:t>
            </a:r>
            <a:endParaRPr lang="en-US" sz="4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112855" y="1956368"/>
            <a:ext cx="46085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ctr" fontAlgn="base">
              <a:spcBef>
                <a:spcPts val="1200"/>
              </a:spcBef>
              <a:spcAft>
                <a:spcPct val="0"/>
              </a:spcAft>
              <a:tabLst>
                <a:tab pos="971550" algn="l"/>
                <a:tab pos="5257800" algn="l"/>
              </a:tabLst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MAD =</a:t>
            </a:r>
            <a:r>
              <a:rPr lang="ru-RU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2.30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MSE = </a:t>
            </a:r>
            <a:r>
              <a:rPr lang="ru-RU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7.22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98835" y="5807127"/>
            <a:ext cx="873534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Рисунок  8 ― График исходной выборки, полученной модели тренда и случайной </a:t>
            </a:r>
            <a:r>
              <a:rPr lang="ru-RU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компоненты</a:t>
            </a:r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Объект 3"/>
          <p:cNvPicPr/>
          <p:nvPr/>
        </p:nvPicPr>
        <p:blipFill rotWithShape="1">
          <a:blip r:embed="rId3" cstate="print"/>
          <a:srcRect r="23083"/>
          <a:stretch/>
        </p:blipFill>
        <p:spPr>
          <a:xfrm>
            <a:off x="251521" y="2686281"/>
            <a:ext cx="8568951" cy="2902959"/>
          </a:xfrm>
          <a:prstGeom prst="rect">
            <a:avLst/>
          </a:prstGeom>
          <a:ln>
            <a:noFill/>
          </a:ln>
        </p:spPr>
      </p:pic>
      <p:sp>
        <p:nvSpPr>
          <p:cNvPr id="105" name="CustomShape 1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06" name="Object 2"/>
          <p:cNvPicPr/>
          <p:nvPr/>
        </p:nvPicPr>
        <p:blipFill>
          <a:blip r:embed="rId4" cstate="print"/>
          <a:stretch/>
        </p:blipFill>
        <p:spPr>
          <a:xfrm>
            <a:off x="251520" y="1271059"/>
            <a:ext cx="8712967" cy="417105"/>
          </a:xfrm>
          <a:prstGeom prst="rect">
            <a:avLst/>
          </a:prstGeom>
          <a:ln>
            <a:noFill/>
          </a:ln>
        </p:spPr>
      </p:pic>
      <p:sp>
        <p:nvSpPr>
          <p:cNvPr id="108" name="CustomShape 3"/>
          <p:cNvSpPr/>
          <p:nvPr/>
        </p:nvSpPr>
        <p:spPr>
          <a:xfrm>
            <a:off x="2771800" y="2140771"/>
            <a:ext cx="3205336" cy="38163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MAD  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= 2.09, MSE = 6.63 </a:t>
            </a:r>
          </a:p>
        </p:txBody>
      </p:sp>
      <p:sp>
        <p:nvSpPr>
          <p:cNvPr id="109" name="TextShape 4"/>
          <p:cNvSpPr txBox="1"/>
          <p:nvPr/>
        </p:nvSpPr>
        <p:spPr>
          <a:xfrm>
            <a:off x="457200" y="198128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ARIMA</a:t>
            </a:r>
            <a:endParaRPr lang="ru-RU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7164288" y="5931135"/>
            <a:ext cx="1765814" cy="711682"/>
          </a:xfrm>
        </p:spPr>
        <p:txBody>
          <a:bodyPr/>
          <a:lstStyle/>
          <a:p>
            <a:pPr algn="r">
              <a:lnSpc>
                <a:spcPct val="100000"/>
              </a:lnSpc>
            </a:pPr>
            <a:r>
              <a:rPr lang="ru-RU" sz="2400" spc="-1" dirty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9</a:t>
            </a:r>
            <a:endParaRPr lang="en-US" sz="4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7200" y="5589240"/>
            <a:ext cx="836327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 9 ― График исходной выборки и построенной модели на последний год.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1526</TotalTime>
  <Words>400</Words>
  <Application>Microsoft Office PowerPoint</Application>
  <PresentationFormat>On-screen Show (4:3)</PresentationFormat>
  <Paragraphs>94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Corbel</vt:lpstr>
      <vt:lpstr>Noto Sans CJK SC Regular</vt:lpstr>
      <vt:lpstr>Times New Roman</vt:lpstr>
      <vt:lpstr>Basis</vt:lpstr>
      <vt:lpstr>PowerPoint Presentation</vt:lpstr>
      <vt:lpstr>PowerPoint Presentation</vt:lpstr>
      <vt:lpstr>С уровнем значимости 0.05 приняли гипотизу о нормальном распределении для критериев: Колмогорова-Смирнова, Лиллифорс,  Шапиро-Уилка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Вывод</vt:lpstr>
      <vt:lpstr>Спасибо за внимание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/>
  <dc:creator>VODICH</dc:creator>
  <dc:description/>
  <cp:lastModifiedBy>Ivan Vodzich</cp:lastModifiedBy>
  <cp:revision>105</cp:revision>
  <dcterms:created xsi:type="dcterms:W3CDTF">2016-05-24T06:06:28Z</dcterms:created>
  <dcterms:modified xsi:type="dcterms:W3CDTF">2017-06-07T09:28:53Z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Экран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8</vt:i4>
  </property>
</Properties>
</file>