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PMI\PPP%20STATISTICA\LAB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'LAB11'!$B$69:$B$98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</c:ser>
        <c:ser>
          <c:idx val="1"/>
          <c:order val="1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'LAB11'!$C$69:$C$98</c:f>
              <c:numCache>
                <c:formatCode>General</c:formatCode>
                <c:ptCount val="30"/>
                <c:pt idx="0">
                  <c:v>11.40614986990602</c:v>
                </c:pt>
                <c:pt idx="1">
                  <c:v>17.778372092128233</c:v>
                </c:pt>
                <c:pt idx="2">
                  <c:v>23.411111111111122</c:v>
                </c:pt>
                <c:pt idx="3">
                  <c:v>22.671627907871766</c:v>
                </c:pt>
                <c:pt idx="4">
                  <c:v>16.299405685649546</c:v>
                </c:pt>
                <c:pt idx="5">
                  <c:v>10.666666666666666</c:v>
                </c:pt>
                <c:pt idx="6">
                  <c:v>11.406149869906022</c:v>
                </c:pt>
                <c:pt idx="7">
                  <c:v>17.778372092128233</c:v>
                </c:pt>
                <c:pt idx="8">
                  <c:v>23.411111111111122</c:v>
                </c:pt>
                <c:pt idx="9">
                  <c:v>22.67162790787177</c:v>
                </c:pt>
                <c:pt idx="10">
                  <c:v>16.299405685649532</c:v>
                </c:pt>
                <c:pt idx="11">
                  <c:v>10.666666666666668</c:v>
                </c:pt>
                <c:pt idx="12">
                  <c:v>11.406149869906015</c:v>
                </c:pt>
                <c:pt idx="13">
                  <c:v>17.778372092128244</c:v>
                </c:pt>
                <c:pt idx="14">
                  <c:v>23.411111111111122</c:v>
                </c:pt>
                <c:pt idx="15">
                  <c:v>22.671627907871773</c:v>
                </c:pt>
                <c:pt idx="16">
                  <c:v>16.299405685649536</c:v>
                </c:pt>
                <c:pt idx="17">
                  <c:v>10.666666666666668</c:v>
                </c:pt>
                <c:pt idx="18">
                  <c:v>11.406149869906013</c:v>
                </c:pt>
                <c:pt idx="19">
                  <c:v>17.778372092128219</c:v>
                </c:pt>
                <c:pt idx="20">
                  <c:v>23.411111111111115</c:v>
                </c:pt>
                <c:pt idx="21">
                  <c:v>22.671627907871759</c:v>
                </c:pt>
                <c:pt idx="22">
                  <c:v>16.299405685649539</c:v>
                </c:pt>
                <c:pt idx="23">
                  <c:v>10.666666666666671</c:v>
                </c:pt>
                <c:pt idx="24">
                  <c:v>11.406149869906013</c:v>
                </c:pt>
                <c:pt idx="25">
                  <c:v>17.778372092128219</c:v>
                </c:pt>
                <c:pt idx="26">
                  <c:v>23.411111111111115</c:v>
                </c:pt>
                <c:pt idx="27">
                  <c:v>22.671627907871759</c:v>
                </c:pt>
                <c:pt idx="28">
                  <c:v>16.299405685649564</c:v>
                </c:pt>
                <c:pt idx="29">
                  <c:v>10.666666666666671</c:v>
                </c:pt>
              </c:numCache>
            </c:numRef>
          </c:val>
        </c:ser>
        <c:ser>
          <c:idx val="2"/>
          <c:order val="2"/>
          <c:val>
            <c:numRef>
              <c:f>'LAB11'!$D$69:$D$98</c:f>
              <c:numCache>
                <c:formatCode>General</c:formatCode>
                <c:ptCount val="30"/>
                <c:pt idx="0">
                  <c:v>2.8938501300939832</c:v>
                </c:pt>
                <c:pt idx="1">
                  <c:v>0.92162790787175908</c:v>
                </c:pt>
                <c:pt idx="2">
                  <c:v>-1.611111111111118</c:v>
                </c:pt>
                <c:pt idx="3">
                  <c:v>-1.771627907871768</c:v>
                </c:pt>
                <c:pt idx="4">
                  <c:v>-3.9994056856495446</c:v>
                </c:pt>
                <c:pt idx="5">
                  <c:v>-0.66666666666666441</c:v>
                </c:pt>
                <c:pt idx="6">
                  <c:v>4.0938501300939816</c:v>
                </c:pt>
                <c:pt idx="7">
                  <c:v>-2.0783720921282405</c:v>
                </c:pt>
                <c:pt idx="8">
                  <c:v>-1.51111111111112</c:v>
                </c:pt>
                <c:pt idx="9">
                  <c:v>-4.5716279078717692</c:v>
                </c:pt>
                <c:pt idx="10">
                  <c:v>0.40059431435046738</c:v>
                </c:pt>
                <c:pt idx="11">
                  <c:v>-6.0666666666666664</c:v>
                </c:pt>
                <c:pt idx="12">
                  <c:v>2.0938501300939882</c:v>
                </c:pt>
                <c:pt idx="13">
                  <c:v>-0.37837209212825246</c:v>
                </c:pt>
                <c:pt idx="14">
                  <c:v>0.8888888888888824</c:v>
                </c:pt>
                <c:pt idx="15">
                  <c:v>2.8283720921282267</c:v>
                </c:pt>
                <c:pt idx="16">
                  <c:v>-3.1994056856495354</c:v>
                </c:pt>
                <c:pt idx="17">
                  <c:v>-1.2666666666666657</c:v>
                </c:pt>
                <c:pt idx="18">
                  <c:v>2.59385013009399</c:v>
                </c:pt>
                <c:pt idx="19">
                  <c:v>3.221627907871778</c:v>
                </c:pt>
                <c:pt idx="20">
                  <c:v>-0.61111111111111438</c:v>
                </c:pt>
                <c:pt idx="21">
                  <c:v>-1.8716279078717586</c:v>
                </c:pt>
                <c:pt idx="22">
                  <c:v>-2.2994056856495386</c:v>
                </c:pt>
                <c:pt idx="23">
                  <c:v>-4.4666666666666686</c:v>
                </c:pt>
                <c:pt idx="24">
                  <c:v>3.1938501300939897</c:v>
                </c:pt>
                <c:pt idx="25">
                  <c:v>-1.8783720921282221</c:v>
                </c:pt>
                <c:pt idx="26">
                  <c:v>-3.2111111111111161</c:v>
                </c:pt>
                <c:pt idx="27">
                  <c:v>0.92837209212824234</c:v>
                </c:pt>
                <c:pt idx="28">
                  <c:v>0.8005943143504376</c:v>
                </c:pt>
                <c:pt idx="29">
                  <c:v>2.6333333333333333</c:v>
                </c:pt>
              </c:numCache>
            </c:numRef>
          </c:val>
        </c:ser>
        <c:dLbls/>
        <c:marker val="1"/>
        <c:axId val="77624064"/>
        <c:axId val="77625600"/>
      </c:lineChart>
      <c:catAx>
        <c:axId val="77624064"/>
        <c:scaling>
          <c:orientation val="minMax"/>
        </c:scaling>
        <c:axPos val="b"/>
        <c:tickLblPos val="nextTo"/>
        <c:crossAx val="77625600"/>
        <c:crosses val="autoZero"/>
        <c:auto val="1"/>
        <c:lblAlgn val="ctr"/>
        <c:lblOffset val="100"/>
      </c:catAx>
      <c:valAx>
        <c:axId val="77625600"/>
        <c:scaling>
          <c:orientation val="minMax"/>
        </c:scaling>
        <c:axPos val="l"/>
        <c:majorGridlines/>
        <c:numFmt formatCode="General" sourceLinked="1"/>
        <c:tickLblPos val="nextTo"/>
        <c:crossAx val="77624064"/>
        <c:crosses val="autoZero"/>
        <c:crossBetween val="between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70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96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634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31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553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32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3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906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23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25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600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63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ru-RU" b="1" dirty="0" smtClean="0"/>
              <a:t>МИНИСТЕРСТВО ОБРАЗОВАНИЯ РЕСПУБЛИКИ БЕЛАРУСЬ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БЕЛОРУССКИЙ ГОСУДАРСТВЕННЫЙ УНИВЕРСИТЕТ</a:t>
            </a:r>
            <a:endParaRPr lang="en-US" dirty="0" smtClean="0"/>
          </a:p>
          <a:p>
            <a:pPr algn="ctr">
              <a:buNone/>
            </a:pPr>
            <a:r>
              <a:rPr lang="ru-RU" b="1" cap="all" dirty="0" smtClean="0"/>
              <a:t>Факультет прикладной математики и информатики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Кафедра т</a:t>
            </a:r>
            <a:r>
              <a:rPr lang="ru-RU" dirty="0" smtClean="0"/>
              <a:t>е</a:t>
            </a:r>
            <a:r>
              <a:rPr lang="ru-RU" b="1" dirty="0" smtClean="0"/>
              <a:t>ории вероятностей и математической статистики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ВОДИЧ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Иван Юрьевич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ru-RU" b="1" cap="all" dirty="0" smtClean="0"/>
              <a:t>Сравнение различных </a:t>
            </a:r>
            <a:r>
              <a:rPr lang="ru-RU" b="1" cap="all" dirty="0" smtClean="0"/>
              <a:t>подходов</a:t>
            </a:r>
          </a:p>
          <a:p>
            <a:pPr algn="ctr">
              <a:buNone/>
            </a:pPr>
            <a:r>
              <a:rPr lang="ru-RU" b="1" cap="all" dirty="0" smtClean="0"/>
              <a:t> </a:t>
            </a:r>
            <a:r>
              <a:rPr lang="ru-RU" b="1" cap="all" dirty="0" smtClean="0"/>
              <a:t>к прогнозированию временных рядов </a:t>
            </a:r>
            <a:endParaRPr lang="ru-RU" b="1" cap="all" dirty="0" smtClean="0"/>
          </a:p>
          <a:p>
            <a:pPr algn="ctr">
              <a:buNone/>
            </a:pPr>
            <a:r>
              <a:rPr lang="ru-RU" b="1" cap="all" dirty="0" smtClean="0"/>
              <a:t>с </a:t>
            </a:r>
            <a:r>
              <a:rPr lang="ru-RU" b="1" cap="all" dirty="0" smtClean="0"/>
              <a:t>регулярными периодическими </a:t>
            </a:r>
            <a:r>
              <a:rPr lang="ru-RU" b="1" cap="all" dirty="0" smtClean="0"/>
              <a:t>компонентами</a:t>
            </a:r>
          </a:p>
          <a:p>
            <a:pPr algn="ctr">
              <a:buNone/>
            </a:pPr>
            <a:r>
              <a:rPr lang="ru-RU" b="1" cap="all" dirty="0" smtClean="0"/>
              <a:t> </a:t>
            </a:r>
            <a:r>
              <a:rPr lang="ru-RU" b="1" cap="all" dirty="0" smtClean="0"/>
              <a:t>на примере данных о температурном режиме озера</a:t>
            </a:r>
            <a:endParaRPr lang="en-US" dirty="0" smtClean="0"/>
          </a:p>
          <a:p>
            <a:pPr algn="ctr">
              <a:buNone/>
            </a:pPr>
            <a:r>
              <a:rPr lang="ru-RU" b="1" cap="all" baseline="-25000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Дипломная </a:t>
            </a:r>
            <a:r>
              <a:rPr lang="ru-RU" dirty="0" smtClean="0"/>
              <a:t>работа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Научный руководитель: кандидат </a:t>
            </a:r>
            <a:r>
              <a:rPr lang="ru-RU" dirty="0" smtClean="0"/>
              <a:t>физ.-мат. </a:t>
            </a:r>
            <a:r>
              <a:rPr lang="ru-RU" dirty="0" smtClean="0"/>
              <a:t>наук доцент </a:t>
            </a:r>
          </a:p>
          <a:p>
            <a:pPr algn="ctr">
              <a:buNone/>
            </a:pPr>
            <a:r>
              <a:rPr lang="ru-RU" dirty="0" smtClean="0"/>
              <a:t>Т.В</a:t>
            </a:r>
            <a:r>
              <a:rPr lang="ru-RU" dirty="0" smtClean="0"/>
              <a:t>. Цеховая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 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Зав. кафедрой теории вероятностей и математической статистики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доктор физико-математических наук, профессор Н.Н. </a:t>
            </a:r>
            <a:r>
              <a:rPr lang="ru-RU" dirty="0" err="1" smtClean="0"/>
              <a:t>Труш</a:t>
            </a:r>
            <a:endParaRPr lang="en-US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Минск</a:t>
            </a:r>
            <a:r>
              <a:rPr lang="ru-RU" dirty="0" smtClean="0"/>
              <a:t>, 2017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04" y="3356992"/>
            <a:ext cx="4366895" cy="29451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99" y="3356992"/>
            <a:ext cx="4252595" cy="30054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95736" y="1268760"/>
            <a:ext cx="58175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Поставленная задача ― построить модель, которая описывает изменение температурного режима озера. Чтобы оценить точность полученной модели, исключим из выборки значения за последний год и спрогнозируем их.</a:t>
            </a:r>
          </a:p>
        </p:txBody>
      </p:sp>
    </p:spTree>
    <p:extLst>
      <p:ext uri="{BB962C8B-B14F-4D97-AF65-F5344CB8AC3E}">
        <p14:creationId xmlns:p14="http://schemas.microsoft.com/office/powerpoint/2010/main" xmlns="" val="34365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35570" y="3717032"/>
            <a:ext cx="3969771" cy="287655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04664"/>
            <a:ext cx="4576693" cy="34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652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641" y="620688"/>
            <a:ext cx="5008655" cy="44644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801781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374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Спектральный анализ. Периодограмма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772816"/>
            <a:ext cx="5688632" cy="42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05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Спектральный анализ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1700808"/>
            <a:ext cx="4856371" cy="3611829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45224"/>
            <a:ext cx="6510012" cy="8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084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3298179983"/>
              </p:ext>
            </p:extLst>
          </p:nvPr>
        </p:nvGraphicFramePr>
        <p:xfrm>
          <a:off x="1691680" y="2636912"/>
          <a:ext cx="6100900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Гармонический анализ. 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8601317"/>
              </p:ext>
            </p:extLst>
          </p:nvPr>
        </p:nvGraphicFramePr>
        <p:xfrm>
          <a:off x="2811926" y="1052736"/>
          <a:ext cx="3520148" cy="534541"/>
        </p:xfrm>
        <a:graphic>
          <a:graphicData uri="http://schemas.openxmlformats.org/presentationml/2006/ole">
            <p:oleObj spid="_x0000_s3093" name="Формула" r:id="rId4" imgW="2565400" imgH="3937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6851669"/>
              </p:ext>
            </p:extLst>
          </p:nvPr>
        </p:nvGraphicFramePr>
        <p:xfrm>
          <a:off x="4932040" y="1988840"/>
          <a:ext cx="1685925" cy="428625"/>
        </p:xfrm>
        <a:graphic>
          <a:graphicData uri="http://schemas.openxmlformats.org/presentationml/2006/ole">
            <p:oleObj spid="_x0000_s3094" name="Формула" r:id="rId5" imgW="1688367" imgH="431613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6799872"/>
              </p:ext>
            </p:extLst>
          </p:nvPr>
        </p:nvGraphicFramePr>
        <p:xfrm>
          <a:off x="2847975" y="1988840"/>
          <a:ext cx="1724025" cy="428625"/>
        </p:xfrm>
        <a:graphic>
          <a:graphicData uri="http://schemas.openxmlformats.org/presentationml/2006/ole">
            <p:oleObj spid="_x0000_s3095" name="Формула" r:id="rId6" imgW="1727200" imgH="431800" progId="Equation.3">
              <p:embed/>
            </p:oleObj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52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79712" y="3068960"/>
            <a:ext cx="5749255" cy="352756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6791858"/>
              </p:ext>
            </p:extLst>
          </p:nvPr>
        </p:nvGraphicFramePr>
        <p:xfrm>
          <a:off x="971600" y="2348880"/>
          <a:ext cx="7652978" cy="300608"/>
        </p:xfrm>
        <a:graphic>
          <a:graphicData uri="http://schemas.openxmlformats.org/presentationml/2006/ole">
            <p:oleObj spid="_x0000_s4100" name="Формула" r:id="rId4" imgW="5816600" imgH="228600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75856" y="270892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. </a:t>
            </a:r>
            <a:r>
              <a:rPr lang="en-US" dirty="0"/>
              <a:t>MAD</a:t>
            </a:r>
            <a:r>
              <a:rPr lang="ru-RU" dirty="0"/>
              <a:t>  = 2.09, </a:t>
            </a:r>
            <a:r>
              <a:rPr lang="en-US" dirty="0"/>
              <a:t>MSE</a:t>
            </a:r>
            <a:r>
              <a:rPr lang="ru-RU" dirty="0"/>
              <a:t> = 6.63 </a:t>
            </a:r>
          </a:p>
        </p:txBody>
      </p:sp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Сезонная </a:t>
            </a:r>
            <a:r>
              <a:rPr lang="ru-RU" dirty="0" smtClean="0"/>
              <a:t>АРПСС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5028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69</Words>
  <Application>Microsoft Office PowerPoint</Application>
  <PresentationFormat>Экран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Спектральный анализ. Периодограмма</vt:lpstr>
      <vt:lpstr>Спектральный анализ</vt:lpstr>
      <vt:lpstr>Гармонический анализ. </vt:lpstr>
      <vt:lpstr>Сезонная АРПСС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VODICH</dc:creator>
  <cp:lastModifiedBy>Ivan Vodzich</cp:lastModifiedBy>
  <cp:revision>17</cp:revision>
  <dcterms:created xsi:type="dcterms:W3CDTF">2016-05-24T06:06:28Z</dcterms:created>
  <dcterms:modified xsi:type="dcterms:W3CDTF">2017-05-22T01:29:22Z</dcterms:modified>
</cp:coreProperties>
</file>