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6" r:id="rId5"/>
    <p:sldId id="259" r:id="rId6"/>
    <p:sldId id="267" r:id="rId7"/>
    <p:sldId id="268" r:id="rId8"/>
    <p:sldId id="264" r:id="rId9"/>
    <p:sldId id="265" r:id="rId10"/>
    <p:sldId id="261" r:id="rId11"/>
    <p:sldId id="262" r:id="rId12"/>
    <p:sldId id="260" r:id="rId13"/>
    <p:sldId id="263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33DCC-CE0E-46F7-8FC0-B29A4D1C3629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B41D2-FC63-41CB-85C6-3D761A20CD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034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B41D2-FC63-41CB-85C6-3D761A20CD4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69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C311BB-89C9-3113-62BC-BBA278C38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C98B23-CEC9-E7F4-9D8C-8DC1CBFA2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33F017-21A7-8EAD-D512-42B60E359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4AA8-7233-4097-9CA8-812C1802FFE2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A0AF2B-58C4-7B8E-92E9-30B3DC5E4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6ABDCA-47A3-A3E3-EF61-5C65A73F6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5239-1728-4CF7-8FA1-C619427E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0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89E93-4683-6E26-1A43-019280EA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C4226E-3993-DD00-FB5B-856AC5DB6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D2B55C-DA88-B368-80FB-B0E4F028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4AA8-7233-4097-9CA8-812C1802FFE2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24C403-5356-1324-365C-ABA74B20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1216B3-2115-A584-F510-4745D5CD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5239-1728-4CF7-8FA1-C619427E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17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4A7C08D-A6B3-2B48-DD7B-6DE15F6FB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955D2F4-69E7-B2B2-3612-88C7CFEC9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AF5030-8AD5-771C-8851-57A56630C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4AA8-7233-4097-9CA8-812C1802FFE2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6014BD-750D-8184-F158-579441064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F57D2F-3F38-0726-6F06-C26488FE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5239-1728-4CF7-8FA1-C619427E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02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42AC4C-0455-6FDA-65CC-F7BDD96C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499746-BE93-C23B-9AC8-812C5B4F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8322F8-F7F3-E447-6472-C44B6C51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4AA8-7233-4097-9CA8-812C1802FFE2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AE9996-5A80-0CD6-A360-1DC7289AD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1213DC-96D2-F6C5-EFBC-E8F1701D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5239-1728-4CF7-8FA1-C619427E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2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38ED20-F891-4530-C17C-BCA464B55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85F54C-1C6A-3E6F-1402-030DE09B4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4A9702-B536-1D54-7104-56A1E374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4AA8-7233-4097-9CA8-812C1802FFE2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C71071-19B6-8EFB-6217-6BBB5081C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9AD124-BE78-B23D-A0E0-78ABF31F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5239-1728-4CF7-8FA1-C619427E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31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0EFC6A-4309-5CCA-9F88-E2BE12EAB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0AD99D-91D2-0467-7ABE-FDCB481E0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6C1DED-2391-A454-3F03-9E0563BA4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C2009E-C243-BB98-EB68-ED9649E7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4AA8-7233-4097-9CA8-812C1802FFE2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CD83F8-462B-6A91-6945-06C4D2B9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DA777E-D3F8-6F05-A48D-8283B6FE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5239-1728-4CF7-8FA1-C619427E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57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95A71B-49C9-F8A3-29EF-5794CF023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EF557E-12F4-5176-0EDC-E1F32C4F8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6F2575-E9A7-FBD2-FC47-13AACCB06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5029C25-93E5-E74A-E873-1EC526A11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C9FF2BB-750E-4A63-9B0D-F74AC582C7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2A13B4E-7BFF-CB38-3B6A-C05A3BA97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4AA8-7233-4097-9CA8-812C1802FFE2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DBBEFC3-9A92-DCF5-B8EF-8044F4F46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321AA30-836E-605D-4E87-28CD2A1A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5239-1728-4CF7-8FA1-C619427E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325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A76F77-FD2C-AC7F-3264-628720E2B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850506D-8B19-D69C-4AB6-E763AEC5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4AA8-7233-4097-9CA8-812C1802FFE2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166F7B-5B40-7AA1-0A61-64F00B79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22517CF-AE8F-573F-5652-07ED1733B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5239-1728-4CF7-8FA1-C619427E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6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F9BA792-9341-1E67-BCDB-DF783E2A1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4AA8-7233-4097-9CA8-812C1802FFE2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619D3BF-7A1D-7E6E-EE3F-C987ADC5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B564BA-A93A-F633-5790-8318B99F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5239-1728-4CF7-8FA1-C619427E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72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ADD23A-0BF0-2C58-74FD-84B666EF1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2FF13F-1AD5-2F8A-41FC-DBC954990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82B33F-098A-3AA8-B0FB-C61FF0D3D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B50E50-105D-0713-E07E-A211877A6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4AA8-7233-4097-9CA8-812C1802FFE2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25D665-F015-DCF7-428E-F999CD7B3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DB5C8A-9171-C1CE-6E27-726F54AB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5239-1728-4CF7-8FA1-C619427E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6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2C2EF5-03CD-9497-0FFD-50803DA94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6325199-633B-B377-E0F0-CC6738081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496672-8089-6C19-6D07-3A81563AE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F75876-D27E-3E2B-B4BD-4FC49D66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4AA8-7233-4097-9CA8-812C1802FFE2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F19C8C-68B5-572D-56D8-2479C003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38F0FD-9FBA-F142-F11A-B817CF6D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5239-1728-4CF7-8FA1-C619427E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929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C8E61-6AAF-75B2-DA70-3748A01B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C4834A-D301-3366-99BA-CD2BC4825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88BF6C-4439-B242-FF67-D7052ABB7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604AA8-7233-4097-9CA8-812C1802FFE2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B65F4B-9A4A-086B-1135-B01B3D965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F2762D-D330-DA9A-3EC1-C414E5E3D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585239-1728-4CF7-8FA1-C619427E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266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vmim.com/wp-content/uploads/2019/01/Blokh_Dzh_-_Java_Effektivnoe_programmirovanie_2_izdanie_-_2008.pdf" TargetMode="External"/><Relationship Id="rId7" Type="http://schemas.openxmlformats.org/officeDocument/2006/relationships/hyperlink" Target="https://www.r-5.org/files/books/computers/languages/java/main/Maurice_Naftalin_and_Philip_Wadler-Java_Generics_and_Collections-EN.pdf" TargetMode="External"/><Relationship Id="rId2" Type="http://schemas.openxmlformats.org/officeDocument/2006/relationships/hyperlink" Target="https://docs.oracle.com/javase/tutorial/java/generics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eldung.com/java-generics" TargetMode="External"/><Relationship Id="rId5" Type="http://schemas.openxmlformats.org/officeDocument/2006/relationships/hyperlink" Target="https://www.geeksforgeeks.org/generics-in-java/" TargetMode="External"/><Relationship Id="rId4" Type="http://schemas.openxmlformats.org/officeDocument/2006/relationships/hyperlink" Target="https://djvu.online/file/LKMcAz8DMHvk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563BC62-48B4-E8AA-EB30-677DD1B6BE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F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F47CEA-CD16-185B-2CD0-9D70E80245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Дженерики в языке программирования Java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32F011-6B80-5D35-0045-1EE93A90F8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Презентация выполнена студентами группы 5030102/20401</a:t>
            </a:r>
          </a:p>
          <a:p>
            <a:r>
              <a:rPr lang="ru-RU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Шупаевым</a:t>
            </a:r>
            <a:r>
              <a:rPr lang="ru-RU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Иваном и Слободян Екатериной</a:t>
            </a:r>
          </a:p>
        </p:txBody>
      </p:sp>
    </p:spTree>
    <p:extLst>
      <p:ext uri="{BB962C8B-B14F-4D97-AF65-F5344CB8AC3E}">
        <p14:creationId xmlns:p14="http://schemas.microsoft.com/office/powerpoint/2010/main" val="1592360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D8F79-70A1-4802-BC52-275D98CFF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C977D9-87A3-FB47-1AA8-CF05D9F27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467"/>
            <a:ext cx="10515600" cy="802921"/>
          </a:xfrm>
        </p:spPr>
        <p:txBody>
          <a:bodyPr>
            <a:normAutofit/>
          </a:bodyPr>
          <a:lstStyle/>
          <a:p>
            <a:r>
              <a:rPr lang="ru-RU" dirty="0"/>
              <a:t>Как использовать дженерики?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E7DB470-DD92-76B3-5F64-9605744DAC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189855"/>
            <a:ext cx="513127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800" dirty="0">
                <a:latin typeface="Arial" panose="020B0604020202020204" pitchFamily="34" charset="0"/>
              </a:rPr>
              <a:t>Коллекции: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    Дженерики широко применяются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    Java коллекциях (List&lt;T&gt;, </a:t>
            </a:r>
            <a:r>
              <a:rPr lang="ru-RU" altLang="ru-RU" sz="1800" dirty="0" err="1">
                <a:latin typeface="Arial" panose="020B0604020202020204" pitchFamily="34" charset="0"/>
              </a:rPr>
              <a:t>Map</a:t>
            </a:r>
            <a:r>
              <a:rPr lang="ru-RU" altLang="ru-RU" sz="1800" dirty="0">
                <a:latin typeface="Arial" panose="020B0604020202020204" pitchFamily="34" charset="0"/>
              </a:rPr>
              <a:t>&lt;K, V&gt; и т.д.)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7B3E589-EAA1-33F3-8FEB-EC7FE59046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0274" b="34237"/>
          <a:stretch/>
        </p:blipFill>
        <p:spPr>
          <a:xfrm>
            <a:off x="898583" y="2306652"/>
            <a:ext cx="3935362" cy="1215020"/>
          </a:xfrm>
          <a:prstGeom prst="rect">
            <a:avLst/>
          </a:prstGeom>
        </p:spPr>
      </p:pic>
      <p:sp>
        <p:nvSpPr>
          <p:cNvPr id="16" name="Rectangle 1">
            <a:extLst>
              <a:ext uri="{FF2B5EF4-FFF2-40B4-BE49-F238E27FC236}">
                <a16:creationId xmlns:a16="http://schemas.microsoft.com/office/drawing/2014/main" id="{DC008E3A-7338-646C-5F54-7C3FB77B3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2524" y="1213348"/>
            <a:ext cx="513127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800" dirty="0">
                <a:latin typeface="Arial" panose="020B0604020202020204" pitchFamily="34" charset="0"/>
              </a:rPr>
              <a:t>Обобщённые классы и интерфейсы: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    Подходят для классов, которым нужно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    работать с различными типами данных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ru-RU" altLang="ru-RU" sz="1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800" dirty="0">
                <a:latin typeface="Arial" panose="020B0604020202020204" pitchFamily="34" charset="0"/>
              </a:rPr>
              <a:t>Обобщённые методы: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    Используются для создания многоразовых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    функций, например, для обработки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    массивов или коллекций.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1E4BE07-563A-4357-1D01-918066EA7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83" y="3738631"/>
            <a:ext cx="10381716" cy="23083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AD54B3-8D9E-0BF3-4763-1CB949BC476E}"/>
              </a:ext>
            </a:extLst>
          </p:cNvPr>
          <p:cNvSpPr txBox="1"/>
          <p:nvPr/>
        </p:nvSpPr>
        <p:spPr>
          <a:xfrm>
            <a:off x="838199" y="6046954"/>
            <a:ext cx="7783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https://docs.oracle.com/en/java/javase/21/docs/api/java.base/java/util/Map.html</a:t>
            </a:r>
            <a:endParaRPr lang="ru-RU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21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2A5E6-A010-F4FE-1850-B3FD665B1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BADD8B2-ACFC-15EE-2757-3801EB020C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F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C7DB617E-5D19-E021-0152-F19EAE71AB74}"/>
              </a:ext>
            </a:extLst>
          </p:cNvPr>
          <p:cNvGrpSpPr/>
          <p:nvPr/>
        </p:nvGrpSpPr>
        <p:grpSpPr>
          <a:xfrm>
            <a:off x="838200" y="1142025"/>
            <a:ext cx="5456068" cy="4573949"/>
            <a:chOff x="838200" y="1142025"/>
            <a:chExt cx="5456068" cy="4573949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D719537D-F867-F627-9DFE-A6D99C72E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142025"/>
              <a:ext cx="5456068" cy="4573949"/>
            </a:xfrm>
            <a:prstGeom prst="rect">
              <a:avLst/>
            </a:prstGeom>
          </p:spPr>
        </p:pic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126341B9-EC8F-E7DF-FD07-D37D0B9B952C}"/>
                </a:ext>
              </a:extLst>
            </p:cNvPr>
            <p:cNvSpPr/>
            <p:nvPr/>
          </p:nvSpPr>
          <p:spPr>
            <a:xfrm>
              <a:off x="2631057" y="1337094"/>
              <a:ext cx="672860" cy="24250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0ACA38C3-3D92-7487-16D0-8E10C2CCE703}"/>
                </a:ext>
              </a:extLst>
            </p:cNvPr>
            <p:cNvSpPr/>
            <p:nvPr/>
          </p:nvSpPr>
          <p:spPr>
            <a:xfrm>
              <a:off x="2545518" y="1584941"/>
              <a:ext cx="672860" cy="24250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3DAEC3E1-69B0-A217-FC87-27D51D4A1963}"/>
                </a:ext>
              </a:extLst>
            </p:cNvPr>
            <p:cNvSpPr/>
            <p:nvPr/>
          </p:nvSpPr>
          <p:spPr>
            <a:xfrm>
              <a:off x="3387306" y="2007079"/>
              <a:ext cx="672860" cy="24250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FA5E70F5-0208-0709-23FE-1A92DB9AF109}"/>
                </a:ext>
              </a:extLst>
            </p:cNvPr>
            <p:cNvSpPr/>
            <p:nvPr/>
          </p:nvSpPr>
          <p:spPr>
            <a:xfrm>
              <a:off x="2545518" y="2943323"/>
              <a:ext cx="672860" cy="24250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5C5033-D7B2-93C8-987D-E8BD0CD09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467"/>
            <a:ext cx="10515600" cy="802921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Пример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избыточного использования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59B6E39-2AC2-6798-5271-DA5768430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7762" y="6547032"/>
            <a:ext cx="10515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ru-RU" altLang="ru-RU" sz="1800" dirty="0">
              <a:latin typeface="Arial" panose="020B0604020202020204" pitchFamily="34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ru-RU" altLang="ru-RU" sz="1800" dirty="0"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422F76-C329-75A7-77F8-94D434BA15D2}"/>
              </a:ext>
            </a:extLst>
          </p:cNvPr>
          <p:cNvSpPr txBox="1"/>
          <p:nvPr/>
        </p:nvSpPr>
        <p:spPr>
          <a:xfrm>
            <a:off x="838200" y="5963821"/>
            <a:ext cx="10895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Избыточное использование дженериков может увеличивать размер байт-кода, что теоретически может снизить производительность на этапе выполнения.</a:t>
            </a:r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9E530A21-C1DA-10D2-EA4A-7C19239A9471}"/>
              </a:ext>
            </a:extLst>
          </p:cNvPr>
          <p:cNvSpPr/>
          <p:nvPr/>
        </p:nvSpPr>
        <p:spPr>
          <a:xfrm>
            <a:off x="4822965" y="1053817"/>
            <a:ext cx="1384965" cy="669559"/>
          </a:xfrm>
          <a:prstGeom prst="rightArrow">
            <a:avLst>
              <a:gd name="adj1" fmla="val 38733"/>
              <a:gd name="adj2" fmla="val 125074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FB93B520-7F73-0860-8363-0B7E2664E8FA}"/>
              </a:ext>
            </a:extLst>
          </p:cNvPr>
          <p:cNvGrpSpPr/>
          <p:nvPr/>
        </p:nvGrpSpPr>
        <p:grpSpPr>
          <a:xfrm>
            <a:off x="6675268" y="1142025"/>
            <a:ext cx="5050192" cy="4363758"/>
            <a:chOff x="6683170" y="1142025"/>
            <a:chExt cx="5050192" cy="4363758"/>
          </a:xfrm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6EAA176B-EC86-6F10-A63E-64F5A0028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83170" y="1142025"/>
              <a:ext cx="5050192" cy="4363758"/>
            </a:xfrm>
            <a:prstGeom prst="rect">
              <a:avLst/>
            </a:prstGeom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73ED5374-12C8-7984-8989-24316012B926}"/>
                </a:ext>
              </a:extLst>
            </p:cNvPr>
            <p:cNvSpPr/>
            <p:nvPr/>
          </p:nvSpPr>
          <p:spPr>
            <a:xfrm>
              <a:off x="8233844" y="1333173"/>
              <a:ext cx="672860" cy="24250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512632F2-04FB-17FE-A9A8-6B0AF870B479}"/>
                </a:ext>
              </a:extLst>
            </p:cNvPr>
            <p:cNvSpPr/>
            <p:nvPr/>
          </p:nvSpPr>
          <p:spPr>
            <a:xfrm>
              <a:off x="8871836" y="1600062"/>
              <a:ext cx="672860" cy="24250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4AF18981-8A50-9889-2137-92999EBF77BC}"/>
                </a:ext>
              </a:extLst>
            </p:cNvPr>
            <p:cNvSpPr/>
            <p:nvPr/>
          </p:nvSpPr>
          <p:spPr>
            <a:xfrm>
              <a:off x="9667336" y="2017160"/>
              <a:ext cx="672860" cy="24250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8693B793-4483-8ACB-B36B-A1DE1A7CFDD8}"/>
                </a:ext>
              </a:extLst>
            </p:cNvPr>
            <p:cNvSpPr/>
            <p:nvPr/>
          </p:nvSpPr>
          <p:spPr>
            <a:xfrm>
              <a:off x="8871836" y="2863339"/>
              <a:ext cx="672860" cy="24250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01737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72F1820-B3BD-309A-C9AF-666B6907C59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F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509428-66D3-2438-556D-BEADF61A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Аналогии в других языках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1850A0-1F4C-0039-6405-5E64875EE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368"/>
            <a:ext cx="10515600" cy="546639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Похожая система </a:t>
            </a:r>
            <a:r>
              <a:rPr lang="en-US" u="sng" dirty="0">
                <a:solidFill>
                  <a:schemeClr val="bg1"/>
                </a:solidFill>
              </a:rPr>
              <a:t>Generic Types</a:t>
            </a:r>
            <a:r>
              <a:rPr lang="ru-RU" dirty="0">
                <a:solidFill>
                  <a:schemeClr val="bg1"/>
                </a:solidFill>
              </a:rPr>
              <a:t> существует в других языках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D377449C-D46E-D679-6D45-613129A1C33F}"/>
              </a:ext>
            </a:extLst>
          </p:cNvPr>
          <p:cNvGrpSpPr/>
          <p:nvPr/>
        </p:nvGrpSpPr>
        <p:grpSpPr>
          <a:xfrm>
            <a:off x="827427" y="2413778"/>
            <a:ext cx="5268573" cy="2785216"/>
            <a:chOff x="954178" y="1975926"/>
            <a:chExt cx="4502705" cy="246060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C41662B-6F13-8240-ACD1-571F1A8ACD72}"/>
                </a:ext>
              </a:extLst>
            </p:cNvPr>
            <p:cNvSpPr txBox="1"/>
            <p:nvPr/>
          </p:nvSpPr>
          <p:spPr>
            <a:xfrm>
              <a:off x="1089145" y="2240131"/>
              <a:ext cx="4367738" cy="815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public static</a:t>
              </a:r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FFFF00"/>
                  </a:solidFill>
                  <a:latin typeface="Consolas" panose="020B0609020204030204" pitchFamily="49" charset="0"/>
                </a:rPr>
                <a:t>bool</a:t>
              </a:r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Equal</a:t>
              </a:r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T</a:t>
              </a:r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&gt;(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T</a:t>
              </a:r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 a,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T</a:t>
              </a:r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 b) { </a:t>
              </a:r>
              <a:endParaRPr lang="ru-RU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ru-RU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return</a:t>
              </a:r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a.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Equals</a:t>
              </a:r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(b); </a:t>
              </a:r>
              <a:endParaRPr lang="ru-RU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61F58E-691C-E09D-1BDC-6C90B3DC2B7F}"/>
                </a:ext>
              </a:extLst>
            </p:cNvPr>
            <p:cNvSpPr txBox="1"/>
            <p:nvPr/>
          </p:nvSpPr>
          <p:spPr>
            <a:xfrm>
              <a:off x="954178" y="1975926"/>
              <a:ext cx="383869" cy="353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C#</a:t>
              </a:r>
              <a:endParaRPr lang="ru-RU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1A33AA-AD06-7DCF-045B-6D77ABAF7833}"/>
                </a:ext>
              </a:extLst>
            </p:cNvPr>
            <p:cNvSpPr txBox="1"/>
            <p:nvPr/>
          </p:nvSpPr>
          <p:spPr>
            <a:xfrm>
              <a:off x="1089145" y="3376100"/>
              <a:ext cx="2538850" cy="1060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template</a:t>
              </a:r>
              <a:r>
                <a:rPr lang="fr-FR" dirty="0">
                  <a:solidFill>
                    <a:schemeClr val="bg1"/>
                  </a:solidFill>
                  <a:latin typeface="Consolas" panose="020B0609020204030204" pitchFamily="49" charset="0"/>
                </a:rPr>
                <a:t> &lt;</a:t>
              </a:r>
              <a:r>
                <a:rPr lang="fr-FR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typename</a:t>
              </a:r>
              <a:r>
                <a:rPr lang="fr-FR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fr-FR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T</a:t>
              </a:r>
              <a:r>
                <a:rPr lang="fr-FR" dirty="0">
                  <a:solidFill>
                    <a:schemeClr val="bg1"/>
                  </a:solidFill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dirty="0">
                  <a:solidFill>
                    <a:srgbClr val="FFFF00"/>
                  </a:solidFill>
                  <a:latin typeface="Consolas" panose="020B0609020204030204" pitchFamily="49" charset="0"/>
                </a:rPr>
                <a:t>bool</a:t>
              </a:r>
              <a:r>
                <a:rPr lang="fr-FR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fr-FR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Equal</a:t>
              </a:r>
              <a:r>
                <a:rPr lang="fr-FR" dirty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fr-FR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T</a:t>
              </a:r>
              <a:r>
                <a:rPr lang="fr-FR" dirty="0">
                  <a:solidFill>
                    <a:schemeClr val="bg1"/>
                  </a:solidFill>
                  <a:latin typeface="Consolas" panose="020B0609020204030204" pitchFamily="49" charset="0"/>
                </a:rPr>
                <a:t> a, </a:t>
              </a:r>
              <a:r>
                <a:rPr lang="fr-FR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T</a:t>
              </a:r>
              <a:r>
                <a:rPr lang="fr-FR" dirty="0">
                  <a:solidFill>
                    <a:schemeClr val="bg1"/>
                  </a:solidFill>
                  <a:latin typeface="Consolas" panose="020B0609020204030204" pitchFamily="49" charset="0"/>
                </a:rPr>
                <a:t> b) {</a:t>
              </a:r>
            </a:p>
            <a:p>
              <a:r>
                <a:rPr lang="fr-FR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 </a:t>
              </a:r>
              <a:r>
                <a:rPr lang="fr-F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return</a:t>
              </a:r>
              <a:r>
                <a:rPr lang="fr-FR" dirty="0">
                  <a:solidFill>
                    <a:schemeClr val="bg1"/>
                  </a:solidFill>
                  <a:latin typeface="Consolas" panose="020B0609020204030204" pitchFamily="49" charset="0"/>
                </a:rPr>
                <a:t> a == b;</a:t>
              </a:r>
            </a:p>
            <a:p>
              <a:r>
                <a:rPr lang="fr-FR" dirty="0">
                  <a:solidFill>
                    <a:schemeClr val="bg1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106CA1-F965-0B2D-391D-7CE360BD0E60}"/>
                </a:ext>
              </a:extLst>
            </p:cNvPr>
            <p:cNvSpPr txBox="1"/>
            <p:nvPr/>
          </p:nvSpPr>
          <p:spPr>
            <a:xfrm>
              <a:off x="954178" y="3057513"/>
              <a:ext cx="495057" cy="353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C++</a:t>
              </a:r>
              <a:endParaRPr lang="ru-RU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11EDD27-13AE-1DAB-74E5-2F5F4C599233}"/>
              </a:ext>
            </a:extLst>
          </p:cNvPr>
          <p:cNvSpPr txBox="1"/>
          <p:nvPr/>
        </p:nvSpPr>
        <p:spPr>
          <a:xfrm>
            <a:off x="6550361" y="2513725"/>
            <a:ext cx="50380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Преимущества Java дженериков: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В Java реализована строгая типизация, обеспечивающая безопасность на уровне компиляции, что делает её реализацию более надёжной по сравнению с C++.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В отличие от C#, дженерики в Java основаны на стирании типов (</a:t>
            </a:r>
            <a:r>
              <a:rPr lang="ru-RU" dirty="0" err="1">
                <a:solidFill>
                  <a:schemeClr val="bg1"/>
                </a:solidFill>
              </a:rPr>
              <a:t>type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erasure</a:t>
            </a:r>
            <a:r>
              <a:rPr lang="ru-RU" dirty="0">
                <a:solidFill>
                  <a:schemeClr val="bg1"/>
                </a:solidFill>
              </a:rPr>
              <a:t>), что снижает нагрузку во время выполнения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2416255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0E431-910F-93B3-D7F1-97208E7E6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DEC5A8-10F9-8A9E-56B6-6995746DE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058" y="496924"/>
            <a:ext cx="3127453" cy="802921"/>
          </a:xfrm>
        </p:spPr>
        <p:txBody>
          <a:bodyPr>
            <a:normAutofit fontScale="90000"/>
          </a:bodyPr>
          <a:lstStyle/>
          <a:p>
            <a:r>
              <a:rPr lang="ru-RU" dirty="0"/>
              <a:t>Заключение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59D67AA-7628-B308-DF7B-A0A4E898EF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00664" y="1397500"/>
            <a:ext cx="90735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Дженерики в Java делают код более гибким, многократно используемым и безопасным.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Они помогают избегать ошибок на этапе компиляции и делают код более понятным и поддерживаемым.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В сравнении с другими языками, такими как C# и C++, Java обеспечивает баланс между безопасностью и производительностью.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Однако, избыточное использование дженериков может привести к усложнению кода, поэтому важно находить баланс.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43751E-6974-9F54-D3D2-2CF7C4BE5DFF}"/>
              </a:ext>
            </a:extLst>
          </p:cNvPr>
          <p:cNvSpPr txBox="1"/>
          <p:nvPr/>
        </p:nvSpPr>
        <p:spPr>
          <a:xfrm>
            <a:off x="554058" y="4016541"/>
            <a:ext cx="9841412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/>
              <a:t>Список литературы</a:t>
            </a:r>
          </a:p>
          <a:p>
            <a:r>
              <a:rPr lang="en-US" sz="1200" b="1" dirty="0"/>
              <a:t>1. Java Documentation (Oracle) </a:t>
            </a:r>
            <a:r>
              <a:rPr lang="ru-RU" sz="1200" dirty="0"/>
              <a:t>Официальная документация по дженерикам в Java.</a:t>
            </a:r>
            <a:endParaRPr lang="ru-RU" sz="1200" b="1" dirty="0"/>
          </a:p>
          <a:p>
            <a:r>
              <a:rPr lang="en-US" sz="1200" dirty="0">
                <a:hlinkClick r:id="rId2"/>
              </a:rPr>
              <a:t>https://docs.oracle.com/javase/tutorial/java/generics/index.html</a:t>
            </a:r>
            <a:endParaRPr lang="ru-RU" sz="1200" dirty="0"/>
          </a:p>
          <a:p>
            <a:r>
              <a:rPr lang="ru-RU" sz="1200" b="1" dirty="0"/>
              <a:t>2. </a:t>
            </a:r>
            <a:r>
              <a:rPr lang="en-US" sz="1200" b="1" dirty="0"/>
              <a:t>"Effective Java" by Joshua Bloch </a:t>
            </a:r>
            <a:r>
              <a:rPr lang="ru-RU" sz="1200" dirty="0"/>
              <a:t>Книга, содержащая лучшие практики программирования на Java, включая использование дженериков.</a:t>
            </a:r>
            <a:endParaRPr lang="ru-RU" sz="1200" b="1" dirty="0"/>
          </a:p>
          <a:p>
            <a:r>
              <a:rPr lang="en-US" sz="1200" dirty="0">
                <a:hlinkClick r:id="rId3"/>
              </a:rPr>
              <a:t>https://avmim.com/wp-content/uploads/2019/01/Blokh_Dzh_-_Java_Effektivnoe_programmirovanie_2_izdanie_-_2008.pdf</a:t>
            </a:r>
            <a:endParaRPr lang="en-US" sz="1200" dirty="0"/>
          </a:p>
          <a:p>
            <a:r>
              <a:rPr lang="en-US" sz="1200" b="1" dirty="0"/>
              <a:t>3.</a:t>
            </a:r>
            <a:r>
              <a:rPr lang="ru-RU" sz="1200" b="1" dirty="0"/>
              <a:t> "</a:t>
            </a:r>
            <a:r>
              <a:rPr lang="en-US" sz="1200" b="1" dirty="0"/>
              <a:t>Java: The Complete Reference" by Herbert </a:t>
            </a:r>
            <a:r>
              <a:rPr lang="en-US" sz="1200" b="1" dirty="0" err="1"/>
              <a:t>Schildt</a:t>
            </a:r>
            <a:r>
              <a:rPr lang="en-US" sz="1200" b="1" dirty="0"/>
              <a:t> </a:t>
            </a:r>
            <a:r>
              <a:rPr lang="ru-RU" sz="1200" dirty="0"/>
              <a:t>Полное руководство по Java, в котором есть разделы, посвящённые дженерикам.</a:t>
            </a:r>
            <a:endParaRPr lang="en-US" sz="1200" b="1" dirty="0"/>
          </a:p>
          <a:p>
            <a:r>
              <a:rPr lang="en-US" sz="1200" dirty="0">
                <a:hlinkClick r:id="rId4"/>
              </a:rPr>
              <a:t>https://djvu.online/file/LKMcAz8DMHvkG</a:t>
            </a:r>
            <a:endParaRPr lang="en-US" sz="1200" dirty="0"/>
          </a:p>
          <a:p>
            <a:r>
              <a:rPr lang="en-US" sz="1200" b="1" dirty="0"/>
              <a:t>4.</a:t>
            </a:r>
            <a:r>
              <a:rPr lang="ru-RU" sz="1200" b="1" dirty="0"/>
              <a:t> </a:t>
            </a:r>
            <a:r>
              <a:rPr lang="en-US" sz="1200" b="1" dirty="0" err="1"/>
              <a:t>GeeksforGeeks</a:t>
            </a:r>
            <a:r>
              <a:rPr lang="ru-RU" sz="1200" b="1" dirty="0"/>
              <a:t> </a:t>
            </a:r>
            <a:r>
              <a:rPr lang="ru-RU" sz="1200" dirty="0"/>
              <a:t>Статья о дженериках в </a:t>
            </a:r>
            <a:r>
              <a:rPr lang="en-US" sz="1200" dirty="0"/>
              <a:t>Java </a:t>
            </a:r>
            <a:r>
              <a:rPr lang="ru-RU" sz="1200" dirty="0"/>
              <a:t>с примерами.</a:t>
            </a:r>
            <a:endParaRPr lang="en-US" sz="1200" dirty="0"/>
          </a:p>
          <a:p>
            <a:r>
              <a:rPr lang="en-US" sz="1200" dirty="0">
                <a:hlinkClick r:id="rId5"/>
              </a:rPr>
              <a:t>https://www.geeksforgeeks.org/generics-in-java/</a:t>
            </a:r>
            <a:endParaRPr lang="en-US" sz="1200" dirty="0"/>
          </a:p>
          <a:p>
            <a:r>
              <a:rPr lang="en-US" sz="1200" b="1" dirty="0"/>
              <a:t>5.</a:t>
            </a:r>
            <a:r>
              <a:rPr lang="ru-RU" sz="1200" b="1" dirty="0"/>
              <a:t> </a:t>
            </a:r>
            <a:r>
              <a:rPr lang="en-US" sz="1200" b="1" dirty="0" err="1"/>
              <a:t>Baeldung</a:t>
            </a:r>
            <a:r>
              <a:rPr lang="ru-RU" sz="1200" b="1" dirty="0"/>
              <a:t> </a:t>
            </a:r>
            <a:r>
              <a:rPr lang="ru-RU" sz="1200" dirty="0"/>
              <a:t>Статья, подробно объясняющая дженерики и их использование в </a:t>
            </a:r>
            <a:r>
              <a:rPr lang="en-US" sz="1200" dirty="0"/>
              <a:t>Java.</a:t>
            </a:r>
          </a:p>
          <a:p>
            <a:r>
              <a:rPr lang="en-US" sz="1200" dirty="0">
                <a:hlinkClick r:id="rId6"/>
              </a:rPr>
              <a:t>https://www.baeldung.com/java-generics</a:t>
            </a:r>
            <a:endParaRPr lang="en-US" sz="1200" dirty="0"/>
          </a:p>
          <a:p>
            <a:r>
              <a:rPr lang="en-US" sz="1200" b="1" dirty="0"/>
              <a:t>6. "Java Generics and Collections" by Maurice Naftalin and Philip </a:t>
            </a:r>
            <a:r>
              <a:rPr lang="en-US" sz="1200" b="1" dirty="0" err="1"/>
              <a:t>Wadler</a:t>
            </a:r>
            <a:r>
              <a:rPr lang="en-US" sz="1200" b="1" dirty="0"/>
              <a:t> </a:t>
            </a:r>
            <a:r>
              <a:rPr lang="ru-RU" sz="1200" dirty="0"/>
              <a:t>Книга, посвящённая дженерикам и коллекциям в Java.</a:t>
            </a:r>
            <a:endParaRPr lang="en-US" sz="1200" b="1" dirty="0"/>
          </a:p>
          <a:p>
            <a:r>
              <a:rPr lang="en-US" sz="1200" dirty="0">
                <a:hlinkClick r:id="rId7"/>
              </a:rPr>
              <a:t>https://www.r-5.org/files/books/computers/languages/java/main/Maurice_Naftalin_and_Philip_Wadler-Java_Generics_and_Collections-EN.pdf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24044234"/>
      </p:ext>
    </p:extLst>
  </p:cSld>
  <p:clrMapOvr>
    <a:masterClrMapping/>
  </p:clrMapOvr>
  <p:transition spd="slow">
    <p:cover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CC10B5-8886-3367-F5F4-93E80AB93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дженерики?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0C5564E-2140-A8DA-1426-143EDD16E7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61302"/>
            <a:ext cx="10515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ru-RU" altLang="ru-RU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Дженерики 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Generics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 — это механизм, позволяющий создавать классы, интерфейсы и методы, которые могут работать с различными типами данных, не теряя безопасности типов во время компиляции.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69770-57B8-AA49-DC47-D5D48E489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7762" y="6547032"/>
            <a:ext cx="10515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ru-RU" altLang="ru-RU" sz="1800" dirty="0">
              <a:latin typeface="Arial" panose="020B0604020202020204" pitchFamily="34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ru-RU" altLang="ru-RU" sz="1800" dirty="0"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F52A938-4E5E-9D68-1E38-44B41BE63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094" y="3313723"/>
            <a:ext cx="513990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altLang="ru-RU" dirty="0">
                <a:latin typeface="Arial" panose="020B0604020202020204" pitchFamily="34" charset="0"/>
              </a:rPr>
              <a:t>Позволяют писать более обобщённый код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altLang="ru-RU" dirty="0">
                <a:latin typeface="Arial" panose="020B0604020202020204" pitchFamily="34" charset="0"/>
              </a:rPr>
              <a:t>Повышают безопасность типов: ошибки с типами данных обнаруживаются на этапе компиляции. 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dirty="0">
                <a:latin typeface="Arial" panose="020B0604020202020204" pitchFamily="34" charset="0"/>
              </a:rPr>
              <a:t>Снижают необходимость приведения типов (кастинга)</a:t>
            </a:r>
            <a:endParaRPr lang="ru-RU" altLang="ru-RU" dirty="0">
              <a:latin typeface="Arial" panose="020B0604020202020204" pitchFamily="34" charset="0"/>
            </a:endParaRPr>
          </a:p>
        </p:txBody>
      </p:sp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D67BFECF-BBA0-0605-6F00-E217D873E2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" t="36782" r="61485" b="11340"/>
          <a:stretch/>
        </p:blipFill>
        <p:spPr bwMode="auto">
          <a:xfrm>
            <a:off x="7056408" y="2535752"/>
            <a:ext cx="4297392" cy="350274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1439D9B-8154-867F-17D8-7A93FE4828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F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9F952-EA2D-C6E1-FE73-EA5DD6A7D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940" y="365125"/>
            <a:ext cx="5788324" cy="1325563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Пример использования параметризации и ее работа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E67B7D3-281D-D59A-FA11-0E53B2349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27941" y="1617807"/>
            <a:ext cx="5625860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800" dirty="0">
                <a:solidFill>
                  <a:schemeClr val="bg1"/>
                </a:solidFill>
                <a:latin typeface="Arial" panose="020B0604020202020204" pitchFamily="34" charset="0"/>
              </a:rPr>
              <a:t>Как это работает?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800" dirty="0">
                <a:solidFill>
                  <a:schemeClr val="bg1"/>
                </a:solidFill>
                <a:latin typeface="Arial" panose="020B0604020202020204" pitchFamily="34" charset="0"/>
              </a:rPr>
              <a:t>T — параметризованный тип, который заменяется на конкретный тип во время компиляции.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800" dirty="0">
                <a:solidFill>
                  <a:schemeClr val="bg1"/>
                </a:solidFill>
                <a:latin typeface="Arial" panose="020B0604020202020204" pitchFamily="34" charset="0"/>
              </a:rPr>
              <a:t>П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араметризация позволяет создавать классы, интерфейсы и </a:t>
            </a:r>
            <a:r>
              <a:rPr lang="ru-RU" altLang="ru-RU" sz="1800" dirty="0">
                <a:solidFill>
                  <a:schemeClr val="bg1"/>
                </a:solidFill>
                <a:latin typeface="Arial" panose="020B0604020202020204" pitchFamily="34" charset="0"/>
              </a:rPr>
              <a:t>методы, в которых тип обрабатываемых данных задается как параметр.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800" dirty="0">
                <a:solidFill>
                  <a:schemeClr val="bg1"/>
                </a:solidFill>
                <a:latin typeface="Arial" panose="020B0604020202020204" pitchFamily="34" charset="0"/>
              </a:rPr>
              <a:t>Преимущества: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>
                <a:solidFill>
                  <a:schemeClr val="bg1"/>
                </a:solidFill>
                <a:latin typeface="Arial" panose="020B0604020202020204" pitchFamily="34" charset="0"/>
              </a:rPr>
              <a:t>Универсальность: Один класс может работать с разными типами данных.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>
                <a:solidFill>
                  <a:schemeClr val="bg1"/>
                </a:solidFill>
                <a:latin typeface="Arial" panose="020B0604020202020204" pitchFamily="34" charset="0"/>
              </a:rPr>
              <a:t>Повышенная безопасность типов и меньше ошибок.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0FAE9BD-8943-514B-3FCC-9C6ADE89840C}"/>
              </a:ext>
            </a:extLst>
          </p:cNvPr>
          <p:cNvGrpSpPr/>
          <p:nvPr/>
        </p:nvGrpSpPr>
        <p:grpSpPr>
          <a:xfrm>
            <a:off x="523939" y="517149"/>
            <a:ext cx="4778079" cy="5823701"/>
            <a:chOff x="523939" y="517149"/>
            <a:chExt cx="4778079" cy="5823701"/>
          </a:xfrm>
        </p:grpSpPr>
        <p:pic>
          <p:nvPicPr>
            <p:cNvPr id="6" name="Рисунок 5" descr="Изображение выглядит как текст, снимок экрана, программное обеспечение&#10;&#10;Автоматически созданное описание">
              <a:extLst>
                <a:ext uri="{FF2B5EF4-FFF2-40B4-BE49-F238E27FC236}">
                  <a16:creationId xmlns:a16="http://schemas.microsoft.com/office/drawing/2014/main" id="{6871AC58-4D0A-F95B-CBD1-43892BCBB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91" r="-1"/>
            <a:stretch/>
          </p:blipFill>
          <p:spPr>
            <a:xfrm>
              <a:off x="523939" y="517149"/>
              <a:ext cx="4778079" cy="5823701"/>
            </a:xfrm>
            <a:prstGeom prst="rect">
              <a:avLst/>
            </a:prstGeom>
          </p:spPr>
        </p:pic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68CDF708-4BF5-AA34-D307-225FC49A14BA}"/>
                </a:ext>
              </a:extLst>
            </p:cNvPr>
            <p:cNvSpPr/>
            <p:nvPr/>
          </p:nvSpPr>
          <p:spPr>
            <a:xfrm>
              <a:off x="1873729" y="745571"/>
              <a:ext cx="940280" cy="215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F164EC3D-CF58-0C8A-0A4C-E82C9E0DB28A}"/>
                </a:ext>
              </a:extLst>
            </p:cNvPr>
            <p:cNvSpPr/>
            <p:nvPr/>
          </p:nvSpPr>
          <p:spPr>
            <a:xfrm>
              <a:off x="2393830" y="1027906"/>
              <a:ext cx="940280" cy="215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19FC594C-5DC4-D2B5-A071-BFC8683CE5C7}"/>
                </a:ext>
              </a:extLst>
            </p:cNvPr>
            <p:cNvSpPr/>
            <p:nvPr/>
          </p:nvSpPr>
          <p:spPr>
            <a:xfrm>
              <a:off x="3269141" y="1483759"/>
              <a:ext cx="940280" cy="215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9601EF14-74AD-53AC-BACC-3AA74660A116}"/>
                </a:ext>
              </a:extLst>
            </p:cNvPr>
            <p:cNvSpPr/>
            <p:nvPr/>
          </p:nvSpPr>
          <p:spPr>
            <a:xfrm>
              <a:off x="2393830" y="2450369"/>
              <a:ext cx="940280" cy="215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BDCB117B-F5E4-FDC8-61E7-6E8CA952DBBF}"/>
              </a:ext>
            </a:extLst>
          </p:cNvPr>
          <p:cNvGrpSpPr/>
          <p:nvPr/>
        </p:nvGrpSpPr>
        <p:grpSpPr>
          <a:xfrm>
            <a:off x="5825957" y="5076303"/>
            <a:ext cx="3086990" cy="1214387"/>
            <a:chOff x="8136270" y="4684294"/>
            <a:chExt cx="3086990" cy="1214387"/>
          </a:xfrm>
        </p:grpSpPr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id="{5CDD412F-1E17-6691-85AE-BAF170A95A8D}"/>
                </a:ext>
              </a:extLst>
            </p:cNvPr>
            <p:cNvGrpSpPr/>
            <p:nvPr/>
          </p:nvGrpSpPr>
          <p:grpSpPr>
            <a:xfrm>
              <a:off x="8136270" y="4684294"/>
              <a:ext cx="3086990" cy="1214387"/>
              <a:chOff x="8048763" y="4518633"/>
              <a:chExt cx="2384847" cy="938172"/>
            </a:xfrm>
          </p:grpSpPr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1D3F194D-7928-5D51-D190-189066FA2A4A}"/>
                  </a:ext>
                </a:extLst>
              </p:cNvPr>
              <p:cNvSpPr/>
              <p:nvPr/>
            </p:nvSpPr>
            <p:spPr>
              <a:xfrm>
                <a:off x="8048763" y="4518633"/>
                <a:ext cx="2384847" cy="938172"/>
              </a:xfrm>
              <a:prstGeom prst="rect">
                <a:avLst/>
              </a:prstGeom>
              <a:solidFill>
                <a:srgbClr val="1E1F22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6FD6CE-8C4E-FB03-EE8E-0A35F3C9E281}"/>
                  </a:ext>
                </a:extLst>
              </p:cNvPr>
              <p:cNvSpPr txBox="1"/>
              <p:nvPr/>
            </p:nvSpPr>
            <p:spPr>
              <a:xfrm>
                <a:off x="8134306" y="4563842"/>
                <a:ext cx="1829359" cy="309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>
                    <a:solidFill>
                      <a:schemeClr val="bg1"/>
                    </a:solidFill>
                  </a:rPr>
                  <a:t>Вывод программы:</a:t>
                </a:r>
              </a:p>
            </p:txBody>
          </p:sp>
        </p:grpSp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4306915E-38DF-D426-1C56-987791645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" r="67326" b="54340"/>
            <a:stretch/>
          </p:blipFill>
          <p:spPr>
            <a:xfrm>
              <a:off x="8246998" y="5117057"/>
              <a:ext cx="1261763" cy="5731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768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093C1-0A1C-0BD1-A2C5-98961BB9D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005F368-81EE-8EA6-3C46-8C5308C82D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F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0CA94C01-AC01-8BFA-82EE-21A183A3B6CC}"/>
              </a:ext>
            </a:extLst>
          </p:cNvPr>
          <p:cNvGrpSpPr/>
          <p:nvPr/>
        </p:nvGrpSpPr>
        <p:grpSpPr>
          <a:xfrm>
            <a:off x="655290" y="434344"/>
            <a:ext cx="7019437" cy="5989311"/>
            <a:chOff x="655290" y="434344"/>
            <a:chExt cx="7019437" cy="5989311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8B839D20-8CB5-BC72-449C-6342DA45D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290" y="434344"/>
              <a:ext cx="7019437" cy="5989311"/>
            </a:xfrm>
            <a:prstGeom prst="rect">
              <a:avLst/>
            </a:prstGeom>
          </p:spPr>
        </p:pic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666780D3-054F-B6E2-37B5-983477A484DD}"/>
                </a:ext>
              </a:extLst>
            </p:cNvPr>
            <p:cNvSpPr/>
            <p:nvPr/>
          </p:nvSpPr>
          <p:spPr>
            <a:xfrm>
              <a:off x="2319161" y="635000"/>
              <a:ext cx="1593850" cy="15875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060EE4EB-B4B5-683E-5EE3-B1EDDB80A03C}"/>
                </a:ext>
              </a:extLst>
            </p:cNvPr>
            <p:cNvSpPr/>
            <p:nvPr/>
          </p:nvSpPr>
          <p:spPr>
            <a:xfrm>
              <a:off x="1849261" y="835656"/>
              <a:ext cx="1593850" cy="15875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14D65CC1-24B8-9AC9-8D87-34444EEE33BC}"/>
                </a:ext>
              </a:extLst>
            </p:cNvPr>
            <p:cNvSpPr/>
            <p:nvPr/>
          </p:nvSpPr>
          <p:spPr>
            <a:xfrm>
              <a:off x="1988961" y="1036312"/>
              <a:ext cx="1593850" cy="15875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47B4658A-F598-A5DF-2FE3-43EBDA44AD47}"/>
                </a:ext>
              </a:extLst>
            </p:cNvPr>
            <p:cNvSpPr/>
            <p:nvPr/>
          </p:nvSpPr>
          <p:spPr>
            <a:xfrm>
              <a:off x="4165008" y="1644650"/>
              <a:ext cx="572092" cy="15875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767C1B3B-6E82-6C18-00C1-8EF9F04B9267}"/>
                </a:ext>
              </a:extLst>
            </p:cNvPr>
            <p:cNvSpPr/>
            <p:nvPr/>
          </p:nvSpPr>
          <p:spPr>
            <a:xfrm>
              <a:off x="2063271" y="1833247"/>
              <a:ext cx="572092" cy="15875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58F2B305-03EF-9091-ACF3-CE868DCE8070}"/>
                </a:ext>
              </a:extLst>
            </p:cNvPr>
            <p:cNvSpPr/>
            <p:nvPr/>
          </p:nvSpPr>
          <p:spPr>
            <a:xfrm>
              <a:off x="2213794" y="2050419"/>
              <a:ext cx="572092" cy="15875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0F7114B6-C099-A88A-FE1F-477D6136EBFF}"/>
                </a:ext>
              </a:extLst>
            </p:cNvPr>
            <p:cNvSpPr/>
            <p:nvPr/>
          </p:nvSpPr>
          <p:spPr>
            <a:xfrm>
              <a:off x="3626965" y="2455547"/>
              <a:ext cx="572092" cy="15875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2C0D050D-FAD3-05B6-3644-B0F860603B08}"/>
                </a:ext>
              </a:extLst>
            </p:cNvPr>
            <p:cNvSpPr/>
            <p:nvPr/>
          </p:nvSpPr>
          <p:spPr>
            <a:xfrm>
              <a:off x="3443111" y="3428999"/>
              <a:ext cx="572092" cy="15875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C1C8E1E6-F7E4-F162-D3C4-6A69E5D3CD04}"/>
                </a:ext>
              </a:extLst>
            </p:cNvPr>
            <p:cNvSpPr/>
            <p:nvPr/>
          </p:nvSpPr>
          <p:spPr>
            <a:xfrm>
              <a:off x="3756368" y="3646171"/>
              <a:ext cx="572092" cy="15875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6BFFF-AC3F-8ED2-0EEF-61646902A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6964" y="475712"/>
            <a:ext cx="5355566" cy="878637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Параметризированные интерфейсы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E30C188-7989-D528-0983-AA485D4A58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86964" y="1759540"/>
            <a:ext cx="5553264" cy="254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Aft>
                <a:spcPts val="800"/>
              </a:spcAft>
              <a:buNone/>
            </a:pPr>
            <a:r>
              <a:rPr lang="ru-RU" sz="1800" dirty="0">
                <a:solidFill>
                  <a:schemeClr val="bg1"/>
                </a:solidFill>
              </a:rPr>
              <a:t>Параметризация в интерфейсах Java позволяет создавать более гибкие и </a:t>
            </a:r>
            <a:r>
              <a:rPr lang="ru-RU" sz="1800" dirty="0" err="1">
                <a:solidFill>
                  <a:schemeClr val="bg1"/>
                </a:solidFill>
              </a:rPr>
              <a:t>переиспользуемые</a:t>
            </a:r>
            <a:r>
              <a:rPr lang="ru-RU" sz="1800" dirty="0">
                <a:solidFill>
                  <a:schemeClr val="bg1"/>
                </a:solidFill>
              </a:rPr>
              <a:t> структуры.</a:t>
            </a:r>
            <a:endParaRPr lang="en-US" sz="1800" dirty="0">
              <a:solidFill>
                <a:schemeClr val="bg1"/>
              </a:solidFill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ru-RU" sz="1800" dirty="0">
                <a:solidFill>
                  <a:schemeClr val="bg1"/>
                </a:solidFill>
              </a:rPr>
              <a:t>Интерфейсы могут иметь обобщенные параметры, которые позволяют определять методы, переменные и другие характеристики интерфейса для различных типов данных.</a:t>
            </a:r>
            <a:endParaRPr lang="en-US" sz="1800" dirty="0">
              <a:solidFill>
                <a:schemeClr val="bg1"/>
              </a:solidFill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ru-RU" sz="1800" dirty="0">
                <a:solidFill>
                  <a:schemeClr val="bg1"/>
                </a:solidFill>
              </a:rPr>
              <a:t>Это достигается путем объявления типа параметра в угловых скобках.</a:t>
            </a:r>
            <a:endParaRPr lang="ru-RU" altLang="ru-RU" sz="1800" dirty="0">
              <a:solidFill>
                <a:schemeClr val="bg1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74113875-C705-2230-C0A7-7DDF981DF447}"/>
              </a:ext>
            </a:extLst>
          </p:cNvPr>
          <p:cNvGrpSpPr/>
          <p:nvPr/>
        </p:nvGrpSpPr>
        <p:grpSpPr>
          <a:xfrm>
            <a:off x="8136272" y="4684293"/>
            <a:ext cx="3327114" cy="1397855"/>
            <a:chOff x="8048763" y="4518633"/>
            <a:chExt cx="2570354" cy="1079910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76931596-2D43-D556-A86B-0DA21A4669FE}"/>
                </a:ext>
              </a:extLst>
            </p:cNvPr>
            <p:cNvSpPr/>
            <p:nvPr/>
          </p:nvSpPr>
          <p:spPr>
            <a:xfrm>
              <a:off x="8048763" y="4518633"/>
              <a:ext cx="2570354" cy="107991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7D035D-8DF9-032B-3394-3CA036234AAC}"/>
                </a:ext>
              </a:extLst>
            </p:cNvPr>
            <p:cNvSpPr txBox="1"/>
            <p:nvPr/>
          </p:nvSpPr>
          <p:spPr>
            <a:xfrm>
              <a:off x="8069712" y="4548795"/>
              <a:ext cx="1829359" cy="309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solidFill>
                    <a:schemeClr val="bg1"/>
                  </a:solidFill>
                </a:rPr>
                <a:t>Вывод программы:</a:t>
              </a:r>
            </a:p>
          </p:txBody>
        </p:sp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6BE08B26-C943-5C80-A91B-D2175FD36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29688" y="4884555"/>
              <a:ext cx="2419688" cy="647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535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B1CAF-83C3-1711-6717-4D9D9DBBC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5640801-0EBB-D05B-E55F-8CA460673D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F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778DE-7FE9-4475-CF44-F11A9011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979" y="865842"/>
            <a:ext cx="5355566" cy="72453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Параметризированные методы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999A506-17B3-177E-E11B-4FEE6E1599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3979" y="1852975"/>
            <a:ext cx="505769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800" dirty="0">
                <a:solidFill>
                  <a:schemeClr val="bg1"/>
                </a:solidFill>
                <a:latin typeface="Arial" panose="020B0604020202020204" pitchFamily="34" charset="0"/>
              </a:rPr>
              <a:t>Параметризованный метод определяет базовый набор операций, которые будут применяться к разным типам данных, получаемым методом в качестве параметра.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800" dirty="0">
                <a:solidFill>
                  <a:schemeClr val="bg1"/>
                </a:solidFill>
                <a:latin typeface="Arial" panose="020B0604020202020204" pitchFamily="34" charset="0"/>
              </a:rPr>
              <a:t>Такие методы позволяют выполнять одну и ту же логику для разных типов данных, что делает код гибким и многократно используемым</a:t>
            </a:r>
            <a:r>
              <a:rPr lang="ru-RU" altLang="ru-RU" sz="1800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2405A63-67D6-3E46-D51A-1F6D5DCF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654" y="964900"/>
            <a:ext cx="4829175" cy="4324350"/>
          </a:xfrm>
          <a:prstGeom prst="rect">
            <a:avLst/>
          </a:prstGeom>
        </p:spPr>
      </p:pic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A915BA3F-062F-4690-2BF4-EB8CBF2381CC}"/>
              </a:ext>
            </a:extLst>
          </p:cNvPr>
          <p:cNvGrpSpPr/>
          <p:nvPr/>
        </p:nvGrpSpPr>
        <p:grpSpPr>
          <a:xfrm>
            <a:off x="583979" y="4838175"/>
            <a:ext cx="3165644" cy="1276873"/>
            <a:chOff x="5825957" y="5076300"/>
            <a:chExt cx="3165644" cy="1276873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E9AEDFF2-76B8-ED76-516D-5FAD2702486C}"/>
                </a:ext>
              </a:extLst>
            </p:cNvPr>
            <p:cNvGrpSpPr/>
            <p:nvPr/>
          </p:nvGrpSpPr>
          <p:grpSpPr>
            <a:xfrm>
              <a:off x="5825957" y="5076300"/>
              <a:ext cx="3165644" cy="1276873"/>
              <a:chOff x="8048763" y="4518633"/>
              <a:chExt cx="2445611" cy="986446"/>
            </a:xfrm>
          </p:grpSpPr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7622BD29-F6DB-A6F7-7A47-E6A68568DC77}"/>
                  </a:ext>
                </a:extLst>
              </p:cNvPr>
              <p:cNvSpPr/>
              <p:nvPr/>
            </p:nvSpPr>
            <p:spPr>
              <a:xfrm>
                <a:off x="8048763" y="4518633"/>
                <a:ext cx="2445611" cy="986446"/>
              </a:xfrm>
              <a:prstGeom prst="rect">
                <a:avLst/>
              </a:prstGeom>
              <a:solidFill>
                <a:srgbClr val="1E1F22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16F57E-7C4E-275F-4723-C9DF3A32E778}"/>
                  </a:ext>
                </a:extLst>
              </p:cNvPr>
              <p:cNvSpPr txBox="1"/>
              <p:nvPr/>
            </p:nvSpPr>
            <p:spPr>
              <a:xfrm>
                <a:off x="8134306" y="4563842"/>
                <a:ext cx="1829359" cy="309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>
                    <a:solidFill>
                      <a:schemeClr val="bg1"/>
                    </a:solidFill>
                  </a:rPr>
                  <a:t>Вывод программы:</a:t>
                </a:r>
              </a:p>
            </p:txBody>
          </p:sp>
        </p:grpSp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740D14D2-CB2D-1D13-ECE6-13AF8E6D7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55327" b="51920"/>
            <a:stretch/>
          </p:blipFill>
          <p:spPr>
            <a:xfrm>
              <a:off x="6010266" y="5542950"/>
              <a:ext cx="1866910" cy="6673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2661149"/>
      </p:ext>
    </p:extLst>
  </p:cSld>
  <p:clrMapOvr>
    <a:masterClrMapping/>
  </p:clrMapOvr>
  <p:transition spd="slow"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8917B-367C-B3F6-0BEC-F4F0ADB96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7F3E2CC-ACAD-C883-B4A8-3C7FB11554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F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B4688E39-49DD-9D49-50F2-CDB4C1CDF1D1}"/>
              </a:ext>
            </a:extLst>
          </p:cNvPr>
          <p:cNvGrpSpPr/>
          <p:nvPr/>
        </p:nvGrpSpPr>
        <p:grpSpPr>
          <a:xfrm>
            <a:off x="451893" y="886614"/>
            <a:ext cx="6678325" cy="5084772"/>
            <a:chOff x="451893" y="886614"/>
            <a:chExt cx="6678325" cy="5084772"/>
          </a:xfrm>
        </p:grpSpPr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0CE79FD8-A973-D785-6AEC-BB2D67D2A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1893" y="886614"/>
              <a:ext cx="6678325" cy="5084772"/>
            </a:xfrm>
            <a:prstGeom prst="rect">
              <a:avLst/>
            </a:prstGeom>
          </p:spPr>
        </p:pic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42C6C30F-644A-A76E-C9BC-E35EA0EC10D6}"/>
                </a:ext>
              </a:extLst>
            </p:cNvPr>
            <p:cNvSpPr/>
            <p:nvPr/>
          </p:nvSpPr>
          <p:spPr>
            <a:xfrm>
              <a:off x="1943503" y="1144588"/>
              <a:ext cx="1536026" cy="26591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3E39D0CD-CA07-36D1-E392-0B73D44D5226}"/>
                </a:ext>
              </a:extLst>
            </p:cNvPr>
            <p:cNvSpPr/>
            <p:nvPr/>
          </p:nvSpPr>
          <p:spPr>
            <a:xfrm>
              <a:off x="2547796" y="1414545"/>
              <a:ext cx="827613" cy="26591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0E9D7862-DDAF-FD5A-CE64-9F334EFDCB87}"/>
                </a:ext>
              </a:extLst>
            </p:cNvPr>
            <p:cNvSpPr/>
            <p:nvPr/>
          </p:nvSpPr>
          <p:spPr>
            <a:xfrm>
              <a:off x="5118637" y="1680457"/>
              <a:ext cx="827613" cy="26591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9FBD2919-9F6E-7D1D-BD57-5670EBAD5929}"/>
                </a:ext>
              </a:extLst>
            </p:cNvPr>
            <p:cNvSpPr/>
            <p:nvPr/>
          </p:nvSpPr>
          <p:spPr>
            <a:xfrm>
              <a:off x="4532796" y="1952095"/>
              <a:ext cx="827613" cy="26591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9871E116-35FB-CA45-90A3-462CF4C65232}"/>
                </a:ext>
              </a:extLst>
            </p:cNvPr>
            <p:cNvSpPr/>
            <p:nvPr/>
          </p:nvSpPr>
          <p:spPr>
            <a:xfrm>
              <a:off x="5268387" y="3023077"/>
              <a:ext cx="827613" cy="26591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BCAC2412-16BC-6A14-C389-8881D8DDCE5D}"/>
                </a:ext>
              </a:extLst>
            </p:cNvPr>
            <p:cNvSpPr/>
            <p:nvPr/>
          </p:nvSpPr>
          <p:spPr>
            <a:xfrm>
              <a:off x="4058010" y="2757165"/>
              <a:ext cx="827613" cy="26591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5FBDA-5656-E926-248E-E0E4CFBE2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704" y="420058"/>
            <a:ext cx="3064096" cy="72453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Наследование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9F10CB-4B01-27F0-8F05-1962DE73D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250" y="1231304"/>
            <a:ext cx="5498038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Arial" panose="020B0604020202020204" pitchFamily="34" charset="0"/>
              </a:rPr>
              <a:t>При наследовании параметризованного класса подкласс может использовать тот же параметр типа или определить свои собственные параметры.</a:t>
            </a:r>
          </a:p>
          <a:p>
            <a:pPr marL="0" indent="0">
              <a:buNone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altLang="ru-RU" b="1" dirty="0">
                <a:solidFill>
                  <a:schemeClr val="bg1"/>
                </a:solidFill>
                <a:latin typeface="Arial" panose="020B0604020202020204" pitchFamily="34" charset="0"/>
              </a:rPr>
              <a:t>Класс Box&lt;T&gt;: </a:t>
            </a:r>
            <a:r>
              <a:rPr lang="ru-RU" altLang="ru-RU" dirty="0">
                <a:solidFill>
                  <a:schemeClr val="bg1"/>
                </a:solidFill>
                <a:latin typeface="Arial" panose="020B0604020202020204" pitchFamily="34" charset="0"/>
              </a:rPr>
              <a:t>Параметризованный класс, который хранит значение типа 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altLang="ru-RU" b="1" dirty="0">
                <a:solidFill>
                  <a:schemeClr val="bg1"/>
                </a:solidFill>
                <a:latin typeface="Arial" panose="020B0604020202020204" pitchFamily="34" charset="0"/>
              </a:rPr>
              <a:t>Подкласс </a:t>
            </a:r>
            <a:r>
              <a:rPr lang="ru-RU" altLang="ru-RU" b="1" dirty="0" err="1">
                <a:solidFill>
                  <a:schemeClr val="bg1"/>
                </a:solidFill>
                <a:latin typeface="Arial" panose="020B0604020202020204" pitchFamily="34" charset="0"/>
              </a:rPr>
              <a:t>ExtenedBox</a:t>
            </a:r>
            <a:r>
              <a:rPr lang="ru-RU" altLang="ru-RU" b="1" dirty="0">
                <a:solidFill>
                  <a:schemeClr val="bg1"/>
                </a:solidFill>
                <a:latin typeface="Arial" panose="020B0604020202020204" pitchFamily="34" charset="0"/>
              </a:rPr>
              <a:t>&lt;T&gt;: </a:t>
            </a:r>
            <a:r>
              <a:rPr lang="ru-RU" altLang="ru-RU" dirty="0">
                <a:solidFill>
                  <a:schemeClr val="bg1"/>
                </a:solidFill>
                <a:latin typeface="Arial" panose="020B0604020202020204" pitchFamily="34" charset="0"/>
              </a:rPr>
              <a:t>Этот класс наследует от Box&lt;T&gt;, что позволяет ему использовать тот же параметр типа T.</a:t>
            </a: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9F2D4608-DED7-FF1F-3C41-D172B48341B5}"/>
              </a:ext>
            </a:extLst>
          </p:cNvPr>
          <p:cNvGrpSpPr/>
          <p:nvPr/>
        </p:nvGrpSpPr>
        <p:grpSpPr>
          <a:xfrm>
            <a:off x="8439361" y="5003548"/>
            <a:ext cx="3165644" cy="1276873"/>
            <a:chOff x="7582111" y="5031334"/>
            <a:chExt cx="3165644" cy="1276873"/>
          </a:xfrm>
        </p:grpSpPr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id="{79292170-1A08-2315-AFC0-539A4145A35D}"/>
                </a:ext>
              </a:extLst>
            </p:cNvPr>
            <p:cNvGrpSpPr/>
            <p:nvPr/>
          </p:nvGrpSpPr>
          <p:grpSpPr>
            <a:xfrm>
              <a:off x="7582111" y="5031334"/>
              <a:ext cx="3165644" cy="1276873"/>
              <a:chOff x="8048763" y="4518633"/>
              <a:chExt cx="2445611" cy="986446"/>
            </a:xfrm>
          </p:grpSpPr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8DDF9A02-C886-14E3-D672-095899C8C4D3}"/>
                  </a:ext>
                </a:extLst>
              </p:cNvPr>
              <p:cNvSpPr/>
              <p:nvPr/>
            </p:nvSpPr>
            <p:spPr>
              <a:xfrm>
                <a:off x="8048763" y="4518633"/>
                <a:ext cx="2445611" cy="986446"/>
              </a:xfrm>
              <a:prstGeom prst="rect">
                <a:avLst/>
              </a:prstGeom>
              <a:solidFill>
                <a:srgbClr val="1E1F22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52D290-00E6-FB1F-0028-8708A9B83710}"/>
                  </a:ext>
                </a:extLst>
              </p:cNvPr>
              <p:cNvSpPr txBox="1"/>
              <p:nvPr/>
            </p:nvSpPr>
            <p:spPr>
              <a:xfrm>
                <a:off x="8134306" y="4563842"/>
                <a:ext cx="1829359" cy="309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>
                    <a:solidFill>
                      <a:schemeClr val="bg1"/>
                    </a:solidFill>
                  </a:rPr>
                  <a:t>Вывод программы:</a:t>
                </a:r>
              </a:p>
            </p:txBody>
          </p:sp>
        </p:grpSp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0B4461E7-EFB7-C5CC-CC78-433503BEA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8650" y="5483825"/>
              <a:ext cx="2350156" cy="6359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9130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3DE17-68C0-DE34-B43A-198DCFF3F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B51500A-60DC-536A-4798-1B81F1E2C0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F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7B012-B2C5-1632-AA54-F58BF5306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88" y="385479"/>
            <a:ext cx="3064096" cy="72453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Наследование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9997540-3400-F481-5BF9-674EB82BF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925" y="1260253"/>
            <a:ext cx="5576807" cy="380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Параметризованные интерфейсы могут также наследоваться, позволяя подклассам определять свои параметры.</a:t>
            </a:r>
          </a:p>
          <a:p>
            <a:pPr marL="0" indent="0">
              <a:buNone/>
            </a:pPr>
            <a:endParaRPr lang="ru-RU" altLang="ru-RU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lvl="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</a:rPr>
              <a:t>Интерфейс </a:t>
            </a:r>
            <a:r>
              <a:rPr lang="ru-RU" b="1" dirty="0" err="1">
                <a:solidFill>
                  <a:schemeClr val="bg1"/>
                </a:solidFill>
                <a:latin typeface="Arial" panose="020B0604020202020204" pitchFamily="34" charset="0"/>
              </a:rPr>
              <a:t>Pair</a:t>
            </a:r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</a:rPr>
              <a:t>&lt;K, V&gt;: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Определяет два метода: 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</a:rPr>
              <a:t>getKey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() и 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</a:rPr>
              <a:t>getValue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(), которые возвращают ключ и значение соответственно</a:t>
            </a:r>
          </a:p>
          <a:p>
            <a:pPr marL="285750" lvl="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</a:rPr>
              <a:t>Класс </a:t>
            </a:r>
            <a:r>
              <a:rPr lang="ru-RU" b="1" dirty="0" err="1">
                <a:solidFill>
                  <a:schemeClr val="bg1"/>
                </a:solidFill>
                <a:latin typeface="Arial" panose="020B0604020202020204" pitchFamily="34" charset="0"/>
              </a:rPr>
              <a:t>OrderedPair</a:t>
            </a:r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</a:rPr>
              <a:t>&lt;K, V&gt;: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Реализует интерфейс 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</a:rPr>
              <a:t>Pair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 и хранит ключ и значение в полях 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</a:rPr>
              <a:t>key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 и 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</a:rPr>
              <a:t>value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. </a:t>
            </a:r>
          </a:p>
          <a:p>
            <a:pPr marL="285750" lvl="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</a:rPr>
              <a:t>Подкласс </a:t>
            </a:r>
            <a:r>
              <a:rPr lang="ru-RU" b="1" dirty="0" err="1">
                <a:solidFill>
                  <a:schemeClr val="bg1"/>
                </a:solidFill>
                <a:latin typeface="Arial" panose="020B0604020202020204" pitchFamily="34" charset="0"/>
              </a:rPr>
              <a:t>CustomPair</a:t>
            </a:r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</a:rPr>
              <a:t>&lt;K, V&gt;: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Наследует от класса 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</a:rPr>
              <a:t>OrderedPair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 и использует те же параметры типа K и V.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B0673D-A4E6-698A-395C-0ACA9CA81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732" y="257253"/>
            <a:ext cx="5499510" cy="6343494"/>
          </a:xfrm>
          <a:prstGeom prst="rect">
            <a:avLst/>
          </a:prstGeom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7152671F-A54E-B0B3-51D2-89ADCBCED08B}"/>
              </a:ext>
            </a:extLst>
          </p:cNvPr>
          <p:cNvGrpSpPr/>
          <p:nvPr/>
        </p:nvGrpSpPr>
        <p:grpSpPr>
          <a:xfrm>
            <a:off x="2729361" y="5356653"/>
            <a:ext cx="2972700" cy="1255826"/>
            <a:chOff x="529625" y="5003550"/>
            <a:chExt cx="3395396" cy="1434395"/>
          </a:xfrm>
        </p:grpSpPr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id="{EAA7E80F-A7F5-40B0-40A6-F00A868583F3}"/>
                </a:ext>
              </a:extLst>
            </p:cNvPr>
            <p:cNvGrpSpPr/>
            <p:nvPr/>
          </p:nvGrpSpPr>
          <p:grpSpPr>
            <a:xfrm>
              <a:off x="529625" y="5003550"/>
              <a:ext cx="3395396" cy="1434395"/>
              <a:chOff x="8048763" y="4518633"/>
              <a:chExt cx="2623105" cy="1108139"/>
            </a:xfrm>
          </p:grpSpPr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40D16380-AEAF-AE14-6597-9DCF7AC65345}"/>
                  </a:ext>
                </a:extLst>
              </p:cNvPr>
              <p:cNvSpPr/>
              <p:nvPr/>
            </p:nvSpPr>
            <p:spPr>
              <a:xfrm>
                <a:off x="8048763" y="4518633"/>
                <a:ext cx="2623105" cy="1108139"/>
              </a:xfrm>
              <a:prstGeom prst="rect">
                <a:avLst/>
              </a:prstGeom>
              <a:solidFill>
                <a:srgbClr val="1E1F22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86E8661-E5D9-DD52-A6E0-2635ED1EA7A8}"/>
                  </a:ext>
                </a:extLst>
              </p:cNvPr>
              <p:cNvSpPr txBox="1"/>
              <p:nvPr/>
            </p:nvSpPr>
            <p:spPr>
              <a:xfrm>
                <a:off x="8134306" y="4563842"/>
                <a:ext cx="1706155" cy="2987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chemeClr val="bg1"/>
                    </a:solidFill>
                  </a:rPr>
                  <a:t>Вывод программы:</a:t>
                </a:r>
              </a:p>
            </p:txBody>
          </p:sp>
        </p:grp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49B904B2-36F9-8CCF-E33E-1EFBBDB0F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483" y="5462179"/>
              <a:ext cx="2055856" cy="8437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1371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AA3E5-8FE4-16D6-E948-5762C645E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156E87D-D75E-7906-AF99-E2586BFEA4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F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C6396-912B-D58F-1632-20D49856F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26" y="728833"/>
            <a:ext cx="5149969" cy="1306957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Ограничения для </a:t>
            </a:r>
            <a:r>
              <a:rPr lang="en-US" dirty="0">
                <a:solidFill>
                  <a:schemeClr val="bg1"/>
                </a:solidFill>
              </a:rPr>
              <a:t>generic-</a:t>
            </a:r>
            <a:r>
              <a:rPr lang="ru-RU" dirty="0">
                <a:solidFill>
                  <a:schemeClr val="bg1"/>
                </a:solidFill>
              </a:rPr>
              <a:t>типов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4C0D869F-BCFC-B26B-7A8E-61F0DEB88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26" y="2263067"/>
            <a:ext cx="525773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dirty="0">
                <a:solidFill>
                  <a:schemeClr val="bg1"/>
                </a:solidFill>
              </a:rPr>
              <a:t>При использовании дженериков в Java важно помнить о ряде ограничений, которые связаны с особенностями реализации и принципами безопасности типов.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ru-RU" altLang="ru-RU" dirty="0">
              <a:solidFill>
                <a:schemeClr val="bg1"/>
              </a:solidFill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dirty="0">
                <a:solidFill>
                  <a:schemeClr val="bg1"/>
                </a:solidFill>
              </a:rPr>
              <a:t>Невозможность создания экземпляра параметризованного типа через </a:t>
            </a:r>
            <a:r>
              <a:rPr lang="ru-RU" dirty="0" err="1">
                <a:solidFill>
                  <a:schemeClr val="bg1"/>
                </a:solidFill>
              </a:rPr>
              <a:t>new</a:t>
            </a:r>
            <a:endParaRPr lang="ru-RU" dirty="0">
              <a:solidFill>
                <a:schemeClr val="bg1"/>
              </a:solidFill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dirty="0">
                <a:solidFill>
                  <a:schemeClr val="bg1"/>
                </a:solidFill>
              </a:rPr>
              <a:t>Статические поля не могут быть </a:t>
            </a:r>
            <a:r>
              <a:rPr lang="ru-RU" dirty="0" err="1">
                <a:solidFill>
                  <a:schemeClr val="bg1"/>
                </a:solidFill>
              </a:rPr>
              <a:t>generic</a:t>
            </a:r>
            <a:r>
              <a:rPr lang="ru-RU" dirty="0">
                <a:solidFill>
                  <a:schemeClr val="bg1"/>
                </a:solidFill>
              </a:rPr>
              <a:t>-параметрами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dirty="0">
                <a:solidFill>
                  <a:schemeClr val="bg1"/>
                </a:solidFill>
              </a:rPr>
              <a:t>Статические методы не поддерживают </a:t>
            </a:r>
            <a:r>
              <a:rPr lang="ru-RU" dirty="0" err="1">
                <a:solidFill>
                  <a:schemeClr val="bg1"/>
                </a:solidFill>
              </a:rPr>
              <a:t>generic</a:t>
            </a:r>
            <a:r>
              <a:rPr lang="ru-RU" dirty="0">
                <a:solidFill>
                  <a:schemeClr val="bg1"/>
                </a:solidFill>
              </a:rPr>
              <a:t>-параметры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dirty="0" err="1">
                <a:solidFill>
                  <a:schemeClr val="bg1"/>
                </a:solidFill>
              </a:rPr>
              <a:t>Generic</a:t>
            </a:r>
            <a:r>
              <a:rPr lang="ru-RU" dirty="0">
                <a:solidFill>
                  <a:schemeClr val="bg1"/>
                </a:solidFill>
              </a:rPr>
              <a:t>-типы не могут быть примитивными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BB87102B-0F24-15FD-1D4C-EED7174E50E5}"/>
              </a:ext>
            </a:extLst>
          </p:cNvPr>
          <p:cNvGrpSpPr/>
          <p:nvPr/>
        </p:nvGrpSpPr>
        <p:grpSpPr>
          <a:xfrm>
            <a:off x="5725065" y="728833"/>
            <a:ext cx="5515154" cy="5320303"/>
            <a:chOff x="5725065" y="671250"/>
            <a:chExt cx="5717499" cy="5515499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AF2A74B2-4BDC-60E9-C4A9-F8C67E430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5065" y="671250"/>
              <a:ext cx="5717499" cy="5515499"/>
            </a:xfrm>
            <a:prstGeom prst="rect">
              <a:avLst/>
            </a:prstGeom>
          </p:spPr>
        </p:pic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98157A89-C77C-ED30-AF3E-3A85C19D56FA}"/>
                </a:ext>
              </a:extLst>
            </p:cNvPr>
            <p:cNvSpPr/>
            <p:nvPr/>
          </p:nvSpPr>
          <p:spPr>
            <a:xfrm>
              <a:off x="7781026" y="992038"/>
              <a:ext cx="940280" cy="215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8C49B234-D3CD-C451-B629-A6EBE765733C}"/>
                </a:ext>
              </a:extLst>
            </p:cNvPr>
            <p:cNvSpPr/>
            <p:nvPr/>
          </p:nvSpPr>
          <p:spPr>
            <a:xfrm>
              <a:off x="7781026" y="2475954"/>
              <a:ext cx="940280" cy="215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E2C83E6D-73EA-0E90-ED3A-3E855846B365}"/>
                </a:ext>
              </a:extLst>
            </p:cNvPr>
            <p:cNvSpPr/>
            <p:nvPr/>
          </p:nvSpPr>
          <p:spPr>
            <a:xfrm>
              <a:off x="8494143" y="2739605"/>
              <a:ext cx="940280" cy="215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9F827736-476F-43E7-45B3-7404931409A9}"/>
                </a:ext>
              </a:extLst>
            </p:cNvPr>
            <p:cNvSpPr/>
            <p:nvPr/>
          </p:nvSpPr>
          <p:spPr>
            <a:xfrm>
              <a:off x="9701842" y="1274481"/>
              <a:ext cx="940280" cy="215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3D5A33AF-E6BE-04F0-68AE-1116CFB37AC1}"/>
                </a:ext>
              </a:extLst>
            </p:cNvPr>
            <p:cNvSpPr/>
            <p:nvPr/>
          </p:nvSpPr>
          <p:spPr>
            <a:xfrm>
              <a:off x="7781026" y="3894066"/>
              <a:ext cx="940280" cy="215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33B0E93-D0EE-4F0C-428F-DDD4F0E2DFAF}"/>
                </a:ext>
              </a:extLst>
            </p:cNvPr>
            <p:cNvSpPr/>
            <p:nvPr/>
          </p:nvSpPr>
          <p:spPr>
            <a:xfrm>
              <a:off x="10024364" y="4180936"/>
              <a:ext cx="940280" cy="215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373E6537-8680-CD94-8064-A9C91379459C}"/>
                </a:ext>
              </a:extLst>
            </p:cNvPr>
            <p:cNvSpPr/>
            <p:nvPr/>
          </p:nvSpPr>
          <p:spPr>
            <a:xfrm>
              <a:off x="10024364" y="5597003"/>
              <a:ext cx="940280" cy="28621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8E1602D3-F2CB-9AC8-7D2E-020504F657A6}"/>
                </a:ext>
              </a:extLst>
            </p:cNvPr>
            <p:cNvSpPr/>
            <p:nvPr/>
          </p:nvSpPr>
          <p:spPr>
            <a:xfrm>
              <a:off x="7781026" y="5307024"/>
              <a:ext cx="940280" cy="28621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297863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4F0F7-23BC-A419-CCE8-71B780866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319FF4B-4AC4-291E-66E3-336ADF50CD9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F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9A52F5B2-107F-7205-096A-E03B633338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66133"/>
            <a:ext cx="10079298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ru-RU" altLang="ru-RU" dirty="0">
                <a:solidFill>
                  <a:schemeClr val="bg1"/>
                </a:solidFill>
              </a:rPr>
              <a:t>Использование </a:t>
            </a:r>
            <a:r>
              <a:rPr lang="ru-RU" altLang="ru-RU" dirty="0" err="1">
                <a:solidFill>
                  <a:schemeClr val="bg1"/>
                </a:solidFill>
              </a:rPr>
              <a:t>instanceof</a:t>
            </a:r>
            <a:r>
              <a:rPr lang="ru-RU" altLang="ru-RU" dirty="0">
                <a:solidFill>
                  <a:schemeClr val="bg1"/>
                </a:solidFill>
              </a:rPr>
              <a:t> и ограничений</a:t>
            </a:r>
            <a:br>
              <a:rPr lang="ru-RU" altLang="ru-RU" dirty="0">
                <a:solidFill>
                  <a:schemeClr val="bg1"/>
                </a:solidFill>
              </a:rPr>
            </a:br>
            <a:r>
              <a:rPr lang="ru-RU" altLang="ru-RU" dirty="0">
                <a:solidFill>
                  <a:schemeClr val="bg1"/>
                </a:solidFill>
              </a:rPr>
              <a:t>&lt;? </a:t>
            </a:r>
            <a:r>
              <a:rPr lang="ru-RU" altLang="ru-RU" dirty="0" err="1">
                <a:solidFill>
                  <a:schemeClr val="bg1"/>
                </a:solidFill>
              </a:rPr>
              <a:t>extends</a:t>
            </a:r>
            <a:r>
              <a:rPr lang="ru-RU" altLang="ru-RU" dirty="0">
                <a:solidFill>
                  <a:schemeClr val="bg1"/>
                </a:solidFill>
              </a:rPr>
              <a:t> T&gt; и &lt;? </a:t>
            </a:r>
            <a:r>
              <a:rPr lang="ru-RU" altLang="ru-RU" dirty="0" err="1">
                <a:solidFill>
                  <a:schemeClr val="bg1"/>
                </a:solidFill>
              </a:rPr>
              <a:t>super</a:t>
            </a:r>
            <a:r>
              <a:rPr lang="ru-RU" altLang="ru-RU" dirty="0">
                <a:solidFill>
                  <a:schemeClr val="bg1"/>
                </a:solidFill>
              </a:rPr>
              <a:t> T&gt; </a:t>
            </a:r>
            <a:b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D9CC38D5-B3FA-B7AC-BD13-731123365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608" y="2551837"/>
            <a:ext cx="431816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solidFill>
                  <a:schemeClr val="bg1"/>
                </a:solidFill>
              </a:rPr>
              <a:t>В параметризованных классах оператор </a:t>
            </a:r>
            <a:r>
              <a:rPr lang="ru-RU" altLang="ru-RU" dirty="0" err="1">
                <a:solidFill>
                  <a:schemeClr val="bg1"/>
                </a:solidFill>
              </a:rPr>
              <a:t>instanceof</a:t>
            </a:r>
            <a:r>
              <a:rPr lang="ru-RU" altLang="ru-RU" dirty="0">
                <a:solidFill>
                  <a:schemeClr val="bg1"/>
                </a:solidFill>
              </a:rPr>
              <a:t> позволяет проверять тип объекта, но только для базового типа, поскольку информация о параметре типа стирается во время компиляции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A8BEB08B-D224-A234-5E24-7A1D15666E6E}"/>
              </a:ext>
            </a:extLst>
          </p:cNvPr>
          <p:cNvGrpSpPr/>
          <p:nvPr/>
        </p:nvGrpSpPr>
        <p:grpSpPr>
          <a:xfrm>
            <a:off x="838200" y="1717916"/>
            <a:ext cx="5274680" cy="3958984"/>
            <a:chOff x="838200" y="1613141"/>
            <a:chExt cx="5274680" cy="3958984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582F9A27-7C94-1A6E-5032-A90ED83E0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056"/>
            <a:stretch/>
          </p:blipFill>
          <p:spPr>
            <a:xfrm>
              <a:off x="838200" y="1613141"/>
              <a:ext cx="5274680" cy="3958984"/>
            </a:xfrm>
            <a:prstGeom prst="rect">
              <a:avLst/>
            </a:prstGeom>
          </p:spPr>
        </p:pic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81534292-8B01-1288-6419-BFAEB1F176A1}"/>
                </a:ext>
              </a:extLst>
            </p:cNvPr>
            <p:cNvSpPr/>
            <p:nvPr/>
          </p:nvSpPr>
          <p:spPr>
            <a:xfrm>
              <a:off x="2266950" y="1843368"/>
              <a:ext cx="723900" cy="42489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5B8FE9F4-D003-DD27-F9C3-947EDBC89A58}"/>
                </a:ext>
              </a:extLst>
            </p:cNvPr>
            <p:cNvSpPr/>
            <p:nvPr/>
          </p:nvSpPr>
          <p:spPr>
            <a:xfrm>
              <a:off x="2990850" y="2486306"/>
              <a:ext cx="619125" cy="2283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B13F3E5D-FEDD-0F77-E3FC-763A52EA3E58}"/>
                </a:ext>
              </a:extLst>
            </p:cNvPr>
            <p:cNvSpPr/>
            <p:nvPr/>
          </p:nvSpPr>
          <p:spPr>
            <a:xfrm>
              <a:off x="2681287" y="3354530"/>
              <a:ext cx="723900" cy="2283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62F65D4D-893D-839F-A058-4CC7BEACA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17916"/>
            <a:ext cx="4763701" cy="4151339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AD7BCF4E-914C-A8D4-6BA7-124F69823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8687" y="1606537"/>
            <a:ext cx="4219447" cy="4198315"/>
          </a:xfrm>
          <a:prstGeom prst="rect">
            <a:avLst/>
          </a:prstGeom>
        </p:spPr>
      </p:pic>
      <p:sp>
        <p:nvSpPr>
          <p:cNvPr id="34" name="Rectangle 5">
            <a:extLst>
              <a:ext uri="{FF2B5EF4-FFF2-40B4-BE49-F238E27FC236}">
                <a16:creationId xmlns:a16="http://schemas.microsoft.com/office/drawing/2014/main" id="{31AEA9FB-DC18-6C6D-636D-0A287D081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866581"/>
            <a:ext cx="106108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chemeClr val="bg1"/>
                </a:solidFill>
              </a:rPr>
              <a:t>&lt;? </a:t>
            </a:r>
            <a:r>
              <a:rPr lang="ru-RU" altLang="ru-RU" dirty="0" err="1">
                <a:solidFill>
                  <a:schemeClr val="bg1"/>
                </a:solidFill>
              </a:rPr>
              <a:t>extends</a:t>
            </a:r>
            <a:r>
              <a:rPr lang="ru-RU" altLang="ru-RU" dirty="0">
                <a:solidFill>
                  <a:schemeClr val="bg1"/>
                </a:solidFill>
              </a:rPr>
              <a:t> T&gt; и &lt;? </a:t>
            </a:r>
            <a:r>
              <a:rPr lang="ru-RU" altLang="ru-RU" dirty="0" err="1">
                <a:solidFill>
                  <a:schemeClr val="bg1"/>
                </a:solidFill>
              </a:rPr>
              <a:t>super</a:t>
            </a:r>
            <a:r>
              <a:rPr lang="ru-RU" altLang="ru-RU" dirty="0">
                <a:solidFill>
                  <a:schemeClr val="bg1"/>
                </a:solidFill>
              </a:rPr>
              <a:t> T&gt; позволяют контролировать, какие операции можно безопасно выполнять с параметризованным типом в коллекциях, что особенно полезно при работе с наследуемыми структурами и предотвращении ошибок типов. </a:t>
            </a:r>
          </a:p>
        </p:txBody>
      </p:sp>
    </p:spTree>
    <p:extLst>
      <p:ext uri="{BB962C8B-B14F-4D97-AF65-F5344CB8AC3E}">
        <p14:creationId xmlns:p14="http://schemas.microsoft.com/office/powerpoint/2010/main" val="2457751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4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1023</Words>
  <Application>Microsoft Office PowerPoint</Application>
  <PresentationFormat>Широкоэкранный</PresentationFormat>
  <Paragraphs>98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Consolas</vt:lpstr>
      <vt:lpstr>Тема Office</vt:lpstr>
      <vt:lpstr>Дженерики в языке программирования Java</vt:lpstr>
      <vt:lpstr>Что такое дженерики?</vt:lpstr>
      <vt:lpstr>Пример использования параметризации и ее работа</vt:lpstr>
      <vt:lpstr>Параметризированные интерфейсы</vt:lpstr>
      <vt:lpstr>Параметризированные методы</vt:lpstr>
      <vt:lpstr>Наследование</vt:lpstr>
      <vt:lpstr>Наследование</vt:lpstr>
      <vt:lpstr>Ограничения для generic-типов</vt:lpstr>
      <vt:lpstr>Использование instanceof и ограничений &lt;? extends T&gt; и &lt;? super T&gt;  </vt:lpstr>
      <vt:lpstr>Как использовать дженерики?</vt:lpstr>
      <vt:lpstr>Пример избыточного использования</vt:lpstr>
      <vt:lpstr>Аналогии в других языках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Шупаев Иван</dc:creator>
  <cp:lastModifiedBy>Шупаев Иван</cp:lastModifiedBy>
  <cp:revision>44</cp:revision>
  <dcterms:created xsi:type="dcterms:W3CDTF">2024-10-23T20:37:54Z</dcterms:created>
  <dcterms:modified xsi:type="dcterms:W3CDTF">2024-12-24T11:40:05Z</dcterms:modified>
</cp:coreProperties>
</file>