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5" r:id="rId13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1293D-4D52-4434-A731-6FEA1DF891AB}" v="142" dt="2022-04-27T20:56:42.764"/>
    <p1510:client id="{6CDFF3C8-4AEE-4E25-BDD7-449960C489F8}" v="19" dt="2022-04-26T20:56:08.094"/>
    <p1510:client id="{918D5789-214C-4E53-BF6A-6AF6656C75F4}" v="212" dt="2022-04-26T22:42:46.763"/>
    <p1510:client id="{DB49B227-1842-4A27-94F3-1312A08711C5}" v="244" dt="2022-04-26T22:03:12.179"/>
    <p1510:client id="{E1446217-E8A6-4E82-B8AB-BA00B1D161A8}" v="44" dt="2022-04-28T19:23:08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86385" autoAdjust="0"/>
  </p:normalViewPr>
  <p:slideViewPr>
    <p:cSldViewPr snapToGrid="0">
      <p:cViewPr>
        <p:scale>
          <a:sx n="77" d="100"/>
          <a:sy n="77" d="100"/>
        </p:scale>
        <p:origin x="-858" y="72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pPr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pPr/>
              <a:t>28.04.2022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EA40C6B-8D25-44DF-BF09-D5C3F353D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000A511-BE91-468F-99FC-0A9954F9F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C6F13B6-13E3-9F2D-57DA-CEC1133A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21" y="63273"/>
            <a:ext cx="5026692" cy="2558435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39611B8-0163-44E6-6160-1FE331DDA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482" y="129394"/>
            <a:ext cx="3744423" cy="2275388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DE7A7D9-F582-6419-6DC9-BF04430D3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51" y="2613218"/>
            <a:ext cx="5639540" cy="29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FB28E5-0A97-82E0-6993-AAA94962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DBC8501-D620-F06F-7D12-1CC38E682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" y="91413"/>
            <a:ext cx="4828695" cy="2492714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8A1BD69-5543-3B9E-BEB6-FD455E42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53" y="75265"/>
            <a:ext cx="4451556" cy="2524988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CA6E71A0-B37A-EB02-CF32-C80557639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919" y="2889296"/>
            <a:ext cx="5281259" cy="25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5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01"/>
            <a:ext cx="9253314" cy="682533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29552" y="3728693"/>
            <a:ext cx="8191713" cy="24217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edu.bmstu.ru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+7 (495) 120-30-75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ru-RU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edu@bmstu.ru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Москва, ул. 2-я Бауманская,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 5, стр. 1</a:t>
            </a:r>
          </a:p>
        </p:txBody>
      </p:sp>
    </p:spTree>
    <p:extLst>
      <p:ext uri="{BB962C8B-B14F-4D97-AF65-F5344CB8AC3E}">
        <p14:creationId xmlns:p14="http://schemas.microsoft.com/office/powerpoint/2010/main" val="409961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914397"/>
            <a:ext cx="7599645" cy="544945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25E79-D936-4D99-DE31-7E21680526CD}"/>
              </a:ext>
            </a:extLst>
          </p:cNvPr>
          <p:cNvSpPr txBox="1"/>
          <p:nvPr/>
        </p:nvSpPr>
        <p:spPr>
          <a:xfrm>
            <a:off x="749800" y="2108113"/>
            <a:ext cx="8136267" cy="2751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cap="all" dirty="0">
                <a:solidFill>
                  <a:srgbClr val="404040"/>
                </a:solidFill>
                <a:latin typeface="Calibri"/>
              </a:rPr>
              <a:t> </a:t>
            </a:r>
            <a:r>
              <a:rPr lang="ru-RU" sz="2000" cap="all" dirty="0">
                <a:solidFill>
                  <a:srgbClr val="404040"/>
                </a:solidFill>
                <a:latin typeface="Calibri"/>
              </a:rPr>
              <a:t> </a:t>
            </a:r>
            <a:br>
              <a:rPr lang="ru-RU" sz="2000" dirty="0">
                <a:latin typeface="Calibri"/>
                <a:cs typeface="Calibri"/>
              </a:rPr>
            </a:br>
            <a:r>
              <a:rPr lang="ru-RU" sz="2000" dirty="0">
                <a:latin typeface="Calibri"/>
                <a:cs typeface="Calibri"/>
              </a:rPr>
              <a:t>​</a:t>
            </a:r>
            <a:br>
              <a:rPr lang="ru-RU" sz="2000" dirty="0">
                <a:latin typeface="Calibri"/>
                <a:cs typeface="Calibri"/>
              </a:rPr>
            </a:br>
            <a:br>
              <a:rPr lang="ru-RU" sz="2000" dirty="0">
                <a:latin typeface="Calibri"/>
                <a:cs typeface="Calibri"/>
              </a:rPr>
            </a:br>
            <a:r>
              <a:rPr lang="ru-RU" sz="2000" dirty="0">
                <a:latin typeface="Calibri"/>
                <a:cs typeface="Calibri"/>
              </a:rPr>
              <a:t>​</a:t>
            </a:r>
            <a:br>
              <a:rPr lang="ru-RU" sz="2000" dirty="0">
                <a:latin typeface="Calibri"/>
                <a:cs typeface="Calibri"/>
              </a:rPr>
            </a:br>
            <a:r>
              <a:rPr lang="ru-RU" sz="2000" dirty="0">
                <a:latin typeface="Calibri"/>
                <a:cs typeface="Calibri"/>
              </a:rPr>
              <a:t>​</a:t>
            </a:r>
            <a:br>
              <a:rPr lang="ru-RU" sz="2000" dirty="0">
                <a:latin typeface="Calibri"/>
                <a:cs typeface="Calibri"/>
              </a:rPr>
            </a:br>
            <a:r>
              <a:rPr lang="ru-RU" sz="2000" cap="all" dirty="0">
                <a:solidFill>
                  <a:srgbClr val="404040"/>
                </a:solidFill>
                <a:latin typeface="Calibri"/>
              </a:rPr>
              <a:t>ПО ТЕМЕ:</a:t>
            </a:r>
            <a:r>
              <a:rPr lang="ru-RU" sz="2000" dirty="0">
                <a:latin typeface="Calibri"/>
                <a:cs typeface="Calibri"/>
              </a:rPr>
              <a:t>​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Прогнозирование конечных свойств новых материалов</a:t>
            </a:r>
            <a:endParaRPr lang="en-US" sz="2000" dirty="0">
              <a:solidFill>
                <a:schemeClr val="tx1">
                  <a:lumMod val="75000"/>
                </a:schemeClr>
              </a:solidFill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(композиционных материалов)</a:t>
            </a:r>
            <a:br>
              <a:rPr lang="ru-RU" sz="2000" dirty="0">
                <a:latin typeface="Calibri"/>
                <a:cs typeface="Calibri"/>
              </a:rPr>
            </a:br>
            <a:r>
              <a:rPr lang="ru-RU" sz="2000" dirty="0">
                <a:latin typeface="Calibri"/>
                <a:cs typeface="Calibri"/>
              </a:rPr>
              <a:t>​</a:t>
            </a: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78F8B-40F3-9EE0-59A1-968ACE8E0E2C}"/>
              </a:ext>
            </a:extLst>
          </p:cNvPr>
          <p:cNvSpPr txBox="1"/>
          <p:nvPr/>
        </p:nvSpPr>
        <p:spPr>
          <a:xfrm>
            <a:off x="3452561" y="2144356"/>
            <a:ext cx="1915593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cap="all" dirty="0">
                <a:solidFill>
                  <a:srgbClr val="404040"/>
                </a:solidFill>
                <a:latin typeface="Calibri"/>
                <a:cs typeface="Calibri"/>
              </a:rPr>
              <a:t>     ПО КУРСУ</a:t>
            </a:r>
            <a:r>
              <a:rPr lang="ru-RU" sz="2400" cap="all" dirty="0">
                <a:latin typeface="Calibri"/>
                <a:cs typeface="Calibri"/>
              </a:rPr>
              <a:t> </a:t>
            </a:r>
            <a:br>
              <a:rPr lang="ru-RU" sz="2400" cap="all" dirty="0">
                <a:latin typeface="Calibri"/>
                <a:cs typeface="Calibri"/>
              </a:rPr>
            </a:br>
            <a:endParaRPr lang="en-US" cap="all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E5EB-9112-45CD-A861-7839F0C06B78}"/>
              </a:ext>
            </a:extLst>
          </p:cNvPr>
          <p:cNvSpPr txBox="1"/>
          <p:nvPr/>
        </p:nvSpPr>
        <p:spPr>
          <a:xfrm>
            <a:off x="3370867" y="2790243"/>
            <a:ext cx="2895103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cap="all" dirty="0">
                <a:solidFill>
                  <a:srgbClr val="C79508"/>
                </a:solidFill>
                <a:latin typeface="Calibri"/>
                <a:cs typeface="Calibri"/>
              </a:rPr>
              <a:t>«</a:t>
            </a:r>
            <a:r>
              <a:rPr lang="en-US" sz="2400" cap="all" dirty="0">
                <a:solidFill>
                  <a:srgbClr val="C79508"/>
                </a:solidFill>
                <a:latin typeface="Calibri"/>
                <a:cs typeface="Calibri"/>
              </a:rPr>
              <a:t>DATA SCIENCE</a:t>
            </a:r>
            <a:r>
              <a:rPr lang="ru-RU" sz="2400" cap="all" dirty="0">
                <a:solidFill>
                  <a:srgbClr val="C79508"/>
                </a:solidFill>
                <a:latin typeface="Calibri"/>
                <a:cs typeface="Calibri"/>
              </a:rPr>
              <a:t>»</a:t>
            </a:r>
            <a:r>
              <a:rPr lang="ru-RU" cap="all" dirty="0">
                <a:latin typeface="Calibri"/>
                <a:cs typeface="Calibri"/>
              </a:rPr>
              <a:t> </a:t>
            </a:r>
            <a:br>
              <a:rPr lang="ru-RU" cap="all" dirty="0">
                <a:latin typeface="Calibri"/>
                <a:cs typeface="Calibri"/>
              </a:rPr>
            </a:br>
            <a:endParaRPr lang="en-US" cap="all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72046-7CAA-CBE4-C16A-2AEA42536278}"/>
              </a:ext>
            </a:extLst>
          </p:cNvPr>
          <p:cNvSpPr txBox="1"/>
          <p:nvPr/>
        </p:nvSpPr>
        <p:spPr>
          <a:xfrm>
            <a:off x="624495" y="657109"/>
            <a:ext cx="78974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cap="all" dirty="0">
                <a:solidFill>
                  <a:srgbClr val="404040"/>
                </a:solidFill>
                <a:latin typeface="Calibri"/>
              </a:rPr>
              <a:t> </a:t>
            </a:r>
            <a:r>
              <a:rPr lang="ru-RU" sz="2800" cap="all" dirty="0">
                <a:solidFill>
                  <a:schemeClr val="tx2"/>
                </a:solidFill>
                <a:latin typeface="Calibri"/>
              </a:rPr>
              <a:t>ВЫПУСКНАЯ КВАЛИФИКАЦИОННАЯ  РАБОТА </a:t>
            </a:r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8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6D4A8-A90E-3E12-37DC-78408748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47" y="427578"/>
            <a:ext cx="6819516" cy="729410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Характеристики анализируемого набора данных</a:t>
            </a:r>
            <a:endParaRPr lang="ru-RU" sz="2000" dirty="0">
              <a:ea typeface="+mj-lt"/>
              <a:cs typeface="+mj-lt"/>
            </a:endParaRPr>
          </a:p>
          <a:p>
            <a:endParaRPr lang="ru-RU" sz="2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F34E33-86C1-2AF5-1682-8FB91D3A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1048335"/>
            <a:ext cx="7888070" cy="1496367"/>
          </a:xfrm>
        </p:spPr>
        <p:txBody>
          <a:bodyPr vert="horz" lIns="76727" tIns="38364" rIns="76727" bIns="38364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Два файла </a:t>
            </a:r>
            <a:r>
              <a:rPr lang="en-US" dirty="0" err="1">
                <a:ea typeface="+mn-lt"/>
                <a:cs typeface="+mn-lt"/>
              </a:rPr>
              <a:t>X_bp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ru-RU" dirty="0">
                <a:ea typeface="+mn-lt"/>
                <a:cs typeface="+mn-lt"/>
              </a:rPr>
              <a:t>и </a:t>
            </a:r>
            <a:r>
              <a:rPr lang="en-US" dirty="0" err="1">
                <a:ea typeface="+mn-lt"/>
                <a:cs typeface="+mn-lt"/>
              </a:rPr>
              <a:t>X_nup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ru-RU" dirty="0">
                <a:ea typeface="+mn-lt"/>
                <a:cs typeface="+mn-lt"/>
              </a:rPr>
              <a:t>представлены в таблицах </a:t>
            </a:r>
            <a:r>
              <a:rPr lang="en-US" dirty="0">
                <a:ea typeface="+mn-lt"/>
                <a:cs typeface="+mn-lt"/>
              </a:rPr>
              <a:t>Excel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0C123-E1C3-ACEE-58E1-E3257457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C738A9A-EBA3-A3B2-98DA-F5215E37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63" y="1654962"/>
            <a:ext cx="6923269" cy="2303898"/>
          </a:xfrm>
          <a:prstGeom prst="rect">
            <a:avLst/>
          </a:prstGeo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D8A818E-5490-1439-63A6-CF9CAB6A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44" y="4247990"/>
            <a:ext cx="5247102" cy="15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7AC6B-4961-313C-0E6B-6A922C2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8" y="406718"/>
            <a:ext cx="7888070" cy="76083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  <a:ea typeface="+mj-lt"/>
                <a:cs typeface="+mj-lt"/>
              </a:rPr>
              <a:t>Этапы обработки данных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7F4879-9D4E-0D79-0333-4761F15B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715" y="1298930"/>
            <a:ext cx="8600440" cy="4775215"/>
          </a:xfrm>
        </p:spPr>
        <p:txBody>
          <a:bodyPr vert="horz" lIns="76727" tIns="38364" rIns="76727" bIns="38364" rtlCol="0" anchor="t">
            <a:normAutofit/>
          </a:bodyPr>
          <a:lstStyle/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Анализ признаков с целью выявления общих зависимостей, а так же проведена визуализация данных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Удаление дубликатов и выбросов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Разработка признаков и трансформация существующих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Нахождение коррелирующих признаков и отбор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Для прогнозирования «Модуль упругости при растяжении, ГПА» 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ru-RU" dirty="0">
                <a:ea typeface="+mn-lt"/>
                <a:cs typeface="+mn-lt"/>
              </a:rPr>
              <a:t>«Прочность при растяжении»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ru-RU" dirty="0">
                <a:ea typeface="+mn-lt"/>
                <a:cs typeface="+mn-lt"/>
              </a:rPr>
              <a:t>построены регрессионные модели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Для рекомендации «Соотношение матрица-наполнитель» нейронная сеть</a:t>
            </a:r>
            <a:endParaRPr lang="en-US" dirty="0">
              <a:ea typeface="+mn-lt"/>
              <a:cs typeface="+mn-lt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D1C04E-8F40-8022-987B-B51D8D63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35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2565-DA6D-37AB-962E-4887589D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095" y="60868"/>
            <a:ext cx="6306188" cy="67703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ED7D31"/>
                </a:solidFill>
                <a:ea typeface="+mj-lt"/>
                <a:cs typeface="+mj-lt"/>
              </a:rPr>
              <a:t>Этапы обработки данных</a:t>
            </a:r>
            <a:endParaRPr lang="ru-RU" sz="3600" dirty="0">
              <a:solidFill>
                <a:srgbClr val="ED7D3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C94A25-34DF-E7CB-0264-3A3318D3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335" y="879908"/>
            <a:ext cx="8254731" cy="5194237"/>
          </a:xfrm>
        </p:spPr>
        <p:txBody>
          <a:bodyPr vert="horz" lIns="76727" tIns="38364" rIns="76727" bIns="38364" rtlCol="0" anchor="t">
            <a:normAutofit/>
          </a:bodyPr>
          <a:lstStyle/>
          <a:p>
            <a:r>
              <a:rPr lang="ru-RU" sz="1800" dirty="0"/>
              <a:t>Гистограммы распределения                 </a:t>
            </a:r>
            <a:r>
              <a:rPr lang="ru-RU" sz="1800" dirty="0">
                <a:ea typeface="+mn-lt"/>
                <a:cs typeface="+mn-lt"/>
              </a:rPr>
              <a:t>   Диаграмма рассеивания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CE2617-0AA1-CAD5-834B-56865D0B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E614F255-03A1-1BFC-74B2-9208F07B5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9" y="1462954"/>
            <a:ext cx="4715552" cy="3254009"/>
          </a:xfrm>
          <a:prstGeom prst="rect">
            <a:avLst/>
          </a:prstGeom>
        </p:spPr>
      </p:pic>
      <p:pic>
        <p:nvPicPr>
          <p:cNvPr id="9" name="Рисунок 9" descr="Изображение выглядит как занавеска, мебель, ткань&#10;&#10;Автоматически созданное описание">
            <a:extLst>
              <a:ext uri="{FF2B5EF4-FFF2-40B4-BE49-F238E27FC236}">
                <a16:creationId xmlns:a16="http://schemas.microsoft.com/office/drawing/2014/main" id="{46226664-1B62-ED74-2E27-AEDFCCAA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92" y="1461314"/>
            <a:ext cx="3819850" cy="38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9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5DFA54-3023-1AE1-6647-F1500E7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94B0B2D-C1F3-05C7-79EC-D6041BC0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8" y="1669684"/>
            <a:ext cx="4130990" cy="3490464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5907656-F35B-F1AA-2CB6-35196DBC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317" y="1665556"/>
            <a:ext cx="4291273" cy="3508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6C394B-A590-FCAE-1318-7D5F60733A19}"/>
              </a:ext>
            </a:extLst>
          </p:cNvPr>
          <p:cNvSpPr txBox="1"/>
          <p:nvPr/>
        </p:nvSpPr>
        <p:spPr>
          <a:xfrm>
            <a:off x="3201194" y="3191669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ED14F-1BB3-7ECC-7CC2-7D4C4A5CE70B}"/>
              </a:ext>
            </a:extLst>
          </p:cNvPr>
          <p:cNvSpPr txBox="1"/>
          <p:nvPr/>
        </p:nvSpPr>
        <p:spPr>
          <a:xfrm>
            <a:off x="382744" y="196096"/>
            <a:ext cx="491174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404040"/>
                </a:solidFill>
                <a:latin typeface="Times New Roman"/>
              </a:rPr>
              <a:t>Корреляционная карта датасета после трансформации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3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B378C0-1A49-56A5-77E2-CA274B53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5BB823B-FE21-714D-8E89-19DB0F94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" y="1080307"/>
            <a:ext cx="4489270" cy="294535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1F31C4C-B177-BED5-F5D7-3F6FE3A2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044" y="2914730"/>
            <a:ext cx="4489270" cy="32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2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EBC1AF-2BD2-A7B1-E933-17A5C3EC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D6A0466-8DC5-E6C2-AE9A-15923ECA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" y="3908"/>
            <a:ext cx="6950093" cy="3506348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9C6BC48-9292-8D5D-8321-EEDA3FE47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2" y="3590141"/>
            <a:ext cx="5978963" cy="31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2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FBCCE2B-71FE-E074-BF59-F57ECF48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" y="3377"/>
            <a:ext cx="4951265" cy="2602876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4874B12-57FD-BD2D-DD77-31BFA7B2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59" y="204490"/>
            <a:ext cx="4319559" cy="2370137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6B865C6-5384-869F-E9AD-4B8F00A9C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71" y="2828709"/>
            <a:ext cx="5582969" cy="29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9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205</Words>
  <Application>Microsoft Office PowerPoint</Application>
  <PresentationFormat>Произвольный</PresentationFormat>
  <Paragraphs>100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Характеристики анализируемого набора данных </vt:lpstr>
      <vt:lpstr>Этапы обработки данных</vt:lpstr>
      <vt:lpstr>Этапы обработки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L B</cp:lastModifiedBy>
  <cp:revision>393</cp:revision>
  <dcterms:created xsi:type="dcterms:W3CDTF">2020-07-15T13:24:42Z</dcterms:created>
  <dcterms:modified xsi:type="dcterms:W3CDTF">2022-04-28T19:25:16Z</dcterms:modified>
</cp:coreProperties>
</file>