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8" autoAdjust="0"/>
    <p:restoredTop sz="96713" autoAdjust="0"/>
  </p:normalViewPr>
  <p:slideViewPr>
    <p:cSldViewPr snapToGrid="0">
      <p:cViewPr varScale="1">
        <p:scale>
          <a:sx n="112" d="100"/>
          <a:sy n="112" d="100"/>
        </p:scale>
        <p:origin x="96" y="27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13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29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099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378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91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507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968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09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46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5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31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7/23/2020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7414401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C7E9054-792F-47B6-949C-68CDCE7108C6}"/>
              </a:ext>
            </a:extLst>
          </p:cNvPr>
          <p:cNvPicPr>
            <a:picLocks noChangeAspect="1"/>
          </p:cNvPicPr>
          <p:nvPr/>
        </p:nvPicPr>
        <p:blipFill rotWithShape="1">
          <a:blip r:embed="rId2"/>
          <a:srcRect t="9970" b="150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48056"/>
            <a:ext cx="11301984"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948E893-2ADD-4217-A42A-2A3642062C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172" y="448056"/>
            <a:ext cx="11296688" cy="94997"/>
          </a:xfrm>
          <a:prstGeom prst="rect">
            <a:avLst/>
          </a:prstGeom>
          <a:solidFill>
            <a:srgbClr val="C34D79">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593271"/>
            <a:ext cx="11303626" cy="2059000"/>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B8CA4804-EA09-4D34-BDBD-C31FC5DD9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876" y="593271"/>
            <a:ext cx="11301984" cy="2059000"/>
          </a:xfrm>
          <a:prstGeom prst="rect">
            <a:avLst/>
          </a:prstGeom>
          <a:solidFill>
            <a:srgbClr val="C34D79">
              <a:alpha val="40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1">
            <a:extLst>
              <a:ext uri="{FF2B5EF4-FFF2-40B4-BE49-F238E27FC236}">
                <a16:creationId xmlns:a16="http://schemas.microsoft.com/office/drawing/2014/main" id="{629CD2F4-B274-4690-AD9E-E65355F0CEF9}"/>
              </a:ext>
            </a:extLst>
          </p:cNvPr>
          <p:cNvSpPr>
            <a:spLocks noGrp="1"/>
          </p:cNvSpPr>
          <p:nvPr>
            <p:ph type="ctrTitle"/>
          </p:nvPr>
        </p:nvSpPr>
        <p:spPr>
          <a:xfrm>
            <a:off x="1708084" y="1327305"/>
            <a:ext cx="8768170" cy="590931"/>
          </a:xfrm>
          <a:prstGeom prst="rect">
            <a:avLst/>
          </a:prstGeom>
        </p:spPr>
        <p:txBody>
          <a:bodyPr wrap="none">
            <a:spAutoFit/>
          </a:bodyPr>
          <a:lstStyle/>
          <a:p>
            <a:pPr algn="ctr"/>
            <a:r>
              <a:rPr lang="en-US" dirty="0">
                <a:solidFill>
                  <a:schemeClr val="bg1"/>
                </a:solidFill>
                <a:latin typeface="Arial" panose="020B0604020202020204" pitchFamily="34" charset="0"/>
                <a:ea typeface="Calibri" panose="020F0502020204030204" pitchFamily="34" charset="0"/>
              </a:rPr>
              <a:t>The Battle of Neighborhoods NY</a:t>
            </a:r>
            <a:endParaRPr lang="en-US" dirty="0">
              <a:solidFill>
                <a:schemeClr val="bg1"/>
              </a:solidFill>
            </a:endParaRPr>
          </a:p>
        </p:txBody>
      </p:sp>
    </p:spTree>
    <p:extLst>
      <p:ext uri="{BB962C8B-B14F-4D97-AF65-F5344CB8AC3E}">
        <p14:creationId xmlns:p14="http://schemas.microsoft.com/office/powerpoint/2010/main" val="153509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967023-E185-473B-967E-F8E51B5063B1}"/>
              </a:ext>
            </a:extLst>
          </p:cNvPr>
          <p:cNvSpPr>
            <a:spLocks noGrp="1"/>
          </p:cNvSpPr>
          <p:nvPr>
            <p:ph type="title"/>
          </p:nvPr>
        </p:nvSpPr>
        <p:spPr>
          <a:xfrm>
            <a:off x="771148" y="1037967"/>
            <a:ext cx="3261765" cy="4709131"/>
          </a:xfrm>
        </p:spPr>
        <p:txBody>
          <a:bodyPr anchor="ctr">
            <a:normAutofit/>
          </a:bodyPr>
          <a:lstStyle/>
          <a:p>
            <a:r>
              <a:rPr lang="en-US" u="sng" dirty="0">
                <a:solidFill>
                  <a:srgbClr val="FFFEFF"/>
                </a:solidFill>
              </a:rPr>
              <a:t>1- Introduction</a:t>
            </a:r>
            <a:br>
              <a:rPr lang="en-US" dirty="0">
                <a:solidFill>
                  <a:srgbClr val="FFFEFF"/>
                </a:solidFill>
              </a:rPr>
            </a:br>
            <a:endParaRPr lang="en-US" dirty="0">
              <a:solidFill>
                <a:srgbClr val="FFFEFF"/>
              </a:solidFill>
            </a:endParaRPr>
          </a:p>
        </p:txBody>
      </p:sp>
      <p:sp>
        <p:nvSpPr>
          <p:cNvPr id="3" name="Content Placeholder 2">
            <a:extLst>
              <a:ext uri="{FF2B5EF4-FFF2-40B4-BE49-F238E27FC236}">
                <a16:creationId xmlns:a16="http://schemas.microsoft.com/office/drawing/2014/main" id="{0EFD0661-7723-4643-B01D-3A724FDC57E4}"/>
              </a:ext>
            </a:extLst>
          </p:cNvPr>
          <p:cNvSpPr>
            <a:spLocks noGrp="1"/>
          </p:cNvSpPr>
          <p:nvPr>
            <p:ph idx="1"/>
          </p:nvPr>
        </p:nvSpPr>
        <p:spPr>
          <a:xfrm>
            <a:off x="4534935" y="1037968"/>
            <a:ext cx="6725899" cy="4820832"/>
          </a:xfrm>
        </p:spPr>
        <p:txBody>
          <a:bodyPr>
            <a:normAutofit/>
          </a:bodyPr>
          <a:lstStyle/>
          <a:p>
            <a:r>
              <a:rPr lang="en-US" dirty="0"/>
              <a:t>In this project we will use the Foursquare API to explore neighborhoods in New York City and group the neighborhoods into clusters. We will use the k-means clustering algorithm to complete this task. Finally, we will use the Folium library to visualize the neighborhoods in New York City and their emerging clusters.</a:t>
            </a:r>
          </a:p>
          <a:p>
            <a:r>
              <a:rPr lang="en-US" dirty="0"/>
              <a:t>This project is interesting for people or companies that would like to start a business in the city and would like to know the distribution of businesses across the city.</a:t>
            </a:r>
          </a:p>
          <a:p>
            <a:endParaRPr lang="en-US" dirty="0"/>
          </a:p>
        </p:txBody>
      </p:sp>
    </p:spTree>
    <p:extLst>
      <p:ext uri="{BB962C8B-B14F-4D97-AF65-F5344CB8AC3E}">
        <p14:creationId xmlns:p14="http://schemas.microsoft.com/office/powerpoint/2010/main" val="244429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AF895-43B7-4CA0-975A-6D959ACC692C}"/>
              </a:ext>
            </a:extLst>
          </p:cNvPr>
          <p:cNvSpPr>
            <a:spLocks noGrp="1"/>
          </p:cNvSpPr>
          <p:nvPr>
            <p:ph type="title"/>
          </p:nvPr>
        </p:nvSpPr>
        <p:spPr>
          <a:xfrm>
            <a:off x="573207" y="1209184"/>
            <a:ext cx="3542132" cy="4734416"/>
          </a:xfrm>
        </p:spPr>
        <p:txBody>
          <a:bodyPr anchor="ctr">
            <a:normAutofit/>
          </a:bodyPr>
          <a:lstStyle/>
          <a:p>
            <a:pPr algn="ctr"/>
            <a:r>
              <a:rPr lang="es-ES" dirty="0">
                <a:solidFill>
                  <a:srgbClr val="FFFFFF"/>
                </a:solidFill>
              </a:rPr>
              <a:t>2- </a:t>
            </a:r>
            <a:r>
              <a:rPr lang="en-US" u="sng" dirty="0">
                <a:solidFill>
                  <a:srgbClr val="FFFFFF"/>
                </a:solidFill>
              </a:rPr>
              <a:t>Dataset</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DA05F459-E841-4D4A-A932-22E75B4901E2}"/>
              </a:ext>
            </a:extLst>
          </p:cNvPr>
          <p:cNvSpPr>
            <a:spLocks noGrp="1"/>
          </p:cNvSpPr>
          <p:nvPr>
            <p:ph idx="1"/>
          </p:nvPr>
        </p:nvSpPr>
        <p:spPr>
          <a:xfrm>
            <a:off x="4561870" y="723900"/>
            <a:ext cx="7183597" cy="3152362"/>
          </a:xfrm>
        </p:spPr>
        <p:txBody>
          <a:bodyPr>
            <a:normAutofit/>
          </a:bodyPr>
          <a:lstStyle/>
          <a:p>
            <a:r>
              <a:rPr lang="en-US" dirty="0"/>
              <a:t>We are going to use the dataset available with the NY data, with this data we are going to create a clustering model for the entire city.</a:t>
            </a:r>
          </a:p>
          <a:p>
            <a:r>
              <a:rPr lang="en-US" dirty="0"/>
              <a:t>The data consist in the name of the neighborhood and the location values. Using the Foursquare API will create a dataset in which we will have the previous data divided in streets and the different business in those streets.</a:t>
            </a:r>
          </a:p>
          <a:p>
            <a:endParaRPr lang="en-US" dirty="0"/>
          </a:p>
        </p:txBody>
      </p:sp>
      <p:pic>
        <p:nvPicPr>
          <p:cNvPr id="4" name="Picture 3">
            <a:extLst>
              <a:ext uri="{FF2B5EF4-FFF2-40B4-BE49-F238E27FC236}">
                <a16:creationId xmlns:a16="http://schemas.microsoft.com/office/drawing/2014/main" id="{B5E11EF9-A199-46DC-8079-DC7BBD3A70E0}"/>
              </a:ext>
            </a:extLst>
          </p:cNvPr>
          <p:cNvPicPr/>
          <p:nvPr/>
        </p:nvPicPr>
        <p:blipFill>
          <a:blip r:embed="rId2"/>
          <a:stretch>
            <a:fillRect/>
          </a:stretch>
        </p:blipFill>
        <p:spPr>
          <a:xfrm>
            <a:off x="5463428" y="3224884"/>
            <a:ext cx="4963443" cy="2507176"/>
          </a:xfrm>
          <a:prstGeom prst="rect">
            <a:avLst/>
          </a:prstGeom>
        </p:spPr>
      </p:pic>
    </p:spTree>
    <p:extLst>
      <p:ext uri="{BB962C8B-B14F-4D97-AF65-F5344CB8AC3E}">
        <p14:creationId xmlns:p14="http://schemas.microsoft.com/office/powerpoint/2010/main" val="239975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32296A-481F-4D7A-9144-559D32954807}"/>
              </a:ext>
            </a:extLst>
          </p:cNvPr>
          <p:cNvSpPr>
            <a:spLocks noGrp="1"/>
          </p:cNvSpPr>
          <p:nvPr>
            <p:ph type="title"/>
          </p:nvPr>
        </p:nvSpPr>
        <p:spPr>
          <a:xfrm>
            <a:off x="586854" y="1037967"/>
            <a:ext cx="3238385" cy="4709131"/>
          </a:xfrm>
        </p:spPr>
        <p:txBody>
          <a:bodyPr anchor="ctr">
            <a:normAutofit/>
          </a:bodyPr>
          <a:lstStyle/>
          <a:p>
            <a:r>
              <a:rPr lang="es-ES" dirty="0">
                <a:solidFill>
                  <a:srgbClr val="FFFEFF"/>
                </a:solidFill>
              </a:rPr>
              <a:t>3- </a:t>
            </a:r>
            <a:r>
              <a:rPr lang="en-US" u="sng" dirty="0">
                <a:solidFill>
                  <a:srgbClr val="FFFEFF"/>
                </a:solidFill>
              </a:rPr>
              <a:t>Methodology</a:t>
            </a:r>
            <a:br>
              <a:rPr lang="en-US" dirty="0">
                <a:solidFill>
                  <a:srgbClr val="FFFEFF"/>
                </a:solidFill>
              </a:rPr>
            </a:br>
            <a:endParaRPr lang="en-US" dirty="0">
              <a:solidFill>
                <a:srgbClr val="FFFEFF"/>
              </a:solidFill>
            </a:endParaRPr>
          </a:p>
        </p:txBody>
      </p:sp>
      <p:sp>
        <p:nvSpPr>
          <p:cNvPr id="3" name="Content Placeholder 2">
            <a:extLst>
              <a:ext uri="{FF2B5EF4-FFF2-40B4-BE49-F238E27FC236}">
                <a16:creationId xmlns:a16="http://schemas.microsoft.com/office/drawing/2014/main" id="{96997C5F-03D9-4FA7-B4BB-46A1428D808C}"/>
              </a:ext>
            </a:extLst>
          </p:cNvPr>
          <p:cNvSpPr>
            <a:spLocks noGrp="1"/>
          </p:cNvSpPr>
          <p:nvPr>
            <p:ph idx="1"/>
          </p:nvPr>
        </p:nvSpPr>
        <p:spPr>
          <a:xfrm>
            <a:off x="4534935" y="1037968"/>
            <a:ext cx="6725899" cy="4820832"/>
          </a:xfrm>
        </p:spPr>
        <p:txBody>
          <a:bodyPr>
            <a:normAutofit/>
          </a:bodyPr>
          <a:lstStyle/>
          <a:p>
            <a:r>
              <a:rPr lang="en-US" dirty="0"/>
              <a:t>The final goal of the project is to cluster the locations, firstly we have an induvial analysis of each of the neighborhood in which we are able to see the frequency of the different business, with this analysis we can observe the different division that we can have afterwards.</a:t>
            </a:r>
          </a:p>
          <a:p>
            <a:r>
              <a:rPr lang="en-US" dirty="0"/>
              <a:t>Why K-Means?</a:t>
            </a:r>
          </a:p>
          <a:p>
            <a:pPr marL="0" indent="0">
              <a:buNone/>
            </a:pPr>
            <a:r>
              <a:rPr lang="en-US" dirty="0"/>
              <a:t>k-means clustering is a method of vector quantization, originally from signal processing, that aims to partition n observations into k clusters in which each observation belongs to the cluster with the nearest mean (cluster centers or cluster centroid), serving as a prototype of the cluster. So, for this project, this algorithm works perfectly.</a:t>
            </a:r>
          </a:p>
          <a:p>
            <a:pPr marL="0" indent="0">
              <a:buNone/>
            </a:pPr>
            <a:endParaRPr lang="en-US" dirty="0"/>
          </a:p>
          <a:p>
            <a:endParaRPr lang="en-US" dirty="0"/>
          </a:p>
        </p:txBody>
      </p:sp>
    </p:spTree>
    <p:extLst>
      <p:ext uri="{BB962C8B-B14F-4D97-AF65-F5344CB8AC3E}">
        <p14:creationId xmlns:p14="http://schemas.microsoft.com/office/powerpoint/2010/main" val="11705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F7D63F-4B78-4A6F-8841-DFC413DB7D2E}"/>
              </a:ext>
            </a:extLst>
          </p:cNvPr>
          <p:cNvSpPr>
            <a:spLocks noGrp="1"/>
          </p:cNvSpPr>
          <p:nvPr>
            <p:ph type="title"/>
          </p:nvPr>
        </p:nvSpPr>
        <p:spPr>
          <a:xfrm>
            <a:off x="803189" y="1209184"/>
            <a:ext cx="3089189" cy="4734416"/>
          </a:xfrm>
        </p:spPr>
        <p:txBody>
          <a:bodyPr anchor="ctr">
            <a:normAutofit/>
          </a:bodyPr>
          <a:lstStyle/>
          <a:p>
            <a:r>
              <a:rPr lang="es-ES" dirty="0">
                <a:solidFill>
                  <a:srgbClr val="FFFFFF"/>
                </a:solidFill>
              </a:rPr>
              <a:t>4- </a:t>
            </a:r>
            <a:r>
              <a:rPr lang="en-US" u="sng" dirty="0">
                <a:solidFill>
                  <a:srgbClr val="FFFFFF"/>
                </a:solidFill>
              </a:rPr>
              <a:t>Results</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304C142F-4EC9-420C-8327-C011BF550C36}"/>
              </a:ext>
            </a:extLst>
          </p:cNvPr>
          <p:cNvSpPr>
            <a:spLocks noGrp="1"/>
          </p:cNvSpPr>
          <p:nvPr>
            <p:ph idx="1"/>
          </p:nvPr>
        </p:nvSpPr>
        <p:spPr>
          <a:xfrm>
            <a:off x="4561870" y="723900"/>
            <a:ext cx="7183597" cy="1091252"/>
          </a:xfrm>
        </p:spPr>
        <p:txBody>
          <a:bodyPr>
            <a:normAutofit/>
          </a:bodyPr>
          <a:lstStyle/>
          <a:p>
            <a:r>
              <a:rPr lang="en-US" dirty="0"/>
              <a:t>As final result we can observe the city map with the different datapoints assigned to the corresponding cluster.</a:t>
            </a:r>
          </a:p>
          <a:p>
            <a:endParaRPr lang="en-US" dirty="0"/>
          </a:p>
        </p:txBody>
      </p:sp>
      <p:pic>
        <p:nvPicPr>
          <p:cNvPr id="4" name="Picture 3">
            <a:extLst>
              <a:ext uri="{FF2B5EF4-FFF2-40B4-BE49-F238E27FC236}">
                <a16:creationId xmlns:a16="http://schemas.microsoft.com/office/drawing/2014/main" id="{8F7D3187-22BC-4B49-8C86-3418943806D2}"/>
              </a:ext>
            </a:extLst>
          </p:cNvPr>
          <p:cNvPicPr/>
          <p:nvPr/>
        </p:nvPicPr>
        <p:blipFill rotWithShape="1">
          <a:blip r:embed="rId2"/>
          <a:srcRect l="10760" r="5318" b="1"/>
          <a:stretch/>
        </p:blipFill>
        <p:spPr>
          <a:xfrm>
            <a:off x="4626192" y="1712795"/>
            <a:ext cx="7119275" cy="4633632"/>
          </a:xfrm>
          <a:prstGeom prst="rect">
            <a:avLst/>
          </a:prstGeom>
        </p:spPr>
      </p:pic>
    </p:spTree>
    <p:extLst>
      <p:ext uri="{BB962C8B-B14F-4D97-AF65-F5344CB8AC3E}">
        <p14:creationId xmlns:p14="http://schemas.microsoft.com/office/powerpoint/2010/main" val="26065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D9C816-A122-4E38-BDD8-6E80D742854E}"/>
              </a:ext>
            </a:extLst>
          </p:cNvPr>
          <p:cNvSpPr>
            <a:spLocks noGrp="1"/>
          </p:cNvSpPr>
          <p:nvPr>
            <p:ph type="title"/>
          </p:nvPr>
        </p:nvSpPr>
        <p:spPr>
          <a:xfrm>
            <a:off x="803189" y="1209184"/>
            <a:ext cx="3089189" cy="4734416"/>
          </a:xfrm>
        </p:spPr>
        <p:txBody>
          <a:bodyPr anchor="ctr">
            <a:normAutofit/>
          </a:bodyPr>
          <a:lstStyle/>
          <a:p>
            <a:r>
              <a:rPr lang="en-US" u="sng">
                <a:solidFill>
                  <a:srgbClr val="FFFFFF"/>
                </a:solidFill>
              </a:rPr>
              <a:t>5- Conclusion</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23BBB1CD-E29A-497D-8D43-EDF2F990646D}"/>
              </a:ext>
            </a:extLst>
          </p:cNvPr>
          <p:cNvSpPr>
            <a:spLocks noGrp="1"/>
          </p:cNvSpPr>
          <p:nvPr>
            <p:ph idx="1"/>
          </p:nvPr>
        </p:nvSpPr>
        <p:spPr>
          <a:xfrm>
            <a:off x="4561870" y="723900"/>
            <a:ext cx="7183597" cy="3152362"/>
          </a:xfrm>
        </p:spPr>
        <p:txBody>
          <a:bodyPr>
            <a:normAutofit/>
          </a:bodyPr>
          <a:lstStyle/>
          <a:p>
            <a:r>
              <a:rPr lang="en-US" dirty="0"/>
              <a:t>In this project we used the Foursquare API to explore neighborhoods in New York City and group the neighborhoods into clusters. We used the k-means clustering algorithm to complete this task. Finally, we used the Folium library to visualize the neighborhoods in New York City and their emerging clusters.</a:t>
            </a:r>
          </a:p>
          <a:p>
            <a:endParaRPr lang="en-US" dirty="0"/>
          </a:p>
        </p:txBody>
      </p:sp>
      <p:pic>
        <p:nvPicPr>
          <p:cNvPr id="7" name="Graphic 6" descr="Robot">
            <a:extLst>
              <a:ext uri="{FF2B5EF4-FFF2-40B4-BE49-F238E27FC236}">
                <a16:creationId xmlns:a16="http://schemas.microsoft.com/office/drawing/2014/main" id="{BF73E4BA-0DDD-439F-8462-CD504EF1EF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5249" y="4149588"/>
            <a:ext cx="2196838" cy="2196838"/>
          </a:xfrm>
          <a:prstGeom prst="rect">
            <a:avLst/>
          </a:prstGeom>
        </p:spPr>
      </p:pic>
    </p:spTree>
    <p:extLst>
      <p:ext uri="{BB962C8B-B14F-4D97-AF65-F5344CB8AC3E}">
        <p14:creationId xmlns:p14="http://schemas.microsoft.com/office/powerpoint/2010/main" val="235054655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641"/>
      </a:dk2>
      <a:lt2>
        <a:srgbClr val="E2E8E6"/>
      </a:lt2>
      <a:accent1>
        <a:srgbClr val="C34D79"/>
      </a:accent1>
      <a:accent2>
        <a:srgbClr val="B13B98"/>
      </a:accent2>
      <a:accent3>
        <a:srgbClr val="AB4DC3"/>
      </a:accent3>
      <a:accent4>
        <a:srgbClr val="693DB2"/>
      </a:accent4>
      <a:accent5>
        <a:srgbClr val="4D51C3"/>
      </a:accent5>
      <a:accent6>
        <a:srgbClr val="3B71B1"/>
      </a:accent6>
      <a:hlink>
        <a:srgbClr val="7063CB"/>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Nova Light</vt:lpstr>
      <vt:lpstr>Wingdings 2</vt:lpstr>
      <vt:lpstr>DividendVTI</vt:lpstr>
      <vt:lpstr>The Battle of Neighborhoods NY</vt:lpstr>
      <vt:lpstr>1- Introduction </vt:lpstr>
      <vt:lpstr>2- Dataset </vt:lpstr>
      <vt:lpstr>3- Methodology </vt:lpstr>
      <vt:lpstr>4- Results </vt:lpstr>
      <vt:lpstr>5-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NY</dc:title>
  <dc:creator>Ivan Lara</dc:creator>
  <cp:lastModifiedBy>Ivan Lara</cp:lastModifiedBy>
  <cp:revision>2</cp:revision>
  <dcterms:created xsi:type="dcterms:W3CDTF">2020-07-23T10:23:10Z</dcterms:created>
  <dcterms:modified xsi:type="dcterms:W3CDTF">2020-07-23T10:23:47Z</dcterms:modified>
</cp:coreProperties>
</file>