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1" r:id="rId4"/>
    <p:sldId id="258" r:id="rId5"/>
    <p:sldId id="259" r:id="rId6"/>
    <p:sldId id="262" r:id="rId7"/>
    <p:sldId id="264" r:id="rId8"/>
    <p:sldId id="273" r:id="rId9"/>
    <p:sldId id="260" r:id="rId10"/>
    <p:sldId id="274" r:id="rId11"/>
    <p:sldId id="275" r:id="rId12"/>
    <p:sldId id="277" r:id="rId13"/>
    <p:sldId id="278" r:id="rId14"/>
    <p:sldId id="261" r:id="rId15"/>
    <p:sldId id="265" r:id="rId16"/>
    <p:sldId id="266" r:id="rId17"/>
    <p:sldId id="267" r:id="rId18"/>
    <p:sldId id="268" r:id="rId19"/>
    <p:sldId id="269" r:id="rId20"/>
    <p:sldId id="270" r:id="rId21"/>
    <p:sldId id="279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59042" autoAdjust="0"/>
  </p:normalViewPr>
  <p:slideViewPr>
    <p:cSldViewPr snapToGrid="0">
      <p:cViewPr varScale="1">
        <p:scale>
          <a:sx n="95" d="100"/>
          <a:sy n="95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5DE6F-D468-475D-BAB6-E98A1C07F7D4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2FC1-7588-485B-8F09-A1505B470E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7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42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526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38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5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036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015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738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340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8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910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3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55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37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88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6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9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gewinnbringende</a:t>
            </a:r>
            <a:r>
              <a:rPr lang="en-US" dirty="0"/>
              <a:t> T</a:t>
            </a:r>
            <a:r>
              <a:rPr lang="de-DE" dirty="0" err="1"/>
              <a:t>ätigkeiten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8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Erwähnen, dass die vorgestellte Architektur eine Eigenleistung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137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Erklären: warum ein Kreis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03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B42CF-D895-8F5D-5B63-344A60AF8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0BC14B-F817-5CED-AEB7-E72904EDA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96E3B-4DEF-38DC-A1AA-04E50530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A9115-B8BD-967F-220B-C2AC07A4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0C18F-1460-AA85-FE56-6CC91856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1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BCABE-2C2A-F5A4-1090-01D0A82D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A47F3-7577-E64E-C2EF-F57860D8B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C8BE2-30B9-AF0B-2E67-617F1283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3933F-AEAD-3694-679C-5B3B63CA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D4DA0-D0C6-2501-5B9F-618F2EB3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78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9780DA-5E58-5230-CD0B-3F0B37783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918094-9B4C-E007-F763-DC08F33D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08225-E4D6-45FF-2320-FD8A9113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E06F2-5F2D-69B3-2A68-F58DF176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2A17B-DE2F-313B-ED36-3564BFDD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76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5CAA8-6C70-7E48-C2C0-9B70F63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1A2EB-AB3F-B5DB-2FE6-1538AAA4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98B6FB-CCD2-48E3-7348-EE028E5B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63BB5-F5BE-5D38-F5EF-A727C4FC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ECDDC-DFF9-10BA-78BE-10C4E5DF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3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A5F3C-9D13-3E05-168F-5FD413D6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061468-86D5-9013-059B-EA0A9550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18C5B4-6134-6E7F-ED67-C28D82E7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F115E-C366-80B8-5CDE-A7445923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32521-1877-7666-2FC6-AE7A6971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0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45830-B927-93FD-98EB-55DC8A2B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EFA73-7A14-5ED0-758B-A3963E20F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C68398-52C4-DE3C-1F9A-E73F8D72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9BCD4E-0B08-6066-FC41-4FBC7A3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47C1B-4AB4-100B-7084-22DB160C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034FF-C216-5043-DCAA-964544BC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4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85B72-9C1E-759E-04C2-AF6B4A3C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E9C65-7428-99C3-CA8E-34FE2471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2E0105-7003-1E9E-BD25-37F44667C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982B3E-E462-DB02-73F0-EFC1E63FE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94D4ED-BCAF-B608-0D51-D40112F81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0E477A-1064-302B-9454-32C78509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0408D3-3654-6B88-22B5-AF15C96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66FF60-E283-3EA0-774F-84B4423A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7B08A-F73D-3494-9649-BE9DC50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91DE96-956F-C2EB-7E7C-7A090E68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A2A4D8-DD6A-9C46-B830-953F3CA5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F828C3-D261-F5D2-FBCD-B008B801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1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2C1293-32B9-DCFC-5373-B2AF3F85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518F63-3DFD-3BB1-ABFD-A994896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25BABC-64E5-F286-A0F7-426545F9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6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EB470-39E4-2953-6962-421E03D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98E48-7FB3-52F8-09AE-C89DF9A6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882421-D488-675C-E9B2-4613F240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E819D5-11B0-6FEB-A1EE-FF8DF5EE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B8C90-6413-E688-EB25-A0E77D4F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33DD4-2EC6-F6EB-F64C-93BDAE74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2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50F44-1B21-FA60-9448-D2370350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BF681C-24BA-E178-7E27-810FEB0D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18ED5-842C-95B6-8205-05A9B426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C164AF-7F55-39D2-CC31-30C0315B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20A98E-2C22-C6DD-61D0-DA124D14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59D3B-E15D-6632-E17E-4EEA569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3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D4EE58-4FB9-CAC6-10B4-09DA3339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23550A-791E-157A-7D96-C1AB8CDC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5CD6C-9C91-A8C5-959F-91CB0D8BD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B678-0478-4458-BAC2-CB6DBEF2CFA8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3DB41-FB00-178F-B9E2-D6DFF9E1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BBF7E-45BE-7DE1-8DB0-FE9B79AC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4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F2CAF-C059-1800-851B-478B3F73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596" y="693154"/>
            <a:ext cx="10182808" cy="2387600"/>
          </a:xfrm>
        </p:spPr>
        <p:txBody>
          <a:bodyPr>
            <a:normAutofit/>
          </a:bodyPr>
          <a:lstStyle/>
          <a:p>
            <a:r>
              <a:rPr lang="de-DE" sz="4000" b="0" i="0" dirty="0">
                <a:effectLst/>
                <a:latin typeface="Arial" panose="020B0604020202020204" pitchFamily="34" charset="0"/>
              </a:rPr>
              <a:t>Architektur eines OCPP-Servers.</a:t>
            </a:r>
            <a:br>
              <a:rPr lang="de-DE" sz="4000" dirty="0"/>
            </a:br>
            <a:r>
              <a:rPr lang="de-DE" sz="4000" b="0" i="0" dirty="0">
                <a:effectLst/>
                <a:latin typeface="Arial" panose="020B0604020202020204" pitchFamily="34" charset="0"/>
              </a:rPr>
              <a:t>Implementierung als Bibliothek,</a:t>
            </a:r>
            <a:br>
              <a:rPr lang="de-DE" sz="4000" dirty="0"/>
            </a:br>
            <a:r>
              <a:rPr lang="de-DE" sz="4000" b="0" i="0" dirty="0">
                <a:effectLst/>
                <a:latin typeface="Arial" panose="020B0604020202020204" pitchFamily="34" charset="0"/>
              </a:rPr>
              <a:t>Framework und </a:t>
            </a:r>
            <a:r>
              <a:rPr lang="de-DE" sz="4000" b="0" i="0" dirty="0" err="1">
                <a:effectLst/>
                <a:latin typeface="Arial" panose="020B0604020202020204" pitchFamily="34" charset="0"/>
              </a:rPr>
              <a:t>Standalone</a:t>
            </a:r>
            <a:r>
              <a:rPr lang="de-DE" sz="4000" b="0" i="0" dirty="0">
                <a:effectLst/>
                <a:latin typeface="Arial" panose="020B0604020202020204" pitchFamily="34" charset="0"/>
              </a:rPr>
              <a:t> Anwendung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7D2A35-B5CE-8CD5-BCBC-F612D56FA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Agibalov Ivan</a:t>
            </a:r>
            <a:br>
              <a:rPr lang="en-US" dirty="0"/>
            </a:br>
            <a:r>
              <a:rPr lang="en-US" dirty="0"/>
              <a:t>71685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61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DACD-9825-6886-AB3D-7909AFD2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BC46F-6C66-6E98-75D8-3B5C27EB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56922" cy="4351338"/>
          </a:xfrm>
        </p:spPr>
        <p:txBody>
          <a:bodyPr/>
          <a:lstStyle/>
          <a:p>
            <a:r>
              <a:rPr lang="de-DE" dirty="0" err="1"/>
              <a:t>Unittesting</a:t>
            </a:r>
            <a:r>
              <a:rPr lang="de-DE" dirty="0"/>
              <a:t> realisiert mittels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24B885-2A46-9D66-4E1E-B3D037756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74" y="1366915"/>
            <a:ext cx="9582697" cy="499888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C4533B8-D2C9-6B32-894F-9627F0B60A4F}"/>
              </a:ext>
            </a:extLst>
          </p:cNvPr>
          <p:cNvSpPr txBox="1"/>
          <p:nvPr/>
        </p:nvSpPr>
        <p:spPr>
          <a:xfrm>
            <a:off x="10103199" y="612354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18</a:t>
            </a:r>
          </a:p>
        </p:txBody>
      </p:sp>
    </p:spTree>
    <p:extLst>
      <p:ext uri="{BB962C8B-B14F-4D97-AF65-F5344CB8AC3E}">
        <p14:creationId xmlns:p14="http://schemas.microsoft.com/office/powerpoint/2010/main" val="402907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68BF-382A-A0E1-4430-87AEDC51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9B5E2-29F5-B744-AAC0-1454A964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4966252" cy="4351338"/>
          </a:xfrm>
        </p:spPr>
        <p:txBody>
          <a:bodyPr/>
          <a:lstStyle/>
          <a:p>
            <a:r>
              <a:rPr lang="de-DE" dirty="0" err="1"/>
              <a:t>Integrationstesting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Port + Adapter + Controller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79FB3B-31A9-8E76-D156-2D35F6D0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50" y="771154"/>
            <a:ext cx="533474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68BF-382A-A0E1-4430-87AEDC51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9B5E2-29F5-B744-AAC0-1454A964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4966252" cy="4351338"/>
          </a:xfrm>
        </p:spPr>
        <p:txBody>
          <a:bodyPr/>
          <a:lstStyle/>
          <a:p>
            <a:r>
              <a:rPr lang="de-DE" dirty="0" err="1"/>
              <a:t>Integrationstesting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Port + Adapter + Controller</a:t>
            </a:r>
          </a:p>
          <a:p>
            <a:pPr lvl="1"/>
            <a:r>
              <a:rPr lang="en-US" dirty="0"/>
              <a:t>Controller + Dispatcher + </a:t>
            </a:r>
            <a:r>
              <a:rPr lang="en-US" dirty="0" err="1"/>
              <a:t>UseCases</a:t>
            </a:r>
            <a:r>
              <a:rPr lang="en-US" dirty="0"/>
              <a:t> + Interactors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FC691A-B9A4-0B3C-B5C1-8DD728F4A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50" y="1027906"/>
            <a:ext cx="530616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68BF-382A-A0E1-4430-87AEDC51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9B5E2-29F5-B744-AAC0-1454A964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4966252" cy="4351338"/>
          </a:xfrm>
        </p:spPr>
        <p:txBody>
          <a:bodyPr/>
          <a:lstStyle/>
          <a:p>
            <a:r>
              <a:rPr lang="de-DE" dirty="0" err="1"/>
              <a:t>Integrationstesting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Port + Adapter + Controller</a:t>
            </a:r>
          </a:p>
          <a:p>
            <a:pPr lvl="1"/>
            <a:r>
              <a:rPr lang="en-US" dirty="0"/>
              <a:t>Controller + Dispatcher + </a:t>
            </a:r>
            <a:r>
              <a:rPr lang="en-US" dirty="0" err="1"/>
              <a:t>UseCases</a:t>
            </a:r>
            <a:r>
              <a:rPr lang="en-US" dirty="0"/>
              <a:t> + Interactors</a:t>
            </a:r>
          </a:p>
          <a:p>
            <a:pPr lvl="1"/>
            <a:r>
              <a:rPr lang="en-US" dirty="0"/>
              <a:t>Controllers + Dispatcher + </a:t>
            </a:r>
            <a:r>
              <a:rPr lang="en-US" dirty="0" err="1"/>
              <a:t>UseCases</a:t>
            </a:r>
            <a:r>
              <a:rPr lang="en-US" dirty="0"/>
              <a:t> + Interactors (</a:t>
            </a:r>
            <a:r>
              <a:rPr lang="en-US" dirty="0" err="1"/>
              <a:t>innere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)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BF3CE1-F22C-1877-B9F1-1F90EF545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50" y="790206"/>
            <a:ext cx="529663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6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8B203-805A-A025-F3A4-0730CC26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56" y="18255"/>
            <a:ext cx="10515600" cy="1325563"/>
          </a:xfrm>
        </p:spPr>
        <p:txBody>
          <a:bodyPr/>
          <a:lstStyle/>
          <a:p>
            <a:r>
              <a:rPr lang="de-DE" dirty="0"/>
              <a:t>Anwendung der allgemeinen Architektur</a:t>
            </a:r>
          </a:p>
        </p:txBody>
      </p:sp>
      <p:pic>
        <p:nvPicPr>
          <p:cNvPr id="5" name="Grafik 4" descr="Ein Bild, das Text, Gerät, Barometer enthält.&#10;&#10;Automatisch generierte Beschreibung">
            <a:extLst>
              <a:ext uri="{FF2B5EF4-FFF2-40B4-BE49-F238E27FC236}">
                <a16:creationId xmlns:a16="http://schemas.microsoft.com/office/drawing/2014/main" id="{9848EB54-F594-437F-12AB-E843C9F1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56" y="1087472"/>
            <a:ext cx="5725611" cy="57522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D74534-891E-7EA7-E02D-2F5B6954BD19}"/>
              </a:ext>
            </a:extLst>
          </p:cNvPr>
          <p:cNvSpPr txBox="1"/>
          <p:nvPr/>
        </p:nvSpPr>
        <p:spPr>
          <a:xfrm>
            <a:off x="7623312" y="1343818"/>
            <a:ext cx="16001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Controllers: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OCPPComm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BDB096F-9B6E-8509-C70B-420975944AF9}"/>
              </a:ext>
            </a:extLst>
          </p:cNvPr>
          <p:cNvSpPr txBox="1"/>
          <p:nvPr/>
        </p:nvSpPr>
        <p:spPr>
          <a:xfrm>
            <a:off x="10103199" y="579758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41</a:t>
            </a:r>
          </a:p>
        </p:txBody>
      </p:sp>
    </p:spTree>
    <p:extLst>
      <p:ext uri="{BB962C8B-B14F-4D97-AF65-F5344CB8AC3E}">
        <p14:creationId xmlns:p14="http://schemas.microsoft.com/office/powerpoint/2010/main" val="205993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69036-77D6-530B-E836-EB351419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Gemeinsames</a:t>
            </a:r>
            <a:r>
              <a:rPr lang="en-US" dirty="0"/>
              <a:t> Teil</a:t>
            </a:r>
            <a:endParaRPr lang="de-DE" dirty="0"/>
          </a:p>
        </p:txBody>
      </p:sp>
      <p:pic>
        <p:nvPicPr>
          <p:cNvPr id="5" name="Grafik 4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D3D0FCB3-2978-ADA3-1536-18C1DC6E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45" y="293204"/>
            <a:ext cx="6249789" cy="627159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E889ADD-4E55-4167-0772-4B37B81D65F6}"/>
              </a:ext>
            </a:extLst>
          </p:cNvPr>
          <p:cNvSpPr txBox="1"/>
          <p:nvPr/>
        </p:nvSpPr>
        <p:spPr>
          <a:xfrm>
            <a:off x="10351733" y="5968405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50</a:t>
            </a:r>
          </a:p>
        </p:txBody>
      </p:sp>
    </p:spTree>
    <p:extLst>
      <p:ext uri="{BB962C8B-B14F-4D97-AF65-F5344CB8AC3E}">
        <p14:creationId xmlns:p14="http://schemas.microsoft.com/office/powerpoint/2010/main" val="361984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FFAFE-DBB5-194A-D161-E5FEB2CE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49580"/>
            <a:ext cx="10515600" cy="1325563"/>
          </a:xfrm>
        </p:spPr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mit </a:t>
            </a:r>
            <a:br>
              <a:rPr lang="de-DE" dirty="0"/>
            </a:br>
            <a:r>
              <a:rPr lang="de-DE" dirty="0"/>
              <a:t>Datenbank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66DC1B-69C0-43E1-E499-C964E3D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49580"/>
            <a:ext cx="6172200" cy="615884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1157B5-D298-FA55-74D7-1EB26B95D153}"/>
              </a:ext>
            </a:extLst>
          </p:cNvPr>
          <p:cNvSpPr txBox="1"/>
          <p:nvPr/>
        </p:nvSpPr>
        <p:spPr>
          <a:xfrm>
            <a:off x="536713" y="1888435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“</a:t>
            </a:r>
            <a:r>
              <a:rPr lang="en-US" dirty="0" err="1"/>
              <a:t>echt</a:t>
            </a:r>
            <a:r>
              <a:rPr lang="en-US" dirty="0"/>
              <a:t>” 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FFB3BC-5320-7394-86C5-22BB7A6532C3}"/>
              </a:ext>
            </a:extLst>
          </p:cNvPr>
          <p:cNvSpPr txBox="1"/>
          <p:nvPr/>
        </p:nvSpPr>
        <p:spPr>
          <a:xfrm>
            <a:off x="10179399" y="5998551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51</a:t>
            </a:r>
          </a:p>
        </p:txBody>
      </p:sp>
    </p:spTree>
    <p:extLst>
      <p:ext uri="{BB962C8B-B14F-4D97-AF65-F5344CB8AC3E}">
        <p14:creationId xmlns:p14="http://schemas.microsoft.com/office/powerpoint/2010/main" val="1377147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22A70A3-01DF-C15D-4B52-FB38CC700BCD}"/>
              </a:ext>
            </a:extLst>
          </p:cNvPr>
          <p:cNvSpPr txBox="1">
            <a:spLocks/>
          </p:cNvSpPr>
          <p:nvPr/>
        </p:nvSpPr>
        <p:spPr>
          <a:xfrm>
            <a:off x="397565" y="349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Standalone</a:t>
            </a:r>
            <a:r>
              <a:rPr lang="de-DE" dirty="0"/>
              <a:t> ohne </a:t>
            </a:r>
            <a:br>
              <a:rPr lang="de-DE" dirty="0"/>
            </a:br>
            <a:r>
              <a:rPr lang="de-DE" dirty="0"/>
              <a:t>Datenbank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6C4C89-5695-AFE9-7B85-46F88553E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87" y="402535"/>
            <a:ext cx="6046372" cy="605293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A11F5DC-64CC-FD1B-F255-FB2EC4A7186B}"/>
              </a:ext>
            </a:extLst>
          </p:cNvPr>
          <p:cNvSpPr txBox="1"/>
          <p:nvPr/>
        </p:nvSpPr>
        <p:spPr>
          <a:xfrm>
            <a:off x="397565" y="1794013"/>
            <a:ext cx="339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Schnittstellen werden gebraucht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manche werden simuliert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BE9312B-1EF8-5495-2E2F-672B9BEEBB21}"/>
              </a:ext>
            </a:extLst>
          </p:cNvPr>
          <p:cNvSpPr txBox="1"/>
          <p:nvPr/>
        </p:nvSpPr>
        <p:spPr>
          <a:xfrm>
            <a:off x="10634158" y="6139088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52</a:t>
            </a:r>
          </a:p>
        </p:txBody>
      </p:sp>
    </p:spTree>
    <p:extLst>
      <p:ext uri="{BB962C8B-B14F-4D97-AF65-F5344CB8AC3E}">
        <p14:creationId xmlns:p14="http://schemas.microsoft.com/office/powerpoint/2010/main" val="253836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FEE7776-8D6E-C082-F5AD-A5D63AA050EA}"/>
              </a:ext>
            </a:extLst>
          </p:cNvPr>
          <p:cNvSpPr txBox="1">
            <a:spLocks/>
          </p:cNvSpPr>
          <p:nvPr/>
        </p:nvSpPr>
        <p:spPr>
          <a:xfrm>
            <a:off x="397565" y="349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Library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E40B85-9AF4-8971-3299-C93274454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1987"/>
            <a:ext cx="5874026" cy="58740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467A862-D21E-45F0-0046-F65369D92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" y="1675143"/>
            <a:ext cx="5909290" cy="429370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776F3F3-7EC7-7CA0-ADD7-FA5FB18DF7ED}"/>
              </a:ext>
            </a:extLst>
          </p:cNvPr>
          <p:cNvSpPr txBox="1"/>
          <p:nvPr/>
        </p:nvSpPr>
        <p:spPr>
          <a:xfrm>
            <a:off x="10801568" y="5996681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53</a:t>
            </a:r>
          </a:p>
        </p:txBody>
      </p:sp>
    </p:spTree>
    <p:extLst>
      <p:ext uri="{BB962C8B-B14F-4D97-AF65-F5344CB8AC3E}">
        <p14:creationId xmlns:p14="http://schemas.microsoft.com/office/powerpoint/2010/main" val="94871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17D2977-4693-9A03-6DEA-EAB8C5D543AA}"/>
              </a:ext>
            </a:extLst>
          </p:cNvPr>
          <p:cNvSpPr txBox="1">
            <a:spLocks/>
          </p:cNvSpPr>
          <p:nvPr/>
        </p:nvSpPr>
        <p:spPr>
          <a:xfrm>
            <a:off x="397565" y="349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Framework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9FBA21-2CC9-243C-ACD4-087FEB416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212"/>
            <a:ext cx="5824675" cy="58623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E68B23-E6A1-AC3A-26C3-2F1D09D78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2681"/>
            <a:ext cx="6095999" cy="334136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07728F3-6AF7-EC7D-F751-F395CDFE85CD}"/>
              </a:ext>
            </a:extLst>
          </p:cNvPr>
          <p:cNvSpPr txBox="1"/>
          <p:nvPr/>
        </p:nvSpPr>
        <p:spPr>
          <a:xfrm>
            <a:off x="10670074" y="5946922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55</a:t>
            </a:r>
          </a:p>
        </p:txBody>
      </p:sp>
    </p:spTree>
    <p:extLst>
      <p:ext uri="{BB962C8B-B14F-4D97-AF65-F5344CB8AC3E}">
        <p14:creationId xmlns:p14="http://schemas.microsoft.com/office/powerpoint/2010/main" val="178174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390F1-BAA3-04A9-476B-8095C875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B9181-B681-8A7C-2674-AC742820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20" y="1838065"/>
            <a:ext cx="10515600" cy="4351338"/>
          </a:xfrm>
        </p:spPr>
        <p:txBody>
          <a:bodyPr/>
          <a:lstStyle/>
          <a:p>
            <a:r>
              <a:rPr lang="en-US" dirty="0" err="1"/>
              <a:t>Einleitung</a:t>
            </a:r>
            <a:endParaRPr lang="ru-RU" dirty="0"/>
          </a:p>
          <a:p>
            <a:r>
              <a:rPr lang="en-US" dirty="0"/>
              <a:t>Definition der Software-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/>
              <a:t>Motivation</a:t>
            </a:r>
          </a:p>
          <a:p>
            <a:r>
              <a:rPr lang="en-US" dirty="0"/>
              <a:t>Allgemeine 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 err="1"/>
              <a:t>Anwendung</a:t>
            </a:r>
            <a:r>
              <a:rPr lang="en-US" dirty="0"/>
              <a:t> der </a:t>
            </a:r>
            <a:r>
              <a:rPr lang="en-US" dirty="0" err="1"/>
              <a:t>allgemeinen</a:t>
            </a:r>
            <a:r>
              <a:rPr lang="en-US" dirty="0"/>
              <a:t> 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 err="1"/>
              <a:t>Ergebnis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2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4B422-0355-1C6A-1272-C0E9081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C89F13E-89FF-1C8A-81D1-3BB41B928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74777"/>
              </p:ext>
            </p:extLst>
          </p:nvPr>
        </p:nvGraphicFramePr>
        <p:xfrm>
          <a:off x="838200" y="1544655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09173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00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70015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3850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83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mit DB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ohne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5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mit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28.466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87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ohne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26.210 (92.1%)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26.417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6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 (90.6%)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25.972 (98.3%)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26.888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8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 (90.6%)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25.972 (98.3%)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 (95.9%)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26.112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932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04BACB3-3A04-925C-3056-D899151D7F26}"/>
              </a:ext>
            </a:extLst>
          </p:cNvPr>
          <p:cNvSpPr txBox="1"/>
          <p:nvPr/>
        </p:nvSpPr>
        <p:spPr>
          <a:xfrm>
            <a:off x="838200" y="4582048"/>
            <a:ext cx="57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Anzahl an gemeinsame Codezeilen für alle Projekte: 25.799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30378A1-063D-1878-8CAD-9153BF05B3E6}"/>
              </a:ext>
            </a:extLst>
          </p:cNvPr>
          <p:cNvSpPr txBox="1"/>
          <p:nvPr/>
        </p:nvSpPr>
        <p:spPr>
          <a:xfrm>
            <a:off x="10103199" y="579758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57</a:t>
            </a:r>
          </a:p>
        </p:txBody>
      </p:sp>
    </p:spTree>
    <p:extLst>
      <p:ext uri="{BB962C8B-B14F-4D97-AF65-F5344CB8AC3E}">
        <p14:creationId xmlns:p14="http://schemas.microsoft.com/office/powerpoint/2010/main" val="263745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9CD11-0CD8-2700-871D-B1D0010F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	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21EEBE6-EE02-2418-C5BF-4906B9BEF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0681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40">
                  <a:extLst>
                    <a:ext uri="{9D8B030D-6E8A-4147-A177-3AD203B41FA5}">
                      <a16:colId xmlns:a16="http://schemas.microsoft.com/office/drawing/2014/main" val="1138678718"/>
                    </a:ext>
                  </a:extLst>
                </a:gridCol>
                <a:gridCol w="2385865">
                  <a:extLst>
                    <a:ext uri="{9D8B030D-6E8A-4147-A177-3AD203B41FA5}">
                      <a16:colId xmlns:a16="http://schemas.microsoft.com/office/drawing/2014/main" val="156376825"/>
                    </a:ext>
                  </a:extLst>
                </a:gridCol>
                <a:gridCol w="2385865">
                  <a:extLst>
                    <a:ext uri="{9D8B030D-6E8A-4147-A177-3AD203B41FA5}">
                      <a16:colId xmlns:a16="http://schemas.microsoft.com/office/drawing/2014/main" val="3476737053"/>
                    </a:ext>
                  </a:extLst>
                </a:gridCol>
                <a:gridCol w="1697226">
                  <a:extLst>
                    <a:ext uri="{9D8B030D-6E8A-4147-A177-3AD203B41FA5}">
                      <a16:colId xmlns:a16="http://schemas.microsoft.com/office/drawing/2014/main" val="54988391"/>
                    </a:ext>
                  </a:extLst>
                </a:gridCol>
                <a:gridCol w="3074504">
                  <a:extLst>
                    <a:ext uri="{9D8B030D-6E8A-4147-A177-3AD203B41FA5}">
                      <a16:colId xmlns:a16="http://schemas.microsoft.com/office/drawing/2014/main" val="3732990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Integrationstests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UI-Tests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Etwa 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Etwa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(UI ist nicht vorhanden)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95759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7411E31B-52FA-760D-898D-DC5561B9DF75}"/>
              </a:ext>
            </a:extLst>
          </p:cNvPr>
          <p:cNvSpPr txBox="1"/>
          <p:nvPr/>
        </p:nvSpPr>
        <p:spPr>
          <a:xfrm>
            <a:off x="10103199" y="579758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57</a:t>
            </a:r>
          </a:p>
        </p:txBody>
      </p:sp>
    </p:spTree>
    <p:extLst>
      <p:ext uri="{BB962C8B-B14F-4D97-AF65-F5344CB8AC3E}">
        <p14:creationId xmlns:p14="http://schemas.microsoft.com/office/powerpoint/2010/main" val="295464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EADE9-47B0-4E93-B463-27AD325C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Danke</a:t>
            </a:r>
            <a:r>
              <a:rPr lang="en-US" dirty="0"/>
              <a:t> für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6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A6DEC-1BAA-8C9F-5F19-C8C72A08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Einleitung</a:t>
            </a:r>
            <a:endParaRPr lang="de-DE" dirty="0"/>
          </a:p>
        </p:txBody>
      </p:sp>
      <p:pic>
        <p:nvPicPr>
          <p:cNvPr id="5" name="Inhaltsplatzhalter 4" descr="Ein Bild, das Text, Gerät, Messanzeige enthält.&#10;&#10;Automatisch generierte Beschreibung">
            <a:extLst>
              <a:ext uri="{FF2B5EF4-FFF2-40B4-BE49-F238E27FC236}">
                <a16:creationId xmlns:a16="http://schemas.microsoft.com/office/drawing/2014/main" id="{F059C4C6-F060-1007-9FA6-C9C41B215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2024580"/>
            <a:ext cx="9754961" cy="3953427"/>
          </a:xfrm>
        </p:spPr>
      </p:pic>
    </p:spTree>
    <p:extLst>
      <p:ext uri="{BB962C8B-B14F-4D97-AF65-F5344CB8AC3E}">
        <p14:creationId xmlns:p14="http://schemas.microsoft.com/office/powerpoint/2010/main" val="252211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369A3-02BE-BFFE-5FA0-A4733AA4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45"/>
            <a:ext cx="10515600" cy="1325563"/>
          </a:xfrm>
        </p:spPr>
        <p:txBody>
          <a:bodyPr/>
          <a:lstStyle/>
          <a:p>
            <a:r>
              <a:rPr lang="de-DE" dirty="0"/>
              <a:t>Definition der Software-Architektur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90FE4-845D-15C9-4028-D6509804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5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Die </a:t>
            </a:r>
            <a:r>
              <a:rPr lang="en-US" dirty="0" err="1">
                <a:latin typeface="Arial" panose="020B0604020202020204" pitchFamily="34" charset="0"/>
              </a:rPr>
              <a:t>Aufteilung</a:t>
            </a:r>
            <a:r>
              <a:rPr lang="en-US" dirty="0">
                <a:latin typeface="Arial" panose="020B0604020202020204" pitchFamily="34" charset="0"/>
              </a:rPr>
              <a:t> des Systems in die </a:t>
            </a:r>
            <a:r>
              <a:rPr lang="en-US" dirty="0" err="1">
                <a:latin typeface="Arial" panose="020B0604020202020204" pitchFamily="34" charset="0"/>
              </a:rPr>
              <a:t>Komponenten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Anordnung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Komponenten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Kommunikationswege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zwischen</a:t>
            </a:r>
            <a:r>
              <a:rPr lang="en-US" dirty="0">
                <a:latin typeface="Arial" panose="020B0604020202020204" pitchFamily="34" charset="0"/>
              </a:rPr>
              <a:t> den </a:t>
            </a:r>
            <a:r>
              <a:rPr lang="en-US" dirty="0" err="1">
                <a:latin typeface="Arial" panose="020B0604020202020204" pitchFamily="34" charset="0"/>
              </a:rPr>
              <a:t>Komponenten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Menge</a:t>
            </a:r>
            <a:r>
              <a:rPr lang="en-US" dirty="0">
                <a:latin typeface="Arial" panose="020B0604020202020204" pitchFamily="34" charset="0"/>
              </a:rPr>
              <a:t> an </a:t>
            </a:r>
            <a:r>
              <a:rPr lang="en-US" dirty="0" err="1">
                <a:latin typeface="Arial" panose="020B0604020202020204" pitchFamily="34" charset="0"/>
              </a:rPr>
              <a:t>Entscheidungen</a:t>
            </a:r>
            <a:r>
              <a:rPr lang="en-US" dirty="0">
                <a:latin typeface="Arial" panose="020B0604020202020204" pitchFamily="34" charset="0"/>
              </a:rPr>
              <a:t> die am </a:t>
            </a:r>
            <a:r>
              <a:rPr lang="en-US" dirty="0" err="1">
                <a:latin typeface="Arial" panose="020B0604020202020204" pitchFamily="34" charset="0"/>
              </a:rPr>
              <a:t>Anfang</a:t>
            </a:r>
            <a:r>
              <a:rPr lang="en-US" dirty="0">
                <a:latin typeface="Arial" panose="020B0604020202020204" pitchFamily="34" charset="0"/>
              </a:rPr>
              <a:t> des </a:t>
            </a:r>
            <a:r>
              <a:rPr lang="en-US" dirty="0" err="1">
                <a:latin typeface="Arial" panose="020B0604020202020204" pitchFamily="34" charset="0"/>
              </a:rPr>
              <a:t>Projektes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getroffen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werden</a:t>
            </a:r>
            <a:br>
              <a:rPr lang="en-US" dirty="0"/>
            </a:b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76F86D3-77D2-EC2D-7112-58A67185EE5E}"/>
              </a:ext>
            </a:extLst>
          </p:cNvPr>
          <p:cNvSpPr txBox="1"/>
          <p:nvPr/>
        </p:nvSpPr>
        <p:spPr>
          <a:xfrm>
            <a:off x="10103199" y="579758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2</a:t>
            </a:r>
          </a:p>
        </p:txBody>
      </p:sp>
    </p:spTree>
    <p:extLst>
      <p:ext uri="{BB962C8B-B14F-4D97-AF65-F5344CB8AC3E}">
        <p14:creationId xmlns:p14="http://schemas.microsoft.com/office/powerpoint/2010/main" val="17772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D779-288E-45CD-5836-4D9E832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0EC233-A96D-C706-E56F-4E925902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54" y="1690688"/>
            <a:ext cx="9300092" cy="435133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DC07779-63FD-B39A-9BAE-F39045C563DE}"/>
              </a:ext>
            </a:extLst>
          </p:cNvPr>
          <p:cNvSpPr txBox="1"/>
          <p:nvPr/>
        </p:nvSpPr>
        <p:spPr>
          <a:xfrm>
            <a:off x="10103199" y="579758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6</a:t>
            </a:r>
          </a:p>
        </p:txBody>
      </p:sp>
    </p:spTree>
    <p:extLst>
      <p:ext uri="{BB962C8B-B14F-4D97-AF65-F5344CB8AC3E}">
        <p14:creationId xmlns:p14="http://schemas.microsoft.com/office/powerpoint/2010/main" val="109672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D779-288E-45CD-5836-4D9E832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 von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Schulden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1E3C1-9168-D6B6-77CE-C593A584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92701"/>
          </a:xfrm>
        </p:spPr>
        <p:txBody>
          <a:bodyPr>
            <a:normAutofit lnSpcReduction="10000"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Alte Funktionalit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ten funktionieren nach der 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nderung nicht mehr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Aufdeckung eines Bugs erst nach einer gewissen Zeit in Produktionsversion der Software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Implementieren der neuen Funktionalit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ten verbraucht mehr Zeit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3DDE5D-E01E-7EFC-9817-295407BE0DD7}"/>
              </a:ext>
            </a:extLst>
          </p:cNvPr>
          <p:cNvSpPr txBox="1"/>
          <p:nvPr/>
        </p:nvSpPr>
        <p:spPr>
          <a:xfrm>
            <a:off x="10103199" y="579758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4</a:t>
            </a:r>
          </a:p>
        </p:txBody>
      </p:sp>
    </p:spTree>
    <p:extLst>
      <p:ext uri="{BB962C8B-B14F-4D97-AF65-F5344CB8AC3E}">
        <p14:creationId xmlns:p14="http://schemas.microsoft.com/office/powerpoint/2010/main" val="149989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D779-288E-45CD-5836-4D9E832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Reduzieren</a:t>
            </a:r>
            <a:r>
              <a:rPr lang="en-US" dirty="0"/>
              <a:t> der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Schulden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1E3C1-9168-D6B6-77CE-C593A584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05698"/>
          </a:xfrm>
        </p:spPr>
        <p:txBody>
          <a:bodyPr>
            <a:normAutofit/>
          </a:bodyPr>
          <a:lstStyle/>
          <a:p>
            <a:r>
              <a:rPr lang="de-DE" dirty="0"/>
              <a:t>Automatisierte Tests</a:t>
            </a:r>
          </a:p>
          <a:p>
            <a:r>
              <a:rPr lang="de-DE" dirty="0"/>
              <a:t>Dokumentieren</a:t>
            </a:r>
          </a:p>
          <a:p>
            <a:r>
              <a:rPr lang="de-DE" dirty="0"/>
              <a:t>Code Review</a:t>
            </a:r>
          </a:p>
          <a:p>
            <a:r>
              <a:rPr lang="de-DE" dirty="0"/>
              <a:t>Einheitliche Struktur der Anwendung</a:t>
            </a:r>
          </a:p>
          <a:p>
            <a:r>
              <a:rPr lang="de-DE" dirty="0"/>
              <a:t>Benennung von Methoden/Klassen/Variablen</a:t>
            </a:r>
          </a:p>
          <a:p>
            <a:endParaRPr lang="de-DE" dirty="0"/>
          </a:p>
          <a:p>
            <a:pPr marL="0" indent="0">
              <a:buNone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FDCB525F-D845-4117-E1FE-CCC4501D0352}"/>
              </a:ext>
            </a:extLst>
          </p:cNvPr>
          <p:cNvSpPr txBox="1">
            <a:spLocks/>
          </p:cNvSpPr>
          <p:nvPr/>
        </p:nvSpPr>
        <p:spPr>
          <a:xfrm>
            <a:off x="838200" y="40178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8725DCAC-290B-6FD3-024D-1E4618E61636}"/>
              </a:ext>
            </a:extLst>
          </p:cNvPr>
          <p:cNvSpPr txBox="1">
            <a:spLocks/>
          </p:cNvSpPr>
          <p:nvPr/>
        </p:nvSpPr>
        <p:spPr>
          <a:xfrm>
            <a:off x="838200" y="40178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E4B3E65-D586-E8C0-A66E-83385D7461FC}"/>
              </a:ext>
            </a:extLst>
          </p:cNvPr>
          <p:cNvSpPr txBox="1"/>
          <p:nvPr/>
        </p:nvSpPr>
        <p:spPr>
          <a:xfrm>
            <a:off x="10103199" y="579758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4</a:t>
            </a:r>
          </a:p>
        </p:txBody>
      </p:sp>
    </p:spTree>
    <p:extLst>
      <p:ext uri="{BB962C8B-B14F-4D97-AF65-F5344CB8AC3E}">
        <p14:creationId xmlns:p14="http://schemas.microsoft.com/office/powerpoint/2010/main" val="120064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88249-FD89-1D8F-3C16-AE0D3C95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97940-33EE-E1DD-AA81-1579EE0E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pPr lvl="1"/>
            <a:r>
              <a:rPr lang="de-DE" sz="2800" dirty="0"/>
              <a:t>Testbarkeit</a:t>
            </a:r>
          </a:p>
          <a:p>
            <a:pPr lvl="1"/>
            <a:r>
              <a:rPr lang="de-DE" sz="2800" dirty="0"/>
              <a:t>Trennung der Logik von den Schnittstellen</a:t>
            </a:r>
            <a:endParaRPr lang="ru-RU" sz="2800" dirty="0"/>
          </a:p>
          <a:p>
            <a:pPr lvl="1"/>
            <a:r>
              <a:rPr lang="en-US" sz="2800" dirty="0" err="1"/>
              <a:t>Erweiterbarkeit</a:t>
            </a:r>
            <a:r>
              <a:rPr lang="en-US" sz="2800" dirty="0"/>
              <a:t> und </a:t>
            </a:r>
            <a:r>
              <a:rPr lang="en-US" sz="2800" dirty="0" err="1"/>
              <a:t>Änderbarkeit</a:t>
            </a:r>
            <a:endParaRPr lang="de-DE" sz="2800" dirty="0"/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3799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9E4CE-9F66-349E-8AC4-EB8EE158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87BECF-BF7B-F6FB-57B5-DA00AE8F5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5219"/>
            <a:ext cx="5740835" cy="572756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8CCCA8-CE1A-CF07-EAF3-40B303A17F95}"/>
              </a:ext>
            </a:extLst>
          </p:cNvPr>
          <p:cNvSpPr txBox="1"/>
          <p:nvPr/>
        </p:nvSpPr>
        <p:spPr>
          <a:xfrm>
            <a:off x="838200" y="1257638"/>
            <a:ext cx="3236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Besteht aus: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Inneren Ring: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Controllers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Dispatcher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err="1"/>
              <a:t>UseCases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err="1"/>
              <a:t>Interactors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Äußeren Ring: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Ports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Adapters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Controllers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A28D130-C1E4-D5D8-E699-F19D55AD1F12}"/>
              </a:ext>
            </a:extLst>
          </p:cNvPr>
          <p:cNvSpPr txBox="1"/>
          <p:nvPr/>
        </p:nvSpPr>
        <p:spPr>
          <a:xfrm>
            <a:off x="10586234" y="5787535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21</a:t>
            </a:r>
          </a:p>
        </p:txBody>
      </p:sp>
    </p:spTree>
    <p:extLst>
      <p:ext uri="{BB962C8B-B14F-4D97-AF65-F5344CB8AC3E}">
        <p14:creationId xmlns:p14="http://schemas.microsoft.com/office/powerpoint/2010/main" val="175252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Breitbild</PresentationFormat>
  <Paragraphs>146</Paragraphs>
  <Slides>22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</vt:lpstr>
      <vt:lpstr>Architektur eines OCPP-Servers. Implementierung als Bibliothek, Framework und Standalone Anwendung</vt:lpstr>
      <vt:lpstr>Inhaltsverzeichnis</vt:lpstr>
      <vt:lpstr>Einleitung</vt:lpstr>
      <vt:lpstr>Definition der Software-Architektur</vt:lpstr>
      <vt:lpstr>Motivation</vt:lpstr>
      <vt:lpstr>Beispiele  von technischen Schulden:</vt:lpstr>
      <vt:lpstr>Reduzieren der technischen Schulden durch:</vt:lpstr>
      <vt:lpstr>Allgemeine Architektur</vt:lpstr>
      <vt:lpstr>Allgemeine Architektur</vt:lpstr>
      <vt:lpstr>Allgemeine Architektur</vt:lpstr>
      <vt:lpstr>Allgemeine Architektur</vt:lpstr>
      <vt:lpstr>Allgemeine Architektur</vt:lpstr>
      <vt:lpstr>Allgemeine Architektur</vt:lpstr>
      <vt:lpstr>Anwendung der allgemeinen Architektur</vt:lpstr>
      <vt:lpstr>Gemeinsames Teil</vt:lpstr>
      <vt:lpstr>Standalone mit  Datenbank</vt:lpstr>
      <vt:lpstr>PowerPoint-Präsentation</vt:lpstr>
      <vt:lpstr>PowerPoint-Präsentation</vt:lpstr>
      <vt:lpstr>PowerPoint-Präsentation</vt:lpstr>
      <vt:lpstr>Ergebnis</vt:lpstr>
      <vt:lpstr>Ergebnis 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eines OCPP-Servers. Implementierung als Bibliothek, Framework und Standalone Anwendung</dc:title>
  <dc:creator>Agibalov, Ivan</dc:creator>
  <cp:lastModifiedBy>Agibalov, Ivan</cp:lastModifiedBy>
  <cp:revision>13</cp:revision>
  <dcterms:created xsi:type="dcterms:W3CDTF">2022-09-21T11:05:23Z</dcterms:created>
  <dcterms:modified xsi:type="dcterms:W3CDTF">2022-10-18T07:45:34Z</dcterms:modified>
</cp:coreProperties>
</file>