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78" r:id="rId3"/>
    <p:sldMasterId id="2147483683" r:id="rId4"/>
    <p:sldMasterId id="2147483693" r:id="rId5"/>
    <p:sldMasterId id="2147483688" r:id="rId6"/>
  </p:sldMasterIdLst>
  <p:notesMasterIdLst>
    <p:notesMasterId r:id="rId30"/>
  </p:notesMasterIdLst>
  <p:sldIdLst>
    <p:sldId id="261" r:id="rId7"/>
    <p:sldId id="258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3867">
          <p15:clr>
            <a:srgbClr val="A4A3A4"/>
          </p15:clr>
        </p15:guide>
        <p15:guide id="4" orient="horz" pos="229">
          <p15:clr>
            <a:srgbClr val="A4A3A4"/>
          </p15:clr>
        </p15:guide>
        <p15:guide id="5" orient="horz" pos="680">
          <p15:clr>
            <a:srgbClr val="A4A3A4"/>
          </p15:clr>
        </p15:guide>
        <p15:guide id="6" orient="horz" pos="914">
          <p15:clr>
            <a:srgbClr val="A4A3A4"/>
          </p15:clr>
        </p15:guide>
        <p15:guide id="7" orient="horz" pos="4121">
          <p15:clr>
            <a:srgbClr val="A4A3A4"/>
          </p15:clr>
        </p15:guide>
        <p15:guide id="8" orient="horz" pos="945">
          <p15:clr>
            <a:srgbClr val="A4A3A4"/>
          </p15:clr>
        </p15:guide>
        <p15:guide id="9" pos="339">
          <p15:clr>
            <a:srgbClr val="A4A3A4"/>
          </p15:clr>
        </p15:guide>
        <p15:guide id="10" pos="5423">
          <p15:clr>
            <a:srgbClr val="A4A3A4"/>
          </p15:clr>
        </p15:guide>
        <p15:guide id="11" pos="2949">
          <p15:clr>
            <a:srgbClr val="A4A3A4"/>
          </p15:clr>
        </p15:guide>
        <p15:guide id="12" pos="281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53" autoAdjust="0"/>
    <p:restoredTop sz="77006" autoAdjust="0"/>
  </p:normalViewPr>
  <p:slideViewPr>
    <p:cSldViewPr snapToGrid="0" showGuides="1">
      <p:cViewPr>
        <p:scale>
          <a:sx n="125" d="100"/>
          <a:sy n="125" d="100"/>
        </p:scale>
        <p:origin x="1014" y="96"/>
      </p:cViewPr>
      <p:guideLst>
        <p:guide orient="horz" pos="2160"/>
        <p:guide pos="2880"/>
        <p:guide orient="horz" pos="3867"/>
        <p:guide orient="horz" pos="229"/>
        <p:guide orient="horz" pos="680"/>
        <p:guide orient="horz" pos="914"/>
        <p:guide orient="horz" pos="4121"/>
        <p:guide orient="horz" pos="945"/>
        <p:guide pos="339"/>
        <p:guide pos="5423"/>
        <p:guide pos="2949"/>
        <p:guide pos="28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B6593-098D-4382-9647-35487FA190B4}" type="datetimeFigureOut">
              <a:rPr lang="de-DE" smtClean="0"/>
              <a:t>18.10.2022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3A5D1-80BE-4AF1-A18B-8D2CA75BFD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654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gewinnbringende</a:t>
            </a:r>
            <a:r>
              <a:rPr lang="en-US" dirty="0"/>
              <a:t> T</a:t>
            </a:r>
            <a:r>
              <a:rPr lang="de-DE" dirty="0" err="1"/>
              <a:t>ätigkeiten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03A5D1-80BE-4AF1-A18B-8D2CA75BFDA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0573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Erwähnen, dass die vorgestellte Architektur eine Eigenleistung ist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03A5D1-80BE-4AF1-A18B-8D2CA75BFDA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4306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- Erklären: warum ein Kreis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03A5D1-80BE-4AF1-A18B-8D2CA75BFDA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639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01" y="4845080"/>
            <a:ext cx="7703998" cy="1290608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000" y="6206400"/>
            <a:ext cx="15228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BFBAF385-7378-4A32-85D2-65025305A3A0}" type="datetime4">
              <a:rPr lang="de-DE" smtClean="0"/>
              <a:pPr/>
              <a:t>18. Oktober 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4799" y="6205104"/>
            <a:ext cx="54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ABD0A9EC-9FD7-4222-9E83-3F5E6A446F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0000" y="1144800"/>
            <a:ext cx="7704000" cy="3510000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6CE19A3-C32F-4FAF-8423-498AA814CF6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000" y="1498600"/>
            <a:ext cx="864000" cy="2804400"/>
          </a:xfrm>
          <a:solidFill>
            <a:schemeClr val="accent1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  <p:sp>
        <p:nvSpPr>
          <p:cNvPr id="14" name="Textplatzhalter 12">
            <a:extLst>
              <a:ext uri="{FF2B5EF4-FFF2-40B4-BE49-F238E27FC236}">
                <a16:creationId xmlns:a16="http://schemas.microsoft.com/office/drawing/2014/main" id="{0AE1426E-61B7-4158-83FE-BDBD90DB6B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64000" y="1498600"/>
            <a:ext cx="864000" cy="2804400"/>
          </a:xfrm>
          <a:solidFill>
            <a:schemeClr val="accent1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96BBD3F-6F1D-0F4C-B81A-75C9C81D30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00" y="426880"/>
            <a:ext cx="1211199" cy="314325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735D86C-A0CB-DA4C-BDE4-CB51432DE73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161" y="336773"/>
            <a:ext cx="1751838" cy="49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6942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30FAE21B-93A1-42CD-A8FB-CEF06B682895}"/>
              </a:ext>
            </a:extLst>
          </p:cNvPr>
          <p:cNvGrpSpPr/>
          <p:nvPr userDrawn="1"/>
        </p:nvGrpSpPr>
        <p:grpSpPr>
          <a:xfrm>
            <a:off x="541716" y="1069975"/>
            <a:ext cx="8243887" cy="5788025"/>
            <a:chOff x="455613" y="533400"/>
            <a:chExt cx="8243887" cy="5788025"/>
          </a:xfrm>
          <a:solidFill>
            <a:schemeClr val="accent3"/>
          </a:solidFill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1579110B-7C78-43BF-9809-131228E1B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13" y="533400"/>
              <a:ext cx="3340100" cy="5788025"/>
            </a:xfrm>
            <a:custGeom>
              <a:avLst/>
              <a:gdLst>
                <a:gd name="T0" fmla="*/ 0 w 3503"/>
                <a:gd name="T1" fmla="*/ 470 h 6066"/>
                <a:gd name="T2" fmla="*/ 0 w 3503"/>
                <a:gd name="T3" fmla="*/ 470 h 6066"/>
                <a:gd name="T4" fmla="*/ 1189 w 3503"/>
                <a:gd name="T5" fmla="*/ 6066 h 6066"/>
                <a:gd name="T6" fmla="*/ 3503 w 3503"/>
                <a:gd name="T7" fmla="*/ 6066 h 6066"/>
                <a:gd name="T8" fmla="*/ 2214 w 3503"/>
                <a:gd name="T9" fmla="*/ 0 h 6066"/>
                <a:gd name="T10" fmla="*/ 0 w 3503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3" h="6066">
                  <a:moveTo>
                    <a:pt x="0" y="470"/>
                  </a:moveTo>
                  <a:lnTo>
                    <a:pt x="0" y="470"/>
                  </a:lnTo>
                  <a:lnTo>
                    <a:pt x="1189" y="6066"/>
                  </a:lnTo>
                  <a:lnTo>
                    <a:pt x="3503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04345EB5-2F06-405C-852C-394D312AA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9400" y="533400"/>
              <a:ext cx="3340100" cy="5788025"/>
            </a:xfrm>
            <a:custGeom>
              <a:avLst/>
              <a:gdLst>
                <a:gd name="T0" fmla="*/ 0 w 3504"/>
                <a:gd name="T1" fmla="*/ 470 h 6066"/>
                <a:gd name="T2" fmla="*/ 0 w 3504"/>
                <a:gd name="T3" fmla="*/ 470 h 6066"/>
                <a:gd name="T4" fmla="*/ 1190 w 3504"/>
                <a:gd name="T5" fmla="*/ 6066 h 6066"/>
                <a:gd name="T6" fmla="*/ 3504 w 3504"/>
                <a:gd name="T7" fmla="*/ 6066 h 6066"/>
                <a:gd name="T8" fmla="*/ 2214 w 3504"/>
                <a:gd name="T9" fmla="*/ 0 h 6066"/>
                <a:gd name="T10" fmla="*/ 0 w 3504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4" h="6066">
                  <a:moveTo>
                    <a:pt x="0" y="470"/>
                  </a:moveTo>
                  <a:lnTo>
                    <a:pt x="0" y="470"/>
                  </a:lnTo>
                  <a:lnTo>
                    <a:pt x="1190" y="6066"/>
                  </a:lnTo>
                  <a:lnTo>
                    <a:pt x="3504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0736" y="2067240"/>
            <a:ext cx="6750000" cy="23580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000" y="6206400"/>
            <a:ext cx="15228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E4612975-D8C2-4BA9-A85C-A39EEEE43493}" type="datetime4">
              <a:rPr lang="de-DE" smtClean="0"/>
              <a:pPr/>
              <a:t>18. Oktober 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4799" y="6205104"/>
            <a:ext cx="54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2B93D8C-AA19-9146-AC06-E29A4AFBFA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00" y="426880"/>
            <a:ext cx="1211199" cy="31432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DBEE8A8A-0129-8C4D-AE66-777C795630B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161" y="336773"/>
            <a:ext cx="1751838" cy="49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4259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164" y="1445220"/>
            <a:ext cx="8067674" cy="469046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4818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2" y="1447200"/>
            <a:ext cx="3925836" cy="4690800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9A6F8F6-0E4C-4AD1-BF40-19A8E1937F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8162" y="1500189"/>
            <a:ext cx="3927475" cy="4638674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61140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3">
          <p15:clr>
            <a:srgbClr val="FBAE40"/>
          </p15:clr>
        </p15:guide>
        <p15:guide id="2" pos="29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01" y="4845080"/>
            <a:ext cx="7703998" cy="1290608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000" y="6206400"/>
            <a:ext cx="15228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BFBAF385-7378-4A32-85D2-65025305A3A0}" type="datetime4">
              <a:rPr lang="de-DE" smtClean="0"/>
              <a:pPr/>
              <a:t>18. Oktober 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4799" y="6205104"/>
            <a:ext cx="54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ABD0A9EC-9FD7-4222-9E83-3F5E6A446F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0000" y="1144800"/>
            <a:ext cx="7704000" cy="3510000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6CE19A3-C32F-4FAF-8423-498AA814CF6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000" y="1498600"/>
            <a:ext cx="864000" cy="2804400"/>
          </a:xfrm>
          <a:solidFill>
            <a:schemeClr val="accent4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  <p:sp>
        <p:nvSpPr>
          <p:cNvPr id="14" name="Textplatzhalter 12">
            <a:extLst>
              <a:ext uri="{FF2B5EF4-FFF2-40B4-BE49-F238E27FC236}">
                <a16:creationId xmlns:a16="http://schemas.microsoft.com/office/drawing/2014/main" id="{0AE1426E-61B7-4158-83FE-BDBD90DB6B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64000" y="1498600"/>
            <a:ext cx="864000" cy="2804400"/>
          </a:xfrm>
          <a:solidFill>
            <a:schemeClr val="accent4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96BBD3F-6F1D-0F4C-B81A-75C9C81D30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00" y="426880"/>
            <a:ext cx="1211199" cy="314325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735D86C-A0CB-DA4C-BDE4-CB51432DE73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161" y="336773"/>
            <a:ext cx="1751838" cy="49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969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30FAE21B-93A1-42CD-A8FB-CEF06B682895}"/>
              </a:ext>
            </a:extLst>
          </p:cNvPr>
          <p:cNvGrpSpPr/>
          <p:nvPr userDrawn="1"/>
        </p:nvGrpSpPr>
        <p:grpSpPr>
          <a:xfrm>
            <a:off x="541716" y="1069975"/>
            <a:ext cx="8243887" cy="5788025"/>
            <a:chOff x="455613" y="533400"/>
            <a:chExt cx="8243887" cy="5788025"/>
          </a:xfrm>
          <a:solidFill>
            <a:schemeClr val="accent4"/>
          </a:solidFill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1579110B-7C78-43BF-9809-131228E1B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13" y="533400"/>
              <a:ext cx="3340100" cy="5788025"/>
            </a:xfrm>
            <a:custGeom>
              <a:avLst/>
              <a:gdLst>
                <a:gd name="T0" fmla="*/ 0 w 3503"/>
                <a:gd name="T1" fmla="*/ 470 h 6066"/>
                <a:gd name="T2" fmla="*/ 0 w 3503"/>
                <a:gd name="T3" fmla="*/ 470 h 6066"/>
                <a:gd name="T4" fmla="*/ 1189 w 3503"/>
                <a:gd name="T5" fmla="*/ 6066 h 6066"/>
                <a:gd name="T6" fmla="*/ 3503 w 3503"/>
                <a:gd name="T7" fmla="*/ 6066 h 6066"/>
                <a:gd name="T8" fmla="*/ 2214 w 3503"/>
                <a:gd name="T9" fmla="*/ 0 h 6066"/>
                <a:gd name="T10" fmla="*/ 0 w 3503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3" h="6066">
                  <a:moveTo>
                    <a:pt x="0" y="470"/>
                  </a:moveTo>
                  <a:lnTo>
                    <a:pt x="0" y="470"/>
                  </a:lnTo>
                  <a:lnTo>
                    <a:pt x="1189" y="6066"/>
                  </a:lnTo>
                  <a:lnTo>
                    <a:pt x="3503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04345EB5-2F06-405C-852C-394D312AA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9400" y="533400"/>
              <a:ext cx="3340100" cy="5788025"/>
            </a:xfrm>
            <a:custGeom>
              <a:avLst/>
              <a:gdLst>
                <a:gd name="T0" fmla="*/ 0 w 3504"/>
                <a:gd name="T1" fmla="*/ 470 h 6066"/>
                <a:gd name="T2" fmla="*/ 0 w 3504"/>
                <a:gd name="T3" fmla="*/ 470 h 6066"/>
                <a:gd name="T4" fmla="*/ 1190 w 3504"/>
                <a:gd name="T5" fmla="*/ 6066 h 6066"/>
                <a:gd name="T6" fmla="*/ 3504 w 3504"/>
                <a:gd name="T7" fmla="*/ 6066 h 6066"/>
                <a:gd name="T8" fmla="*/ 2214 w 3504"/>
                <a:gd name="T9" fmla="*/ 0 h 6066"/>
                <a:gd name="T10" fmla="*/ 0 w 3504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4" h="6066">
                  <a:moveTo>
                    <a:pt x="0" y="470"/>
                  </a:moveTo>
                  <a:lnTo>
                    <a:pt x="0" y="470"/>
                  </a:lnTo>
                  <a:lnTo>
                    <a:pt x="1190" y="6066"/>
                  </a:lnTo>
                  <a:lnTo>
                    <a:pt x="3504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0736" y="2067240"/>
            <a:ext cx="6750000" cy="23580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000" y="6206400"/>
            <a:ext cx="15228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E4612975-D8C2-4BA9-A85C-A39EEEE43493}" type="datetime4">
              <a:rPr lang="de-DE" smtClean="0"/>
              <a:pPr/>
              <a:t>18. Oktober 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4799" y="6205104"/>
            <a:ext cx="54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2B93D8C-AA19-9146-AC06-E29A4AFBFA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00" y="426880"/>
            <a:ext cx="1211199" cy="31432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DBEE8A8A-0129-8C4D-AE66-777C795630B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161" y="336773"/>
            <a:ext cx="1751838" cy="49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093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164" y="1445220"/>
            <a:ext cx="8067674" cy="469046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168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2" y="1447200"/>
            <a:ext cx="3925836" cy="4690800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9A6F8F6-0E4C-4AD1-BF40-19A8E1937F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8162" y="1500189"/>
            <a:ext cx="3927475" cy="4638674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83905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3">
          <p15:clr>
            <a:srgbClr val="FBAE40"/>
          </p15:clr>
        </p15:guide>
        <p15:guide id="2" pos="294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01" y="4845080"/>
            <a:ext cx="7703998" cy="1290608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000" y="6206400"/>
            <a:ext cx="15228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BFBAF385-7378-4A32-85D2-65025305A3A0}" type="datetime4">
              <a:rPr lang="de-DE" smtClean="0"/>
              <a:pPr/>
              <a:t>18. Oktober 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4799" y="6205104"/>
            <a:ext cx="54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ABD0A9EC-9FD7-4222-9E83-3F5E6A446F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0000" y="1144800"/>
            <a:ext cx="7704000" cy="3510000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6CE19A3-C32F-4FAF-8423-498AA814CF6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000" y="1498600"/>
            <a:ext cx="864000" cy="2804400"/>
          </a:xfrm>
          <a:solidFill>
            <a:schemeClr val="accent6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  <p:sp>
        <p:nvSpPr>
          <p:cNvPr id="14" name="Textplatzhalter 12">
            <a:extLst>
              <a:ext uri="{FF2B5EF4-FFF2-40B4-BE49-F238E27FC236}">
                <a16:creationId xmlns:a16="http://schemas.microsoft.com/office/drawing/2014/main" id="{0AE1426E-61B7-4158-83FE-BDBD90DB6B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64000" y="1498600"/>
            <a:ext cx="864000" cy="2804400"/>
          </a:xfrm>
          <a:solidFill>
            <a:schemeClr val="accent6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96BBD3F-6F1D-0F4C-B81A-75C9C81D30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00" y="426880"/>
            <a:ext cx="1211199" cy="314325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735D86C-A0CB-DA4C-BDE4-CB51432DE73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161" y="336773"/>
            <a:ext cx="1751838" cy="49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5782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30FAE21B-93A1-42CD-A8FB-CEF06B682895}"/>
              </a:ext>
            </a:extLst>
          </p:cNvPr>
          <p:cNvGrpSpPr/>
          <p:nvPr userDrawn="1"/>
        </p:nvGrpSpPr>
        <p:grpSpPr>
          <a:xfrm>
            <a:off x="541716" y="1069975"/>
            <a:ext cx="8243887" cy="5788025"/>
            <a:chOff x="455613" y="533400"/>
            <a:chExt cx="8243887" cy="5788025"/>
          </a:xfrm>
          <a:solidFill>
            <a:schemeClr val="accent6"/>
          </a:solidFill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1579110B-7C78-43BF-9809-131228E1B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13" y="533400"/>
              <a:ext cx="3340100" cy="5788025"/>
            </a:xfrm>
            <a:custGeom>
              <a:avLst/>
              <a:gdLst>
                <a:gd name="T0" fmla="*/ 0 w 3503"/>
                <a:gd name="T1" fmla="*/ 470 h 6066"/>
                <a:gd name="T2" fmla="*/ 0 w 3503"/>
                <a:gd name="T3" fmla="*/ 470 h 6066"/>
                <a:gd name="T4" fmla="*/ 1189 w 3503"/>
                <a:gd name="T5" fmla="*/ 6066 h 6066"/>
                <a:gd name="T6" fmla="*/ 3503 w 3503"/>
                <a:gd name="T7" fmla="*/ 6066 h 6066"/>
                <a:gd name="T8" fmla="*/ 2214 w 3503"/>
                <a:gd name="T9" fmla="*/ 0 h 6066"/>
                <a:gd name="T10" fmla="*/ 0 w 3503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3" h="6066">
                  <a:moveTo>
                    <a:pt x="0" y="470"/>
                  </a:moveTo>
                  <a:lnTo>
                    <a:pt x="0" y="470"/>
                  </a:lnTo>
                  <a:lnTo>
                    <a:pt x="1189" y="6066"/>
                  </a:lnTo>
                  <a:lnTo>
                    <a:pt x="3503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04345EB5-2F06-405C-852C-394D312AA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9400" y="533400"/>
              <a:ext cx="3340100" cy="5788025"/>
            </a:xfrm>
            <a:custGeom>
              <a:avLst/>
              <a:gdLst>
                <a:gd name="T0" fmla="*/ 0 w 3504"/>
                <a:gd name="T1" fmla="*/ 470 h 6066"/>
                <a:gd name="T2" fmla="*/ 0 w 3504"/>
                <a:gd name="T3" fmla="*/ 470 h 6066"/>
                <a:gd name="T4" fmla="*/ 1190 w 3504"/>
                <a:gd name="T5" fmla="*/ 6066 h 6066"/>
                <a:gd name="T6" fmla="*/ 3504 w 3504"/>
                <a:gd name="T7" fmla="*/ 6066 h 6066"/>
                <a:gd name="T8" fmla="*/ 2214 w 3504"/>
                <a:gd name="T9" fmla="*/ 0 h 6066"/>
                <a:gd name="T10" fmla="*/ 0 w 3504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4" h="6066">
                  <a:moveTo>
                    <a:pt x="0" y="470"/>
                  </a:moveTo>
                  <a:lnTo>
                    <a:pt x="0" y="470"/>
                  </a:lnTo>
                  <a:lnTo>
                    <a:pt x="1190" y="6066"/>
                  </a:lnTo>
                  <a:lnTo>
                    <a:pt x="3504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0736" y="2067240"/>
            <a:ext cx="6750000" cy="23580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000" y="6206400"/>
            <a:ext cx="15228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E4612975-D8C2-4BA9-A85C-A39EEEE43493}" type="datetime4">
              <a:rPr lang="de-DE" smtClean="0"/>
              <a:pPr/>
              <a:t>18. Oktober 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4799" y="6205104"/>
            <a:ext cx="54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2B93D8C-AA19-9146-AC06-E29A4AFBFA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00" y="426880"/>
            <a:ext cx="1211199" cy="31432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DBEE8A8A-0129-8C4D-AE66-777C795630B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161" y="336773"/>
            <a:ext cx="1751838" cy="49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1070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164" y="1445220"/>
            <a:ext cx="8067674" cy="469046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6702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30FAE21B-93A1-42CD-A8FB-CEF06B682895}"/>
              </a:ext>
            </a:extLst>
          </p:cNvPr>
          <p:cNvGrpSpPr/>
          <p:nvPr userDrawn="1"/>
        </p:nvGrpSpPr>
        <p:grpSpPr>
          <a:xfrm>
            <a:off x="541716" y="1069975"/>
            <a:ext cx="8243887" cy="5788025"/>
            <a:chOff x="455613" y="533400"/>
            <a:chExt cx="8243887" cy="5788025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1579110B-7C78-43BF-9809-131228E1B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13" y="533400"/>
              <a:ext cx="3340100" cy="5788025"/>
            </a:xfrm>
            <a:custGeom>
              <a:avLst/>
              <a:gdLst>
                <a:gd name="T0" fmla="*/ 0 w 3503"/>
                <a:gd name="T1" fmla="*/ 470 h 6066"/>
                <a:gd name="T2" fmla="*/ 0 w 3503"/>
                <a:gd name="T3" fmla="*/ 470 h 6066"/>
                <a:gd name="T4" fmla="*/ 1189 w 3503"/>
                <a:gd name="T5" fmla="*/ 6066 h 6066"/>
                <a:gd name="T6" fmla="*/ 3503 w 3503"/>
                <a:gd name="T7" fmla="*/ 6066 h 6066"/>
                <a:gd name="T8" fmla="*/ 2214 w 3503"/>
                <a:gd name="T9" fmla="*/ 0 h 6066"/>
                <a:gd name="T10" fmla="*/ 0 w 3503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3" h="6066">
                  <a:moveTo>
                    <a:pt x="0" y="470"/>
                  </a:moveTo>
                  <a:lnTo>
                    <a:pt x="0" y="470"/>
                  </a:lnTo>
                  <a:lnTo>
                    <a:pt x="1189" y="6066"/>
                  </a:lnTo>
                  <a:lnTo>
                    <a:pt x="3503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04345EB5-2F06-405C-852C-394D312AA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9400" y="533400"/>
              <a:ext cx="3340100" cy="5788025"/>
            </a:xfrm>
            <a:custGeom>
              <a:avLst/>
              <a:gdLst>
                <a:gd name="T0" fmla="*/ 0 w 3504"/>
                <a:gd name="T1" fmla="*/ 470 h 6066"/>
                <a:gd name="T2" fmla="*/ 0 w 3504"/>
                <a:gd name="T3" fmla="*/ 470 h 6066"/>
                <a:gd name="T4" fmla="*/ 1190 w 3504"/>
                <a:gd name="T5" fmla="*/ 6066 h 6066"/>
                <a:gd name="T6" fmla="*/ 3504 w 3504"/>
                <a:gd name="T7" fmla="*/ 6066 h 6066"/>
                <a:gd name="T8" fmla="*/ 2214 w 3504"/>
                <a:gd name="T9" fmla="*/ 0 h 6066"/>
                <a:gd name="T10" fmla="*/ 0 w 3504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4" h="6066">
                  <a:moveTo>
                    <a:pt x="0" y="470"/>
                  </a:moveTo>
                  <a:lnTo>
                    <a:pt x="0" y="470"/>
                  </a:lnTo>
                  <a:lnTo>
                    <a:pt x="1190" y="6066"/>
                  </a:lnTo>
                  <a:lnTo>
                    <a:pt x="3504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0736" y="2067240"/>
            <a:ext cx="6750000" cy="23580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000" y="6206400"/>
            <a:ext cx="15228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E4612975-D8C2-4BA9-A85C-A39EEEE43493}" type="datetime4">
              <a:rPr lang="de-DE" smtClean="0"/>
              <a:pPr/>
              <a:t>18. Oktober 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4799" y="6205104"/>
            <a:ext cx="54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2B93D8C-AA19-9146-AC06-E29A4AFBFA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00" y="426880"/>
            <a:ext cx="1211199" cy="31432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DBEE8A8A-0129-8C4D-AE66-777C795630B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161" y="336773"/>
            <a:ext cx="1751838" cy="49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652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2" y="1447200"/>
            <a:ext cx="3925836" cy="4690800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9A6F8F6-0E4C-4AD1-BF40-19A8E1937F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8162" y="1500189"/>
            <a:ext cx="3927475" cy="4638674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2317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3">
          <p15:clr>
            <a:srgbClr val="FBAE40"/>
          </p15:clr>
        </p15:guide>
        <p15:guide id="2" pos="294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01" y="4845080"/>
            <a:ext cx="7703998" cy="1290608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000" y="6206400"/>
            <a:ext cx="15228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BFBAF385-7378-4A32-85D2-65025305A3A0}" type="datetime4">
              <a:rPr lang="de-DE" smtClean="0"/>
              <a:pPr/>
              <a:t>18. Oktober 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4799" y="6205104"/>
            <a:ext cx="54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ABD0A9EC-9FD7-4222-9E83-3F5E6A446F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0000" y="1144800"/>
            <a:ext cx="7704000" cy="3510000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6CE19A3-C32F-4FAF-8423-498AA814CF6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000" y="1498600"/>
            <a:ext cx="864000" cy="2804400"/>
          </a:xfrm>
          <a:solidFill>
            <a:schemeClr val="accent5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  <p:sp>
        <p:nvSpPr>
          <p:cNvPr id="14" name="Textplatzhalter 12">
            <a:extLst>
              <a:ext uri="{FF2B5EF4-FFF2-40B4-BE49-F238E27FC236}">
                <a16:creationId xmlns:a16="http://schemas.microsoft.com/office/drawing/2014/main" id="{0AE1426E-61B7-4158-83FE-BDBD90DB6B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64000" y="1498600"/>
            <a:ext cx="864000" cy="2804400"/>
          </a:xfrm>
          <a:solidFill>
            <a:schemeClr val="accent5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96BBD3F-6F1D-0F4C-B81A-75C9C81D30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00" y="426880"/>
            <a:ext cx="1211199" cy="314325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735D86C-A0CB-DA4C-BDE4-CB51432DE73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161" y="336773"/>
            <a:ext cx="1751838" cy="49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763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30FAE21B-93A1-42CD-A8FB-CEF06B682895}"/>
              </a:ext>
            </a:extLst>
          </p:cNvPr>
          <p:cNvGrpSpPr/>
          <p:nvPr userDrawn="1"/>
        </p:nvGrpSpPr>
        <p:grpSpPr>
          <a:xfrm>
            <a:off x="541716" y="1069975"/>
            <a:ext cx="8243887" cy="5788025"/>
            <a:chOff x="455613" y="533400"/>
            <a:chExt cx="8243887" cy="5788025"/>
          </a:xfrm>
          <a:solidFill>
            <a:schemeClr val="accent5"/>
          </a:solidFill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1579110B-7C78-43BF-9809-131228E1B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13" y="533400"/>
              <a:ext cx="3340100" cy="5788025"/>
            </a:xfrm>
            <a:custGeom>
              <a:avLst/>
              <a:gdLst>
                <a:gd name="T0" fmla="*/ 0 w 3503"/>
                <a:gd name="T1" fmla="*/ 470 h 6066"/>
                <a:gd name="T2" fmla="*/ 0 w 3503"/>
                <a:gd name="T3" fmla="*/ 470 h 6066"/>
                <a:gd name="T4" fmla="*/ 1189 w 3503"/>
                <a:gd name="T5" fmla="*/ 6066 h 6066"/>
                <a:gd name="T6" fmla="*/ 3503 w 3503"/>
                <a:gd name="T7" fmla="*/ 6066 h 6066"/>
                <a:gd name="T8" fmla="*/ 2214 w 3503"/>
                <a:gd name="T9" fmla="*/ 0 h 6066"/>
                <a:gd name="T10" fmla="*/ 0 w 3503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3" h="6066">
                  <a:moveTo>
                    <a:pt x="0" y="470"/>
                  </a:moveTo>
                  <a:lnTo>
                    <a:pt x="0" y="470"/>
                  </a:lnTo>
                  <a:lnTo>
                    <a:pt x="1189" y="6066"/>
                  </a:lnTo>
                  <a:lnTo>
                    <a:pt x="3503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04345EB5-2F06-405C-852C-394D312AA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9400" y="533400"/>
              <a:ext cx="3340100" cy="5788025"/>
            </a:xfrm>
            <a:custGeom>
              <a:avLst/>
              <a:gdLst>
                <a:gd name="T0" fmla="*/ 0 w 3504"/>
                <a:gd name="T1" fmla="*/ 470 h 6066"/>
                <a:gd name="T2" fmla="*/ 0 w 3504"/>
                <a:gd name="T3" fmla="*/ 470 h 6066"/>
                <a:gd name="T4" fmla="*/ 1190 w 3504"/>
                <a:gd name="T5" fmla="*/ 6066 h 6066"/>
                <a:gd name="T6" fmla="*/ 3504 w 3504"/>
                <a:gd name="T7" fmla="*/ 6066 h 6066"/>
                <a:gd name="T8" fmla="*/ 2214 w 3504"/>
                <a:gd name="T9" fmla="*/ 0 h 6066"/>
                <a:gd name="T10" fmla="*/ 0 w 3504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4" h="6066">
                  <a:moveTo>
                    <a:pt x="0" y="470"/>
                  </a:moveTo>
                  <a:lnTo>
                    <a:pt x="0" y="470"/>
                  </a:lnTo>
                  <a:lnTo>
                    <a:pt x="1190" y="6066"/>
                  </a:lnTo>
                  <a:lnTo>
                    <a:pt x="3504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0736" y="2067240"/>
            <a:ext cx="6750000" cy="23580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000" y="6206400"/>
            <a:ext cx="15228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E4612975-D8C2-4BA9-A85C-A39EEEE43493}" type="datetime4">
              <a:rPr lang="de-DE" smtClean="0"/>
              <a:pPr/>
              <a:t>18. Oktober 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4799" y="6205104"/>
            <a:ext cx="54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2B93D8C-AA19-9146-AC06-E29A4AFBFA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00" y="426880"/>
            <a:ext cx="1211199" cy="31432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DBEE8A8A-0129-8C4D-AE66-777C795630B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161" y="336773"/>
            <a:ext cx="1751838" cy="49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393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164" y="1445220"/>
            <a:ext cx="8067674" cy="469046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76549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2" y="1447200"/>
            <a:ext cx="3925836" cy="4690800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9A6F8F6-0E4C-4AD1-BF40-19A8E1937F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8162" y="1500189"/>
            <a:ext cx="3927475" cy="4638674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8220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3">
          <p15:clr>
            <a:srgbClr val="FBAE40"/>
          </p15:clr>
        </p15:guide>
        <p15:guide id="2" pos="294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164" y="1445220"/>
            <a:ext cx="8067674" cy="469046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325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2" y="1447200"/>
            <a:ext cx="3925836" cy="4690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9A6F8F6-0E4C-4AD1-BF40-19A8E1937F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8162" y="1500189"/>
            <a:ext cx="3927475" cy="4638674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9583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3" userDrawn="1">
          <p15:clr>
            <a:srgbClr val="FBAE40"/>
          </p15:clr>
        </p15:guide>
        <p15:guide id="2" pos="29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01" y="4845080"/>
            <a:ext cx="7703998" cy="1290608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000" y="6206400"/>
            <a:ext cx="15228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BFBAF385-7378-4A32-85D2-65025305A3A0}" type="datetime4">
              <a:rPr lang="de-DE" smtClean="0"/>
              <a:pPr/>
              <a:t>18. Oktober 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4799" y="6205104"/>
            <a:ext cx="54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ABD0A9EC-9FD7-4222-9E83-3F5E6A446F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0000" y="1144800"/>
            <a:ext cx="7704000" cy="3510000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6CE19A3-C32F-4FAF-8423-498AA814CF6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000" y="1498600"/>
            <a:ext cx="864000" cy="2804400"/>
          </a:xfrm>
          <a:solidFill>
            <a:schemeClr val="accent2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  <p:sp>
        <p:nvSpPr>
          <p:cNvPr id="14" name="Textplatzhalter 12">
            <a:extLst>
              <a:ext uri="{FF2B5EF4-FFF2-40B4-BE49-F238E27FC236}">
                <a16:creationId xmlns:a16="http://schemas.microsoft.com/office/drawing/2014/main" id="{0AE1426E-61B7-4158-83FE-BDBD90DB6B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64000" y="1498600"/>
            <a:ext cx="864000" cy="2804400"/>
          </a:xfrm>
          <a:solidFill>
            <a:schemeClr val="accent2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96BBD3F-6F1D-0F4C-B81A-75C9C81D30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00" y="426880"/>
            <a:ext cx="1211199" cy="314325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735D86C-A0CB-DA4C-BDE4-CB51432DE73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161" y="336773"/>
            <a:ext cx="1751838" cy="49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9469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30FAE21B-93A1-42CD-A8FB-CEF06B682895}"/>
              </a:ext>
            </a:extLst>
          </p:cNvPr>
          <p:cNvGrpSpPr/>
          <p:nvPr userDrawn="1"/>
        </p:nvGrpSpPr>
        <p:grpSpPr>
          <a:xfrm>
            <a:off x="541716" y="1069975"/>
            <a:ext cx="8243887" cy="5788025"/>
            <a:chOff x="455613" y="533400"/>
            <a:chExt cx="8243887" cy="5788025"/>
          </a:xfrm>
          <a:solidFill>
            <a:schemeClr val="accent2"/>
          </a:solidFill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1579110B-7C78-43BF-9809-131228E1B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13" y="533400"/>
              <a:ext cx="3340100" cy="5788025"/>
            </a:xfrm>
            <a:custGeom>
              <a:avLst/>
              <a:gdLst>
                <a:gd name="T0" fmla="*/ 0 w 3503"/>
                <a:gd name="T1" fmla="*/ 470 h 6066"/>
                <a:gd name="T2" fmla="*/ 0 w 3503"/>
                <a:gd name="T3" fmla="*/ 470 h 6066"/>
                <a:gd name="T4" fmla="*/ 1189 w 3503"/>
                <a:gd name="T5" fmla="*/ 6066 h 6066"/>
                <a:gd name="T6" fmla="*/ 3503 w 3503"/>
                <a:gd name="T7" fmla="*/ 6066 h 6066"/>
                <a:gd name="T8" fmla="*/ 2214 w 3503"/>
                <a:gd name="T9" fmla="*/ 0 h 6066"/>
                <a:gd name="T10" fmla="*/ 0 w 3503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3" h="6066">
                  <a:moveTo>
                    <a:pt x="0" y="470"/>
                  </a:moveTo>
                  <a:lnTo>
                    <a:pt x="0" y="470"/>
                  </a:lnTo>
                  <a:lnTo>
                    <a:pt x="1189" y="6066"/>
                  </a:lnTo>
                  <a:lnTo>
                    <a:pt x="3503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04345EB5-2F06-405C-852C-394D312AA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9400" y="533400"/>
              <a:ext cx="3340100" cy="5788025"/>
            </a:xfrm>
            <a:custGeom>
              <a:avLst/>
              <a:gdLst>
                <a:gd name="T0" fmla="*/ 0 w 3504"/>
                <a:gd name="T1" fmla="*/ 470 h 6066"/>
                <a:gd name="T2" fmla="*/ 0 w 3504"/>
                <a:gd name="T3" fmla="*/ 470 h 6066"/>
                <a:gd name="T4" fmla="*/ 1190 w 3504"/>
                <a:gd name="T5" fmla="*/ 6066 h 6066"/>
                <a:gd name="T6" fmla="*/ 3504 w 3504"/>
                <a:gd name="T7" fmla="*/ 6066 h 6066"/>
                <a:gd name="T8" fmla="*/ 2214 w 3504"/>
                <a:gd name="T9" fmla="*/ 0 h 6066"/>
                <a:gd name="T10" fmla="*/ 0 w 3504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4" h="6066">
                  <a:moveTo>
                    <a:pt x="0" y="470"/>
                  </a:moveTo>
                  <a:lnTo>
                    <a:pt x="0" y="470"/>
                  </a:lnTo>
                  <a:lnTo>
                    <a:pt x="1190" y="6066"/>
                  </a:lnTo>
                  <a:lnTo>
                    <a:pt x="3504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0736" y="2067240"/>
            <a:ext cx="6750000" cy="23580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000" y="6206400"/>
            <a:ext cx="15228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E4612975-D8C2-4BA9-A85C-A39EEEE43493}" type="datetime4">
              <a:rPr lang="de-DE" smtClean="0"/>
              <a:pPr/>
              <a:t>18. Oktober 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4799" y="6205104"/>
            <a:ext cx="54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2B93D8C-AA19-9146-AC06-E29A4AFBFA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00" y="426880"/>
            <a:ext cx="1211199" cy="31432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DBEE8A8A-0129-8C4D-AE66-777C795630B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161" y="336773"/>
            <a:ext cx="1751838" cy="49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7857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164" y="1445220"/>
            <a:ext cx="8067674" cy="469046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575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2" y="1447200"/>
            <a:ext cx="3925836" cy="4690800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9A6F8F6-0E4C-4AD1-BF40-19A8E1937F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8162" y="1500189"/>
            <a:ext cx="3927475" cy="4638674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1804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3">
          <p15:clr>
            <a:srgbClr val="FBAE40"/>
          </p15:clr>
        </p15:guide>
        <p15:guide id="2" pos="29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01" y="4845080"/>
            <a:ext cx="7703998" cy="1290608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000" y="6206400"/>
            <a:ext cx="15228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BFBAF385-7378-4A32-85D2-65025305A3A0}" type="datetime4">
              <a:rPr lang="de-DE" smtClean="0"/>
              <a:pPr/>
              <a:t>18. Oktober 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4799" y="6205104"/>
            <a:ext cx="54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ABD0A9EC-9FD7-4222-9E83-3F5E6A446F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0000" y="1144800"/>
            <a:ext cx="7704000" cy="3510000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6CE19A3-C32F-4FAF-8423-498AA814CF6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000" y="1498600"/>
            <a:ext cx="864000" cy="2804400"/>
          </a:xfrm>
          <a:solidFill>
            <a:schemeClr val="accent3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  <p:sp>
        <p:nvSpPr>
          <p:cNvPr id="14" name="Textplatzhalter 12">
            <a:extLst>
              <a:ext uri="{FF2B5EF4-FFF2-40B4-BE49-F238E27FC236}">
                <a16:creationId xmlns:a16="http://schemas.microsoft.com/office/drawing/2014/main" id="{0AE1426E-61B7-4158-83FE-BDBD90DB6B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64000" y="1498600"/>
            <a:ext cx="864000" cy="2804400"/>
          </a:xfrm>
          <a:solidFill>
            <a:schemeClr val="accent3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96BBD3F-6F1D-0F4C-B81A-75C9C81D30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00" y="426880"/>
            <a:ext cx="1211199" cy="314325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735D86C-A0CB-DA4C-BDE4-CB51432DE73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161" y="336773"/>
            <a:ext cx="1751838" cy="49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6922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w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w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w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w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.wmf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.wmf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473E5FEA-8EC8-4167-8CC5-8C678F2BEAB5}"/>
              </a:ext>
            </a:extLst>
          </p:cNvPr>
          <p:cNvSpPr txBox="1"/>
          <p:nvPr userDrawn="1"/>
        </p:nvSpPr>
        <p:spPr>
          <a:xfrm>
            <a:off x="1036800" y="6454197"/>
            <a:ext cx="3643200" cy="11934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1100"/>
              </a:lnSpc>
            </a:pPr>
            <a:r>
              <a:rPr lang="de-DE" sz="850" dirty="0"/>
              <a:t>Hochschule für Technik, Wirtschaft und Kultur Leipzig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164" y="362476"/>
            <a:ext cx="8067674" cy="712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164" y="1445220"/>
            <a:ext cx="8067674" cy="46904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6799" y="6205104"/>
            <a:ext cx="3643203" cy="22416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100"/>
              </a:lnSpc>
              <a:defRPr sz="85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163" y="6206400"/>
            <a:ext cx="367691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5DDB454C-C8BB-450C-A446-EA3D813FE484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4" name="Gruppieren 3"/>
          <p:cNvGrpSpPr/>
          <p:nvPr userDrawn="1"/>
        </p:nvGrpSpPr>
        <p:grpSpPr>
          <a:xfrm>
            <a:off x="0" y="396000"/>
            <a:ext cx="9144002" cy="712800"/>
            <a:chOff x="0" y="396000"/>
            <a:chExt cx="9144002" cy="712800"/>
          </a:xfrm>
          <a:solidFill>
            <a:schemeClr val="accent1"/>
          </a:solidFill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0D256C55-B59E-439E-82E9-BE1ECB9C3F54}"/>
                </a:ext>
              </a:extLst>
            </p:cNvPr>
            <p:cNvSpPr/>
            <p:nvPr userDrawn="1"/>
          </p:nvSpPr>
          <p:spPr>
            <a:xfrm>
              <a:off x="0" y="396000"/>
              <a:ext cx="190800" cy="712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0A9106C6-A852-4621-A5E1-394E184478EA}"/>
                </a:ext>
              </a:extLst>
            </p:cNvPr>
            <p:cNvSpPr/>
            <p:nvPr userDrawn="1"/>
          </p:nvSpPr>
          <p:spPr>
            <a:xfrm>
              <a:off x="8953202" y="396000"/>
              <a:ext cx="190800" cy="712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5" name="Grafik 14">
            <a:extLst>
              <a:ext uri="{FF2B5EF4-FFF2-40B4-BE49-F238E27FC236}">
                <a16:creationId xmlns:a16="http://schemas.microsoft.com/office/drawing/2014/main" id="{3D1D8969-A280-40EB-9D0E-2CBB7D7044E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504" y="6252501"/>
            <a:ext cx="1137825" cy="29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809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4" r:id="rId4"/>
  </p:sldLayoutIdLst>
  <p:hf hdr="0"/>
  <p:txStyles>
    <p:titleStyle>
      <a:lvl1pPr algn="l" defTabSz="914400" rtl="0" eaLnBrk="1" latinLnBrk="0" hangingPunct="1">
        <a:lnSpc>
          <a:spcPct val="108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421">
          <p15:clr>
            <a:srgbClr val="F26B43"/>
          </p15:clr>
        </p15:guide>
        <p15:guide id="2" pos="339">
          <p15:clr>
            <a:srgbClr val="F26B43"/>
          </p15:clr>
        </p15:guide>
        <p15:guide id="3" orient="horz" pos="273">
          <p15:clr>
            <a:srgbClr val="F26B43"/>
          </p15:clr>
        </p15:guide>
        <p15:guide id="4" orient="horz" pos="3865">
          <p15:clr>
            <a:srgbClr val="F26B43"/>
          </p15:clr>
        </p15:guide>
        <p15:guide id="5" orient="horz" pos="944">
          <p15:clr>
            <a:srgbClr val="F26B43"/>
          </p15:clr>
        </p15:guide>
        <p15:guide id="6" orient="horz" pos="4117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473E5FEA-8EC8-4167-8CC5-8C678F2BEAB5}"/>
              </a:ext>
            </a:extLst>
          </p:cNvPr>
          <p:cNvSpPr txBox="1"/>
          <p:nvPr userDrawn="1"/>
        </p:nvSpPr>
        <p:spPr>
          <a:xfrm>
            <a:off x="1036800" y="6454197"/>
            <a:ext cx="3643200" cy="11934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1100"/>
              </a:lnSpc>
            </a:pPr>
            <a:r>
              <a:rPr lang="de-DE" sz="850" dirty="0"/>
              <a:t>Hochschule für Technik, Wirtschaft und Kultur Leipzig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164" y="362476"/>
            <a:ext cx="8067674" cy="712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164" y="1445220"/>
            <a:ext cx="8067674" cy="46904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6799" y="6205104"/>
            <a:ext cx="3643203" cy="22416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100"/>
              </a:lnSpc>
              <a:defRPr sz="85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163" y="6206400"/>
            <a:ext cx="367691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5DDB454C-C8BB-450C-A446-EA3D813FE484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4" name="Gruppieren 3"/>
          <p:cNvGrpSpPr/>
          <p:nvPr userDrawn="1"/>
        </p:nvGrpSpPr>
        <p:grpSpPr>
          <a:xfrm>
            <a:off x="0" y="396000"/>
            <a:ext cx="9144002" cy="712800"/>
            <a:chOff x="0" y="396000"/>
            <a:chExt cx="9144002" cy="712800"/>
          </a:xfrm>
          <a:solidFill>
            <a:schemeClr val="accent1"/>
          </a:solidFill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0D256C55-B59E-439E-82E9-BE1ECB9C3F54}"/>
                </a:ext>
              </a:extLst>
            </p:cNvPr>
            <p:cNvSpPr/>
            <p:nvPr userDrawn="1"/>
          </p:nvSpPr>
          <p:spPr>
            <a:xfrm>
              <a:off x="0" y="396000"/>
              <a:ext cx="190800" cy="712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0A9106C6-A852-4621-A5E1-394E184478EA}"/>
                </a:ext>
              </a:extLst>
            </p:cNvPr>
            <p:cNvSpPr/>
            <p:nvPr userDrawn="1"/>
          </p:nvSpPr>
          <p:spPr>
            <a:xfrm>
              <a:off x="8953202" y="396000"/>
              <a:ext cx="190800" cy="712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5" name="Grafik 14">
            <a:extLst>
              <a:ext uri="{FF2B5EF4-FFF2-40B4-BE49-F238E27FC236}">
                <a16:creationId xmlns:a16="http://schemas.microsoft.com/office/drawing/2014/main" id="{3D1D8969-A280-40EB-9D0E-2CBB7D7044E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504" y="6252501"/>
            <a:ext cx="1137825" cy="29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582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hf hdr="0"/>
  <p:txStyles>
    <p:titleStyle>
      <a:lvl1pPr algn="l" defTabSz="914400" rtl="0" eaLnBrk="1" latinLnBrk="0" hangingPunct="1">
        <a:lnSpc>
          <a:spcPct val="108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421">
          <p15:clr>
            <a:srgbClr val="F26B43"/>
          </p15:clr>
        </p15:guide>
        <p15:guide id="2" pos="339">
          <p15:clr>
            <a:srgbClr val="F26B43"/>
          </p15:clr>
        </p15:guide>
        <p15:guide id="3" orient="horz" pos="273">
          <p15:clr>
            <a:srgbClr val="F26B43"/>
          </p15:clr>
        </p15:guide>
        <p15:guide id="4" orient="horz" pos="3865">
          <p15:clr>
            <a:srgbClr val="F26B43"/>
          </p15:clr>
        </p15:guide>
        <p15:guide id="5" orient="horz" pos="944">
          <p15:clr>
            <a:srgbClr val="F26B43"/>
          </p15:clr>
        </p15:guide>
        <p15:guide id="6" orient="horz" pos="4117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473E5FEA-8EC8-4167-8CC5-8C678F2BEAB5}"/>
              </a:ext>
            </a:extLst>
          </p:cNvPr>
          <p:cNvSpPr txBox="1"/>
          <p:nvPr userDrawn="1"/>
        </p:nvSpPr>
        <p:spPr>
          <a:xfrm>
            <a:off x="1036800" y="6454197"/>
            <a:ext cx="3643200" cy="11934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1100"/>
              </a:lnSpc>
            </a:pPr>
            <a:r>
              <a:rPr lang="de-DE" sz="850" dirty="0"/>
              <a:t>Hochschule für Technik, Wirtschaft und Kultur Leipzig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164" y="362476"/>
            <a:ext cx="8067674" cy="712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164" y="1445220"/>
            <a:ext cx="8067674" cy="46904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6799" y="6205104"/>
            <a:ext cx="3643203" cy="22416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100"/>
              </a:lnSpc>
              <a:defRPr sz="85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163" y="6206400"/>
            <a:ext cx="367691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5DDB454C-C8BB-450C-A446-EA3D813FE484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4" name="Gruppieren 3"/>
          <p:cNvGrpSpPr/>
          <p:nvPr userDrawn="1"/>
        </p:nvGrpSpPr>
        <p:grpSpPr>
          <a:xfrm>
            <a:off x="0" y="396000"/>
            <a:ext cx="9144002" cy="712800"/>
            <a:chOff x="0" y="396000"/>
            <a:chExt cx="9144002" cy="712800"/>
          </a:xfrm>
          <a:solidFill>
            <a:schemeClr val="accent1"/>
          </a:solidFill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0D256C55-B59E-439E-82E9-BE1ECB9C3F54}"/>
                </a:ext>
              </a:extLst>
            </p:cNvPr>
            <p:cNvSpPr/>
            <p:nvPr userDrawn="1"/>
          </p:nvSpPr>
          <p:spPr>
            <a:xfrm>
              <a:off x="0" y="396000"/>
              <a:ext cx="190800" cy="712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0A9106C6-A852-4621-A5E1-394E184478EA}"/>
                </a:ext>
              </a:extLst>
            </p:cNvPr>
            <p:cNvSpPr/>
            <p:nvPr userDrawn="1"/>
          </p:nvSpPr>
          <p:spPr>
            <a:xfrm>
              <a:off x="8953202" y="396000"/>
              <a:ext cx="190800" cy="712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5" name="Grafik 14">
            <a:extLst>
              <a:ext uri="{FF2B5EF4-FFF2-40B4-BE49-F238E27FC236}">
                <a16:creationId xmlns:a16="http://schemas.microsoft.com/office/drawing/2014/main" id="{3D1D8969-A280-40EB-9D0E-2CBB7D7044E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504" y="6252501"/>
            <a:ext cx="1137825" cy="29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48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</p:sldLayoutIdLst>
  <p:hf hdr="0"/>
  <p:txStyles>
    <p:titleStyle>
      <a:lvl1pPr algn="l" defTabSz="914400" rtl="0" eaLnBrk="1" latinLnBrk="0" hangingPunct="1">
        <a:lnSpc>
          <a:spcPct val="108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421">
          <p15:clr>
            <a:srgbClr val="F26B43"/>
          </p15:clr>
        </p15:guide>
        <p15:guide id="2" pos="339">
          <p15:clr>
            <a:srgbClr val="F26B43"/>
          </p15:clr>
        </p15:guide>
        <p15:guide id="3" orient="horz" pos="273">
          <p15:clr>
            <a:srgbClr val="F26B43"/>
          </p15:clr>
        </p15:guide>
        <p15:guide id="4" orient="horz" pos="3865">
          <p15:clr>
            <a:srgbClr val="F26B43"/>
          </p15:clr>
        </p15:guide>
        <p15:guide id="5" orient="horz" pos="944">
          <p15:clr>
            <a:srgbClr val="F26B43"/>
          </p15:clr>
        </p15:guide>
        <p15:guide id="6" orient="horz" pos="4117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473E5FEA-8EC8-4167-8CC5-8C678F2BEAB5}"/>
              </a:ext>
            </a:extLst>
          </p:cNvPr>
          <p:cNvSpPr txBox="1"/>
          <p:nvPr userDrawn="1"/>
        </p:nvSpPr>
        <p:spPr>
          <a:xfrm>
            <a:off x="1036800" y="6454197"/>
            <a:ext cx="3643200" cy="11934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1100"/>
              </a:lnSpc>
            </a:pPr>
            <a:r>
              <a:rPr lang="de-DE" sz="850" dirty="0"/>
              <a:t>Hochschule für Technik, Wirtschaft und Kultur Leipzig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164" y="362476"/>
            <a:ext cx="8067674" cy="712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164" y="1445220"/>
            <a:ext cx="8067674" cy="46904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6799" y="6205104"/>
            <a:ext cx="3643203" cy="22416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100"/>
              </a:lnSpc>
              <a:defRPr sz="85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163" y="6206400"/>
            <a:ext cx="367691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5DDB454C-C8BB-450C-A446-EA3D813FE484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4" name="Gruppieren 3"/>
          <p:cNvGrpSpPr/>
          <p:nvPr userDrawn="1"/>
        </p:nvGrpSpPr>
        <p:grpSpPr>
          <a:xfrm>
            <a:off x="0" y="396000"/>
            <a:ext cx="9144002" cy="712800"/>
            <a:chOff x="0" y="396000"/>
            <a:chExt cx="9144002" cy="712800"/>
          </a:xfrm>
          <a:solidFill>
            <a:schemeClr val="accent1"/>
          </a:solidFill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0D256C55-B59E-439E-82E9-BE1ECB9C3F54}"/>
                </a:ext>
              </a:extLst>
            </p:cNvPr>
            <p:cNvSpPr/>
            <p:nvPr userDrawn="1"/>
          </p:nvSpPr>
          <p:spPr>
            <a:xfrm>
              <a:off x="0" y="396000"/>
              <a:ext cx="190800" cy="712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0A9106C6-A852-4621-A5E1-394E184478EA}"/>
                </a:ext>
              </a:extLst>
            </p:cNvPr>
            <p:cNvSpPr/>
            <p:nvPr userDrawn="1"/>
          </p:nvSpPr>
          <p:spPr>
            <a:xfrm>
              <a:off x="8953202" y="396000"/>
              <a:ext cx="190800" cy="712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5" name="Grafik 14">
            <a:extLst>
              <a:ext uri="{FF2B5EF4-FFF2-40B4-BE49-F238E27FC236}">
                <a16:creationId xmlns:a16="http://schemas.microsoft.com/office/drawing/2014/main" id="{3D1D8969-A280-40EB-9D0E-2CBB7D7044E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504" y="6252501"/>
            <a:ext cx="1137825" cy="29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84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</p:sldLayoutIdLst>
  <p:hf hdr="0"/>
  <p:txStyles>
    <p:titleStyle>
      <a:lvl1pPr algn="l" defTabSz="914400" rtl="0" eaLnBrk="1" latinLnBrk="0" hangingPunct="1">
        <a:lnSpc>
          <a:spcPct val="108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421">
          <p15:clr>
            <a:srgbClr val="F26B43"/>
          </p15:clr>
        </p15:guide>
        <p15:guide id="2" pos="339">
          <p15:clr>
            <a:srgbClr val="F26B43"/>
          </p15:clr>
        </p15:guide>
        <p15:guide id="3" orient="horz" pos="273">
          <p15:clr>
            <a:srgbClr val="F26B43"/>
          </p15:clr>
        </p15:guide>
        <p15:guide id="4" orient="horz" pos="3865">
          <p15:clr>
            <a:srgbClr val="F26B43"/>
          </p15:clr>
        </p15:guide>
        <p15:guide id="5" orient="horz" pos="944">
          <p15:clr>
            <a:srgbClr val="F26B43"/>
          </p15:clr>
        </p15:guide>
        <p15:guide id="6" orient="horz" pos="4117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473E5FEA-8EC8-4167-8CC5-8C678F2BEAB5}"/>
              </a:ext>
            </a:extLst>
          </p:cNvPr>
          <p:cNvSpPr txBox="1"/>
          <p:nvPr userDrawn="1"/>
        </p:nvSpPr>
        <p:spPr>
          <a:xfrm>
            <a:off x="1036800" y="6454197"/>
            <a:ext cx="3643200" cy="11934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1100"/>
              </a:lnSpc>
            </a:pPr>
            <a:r>
              <a:rPr lang="de-DE" sz="850" dirty="0"/>
              <a:t>Hochschule für Technik, Wirtschaft und Kultur Leipzig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164" y="362476"/>
            <a:ext cx="8067674" cy="712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164" y="1445220"/>
            <a:ext cx="8067674" cy="46904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6799" y="6205104"/>
            <a:ext cx="3643203" cy="22416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100"/>
              </a:lnSpc>
              <a:defRPr sz="85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163" y="6206400"/>
            <a:ext cx="367691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5DDB454C-C8BB-450C-A446-EA3D813FE484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4" name="Gruppieren 3"/>
          <p:cNvGrpSpPr/>
          <p:nvPr userDrawn="1"/>
        </p:nvGrpSpPr>
        <p:grpSpPr>
          <a:xfrm>
            <a:off x="0" y="396000"/>
            <a:ext cx="9144002" cy="712800"/>
            <a:chOff x="0" y="396000"/>
            <a:chExt cx="9144002" cy="712800"/>
          </a:xfrm>
          <a:solidFill>
            <a:schemeClr val="accent1"/>
          </a:solidFill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0D256C55-B59E-439E-82E9-BE1ECB9C3F54}"/>
                </a:ext>
              </a:extLst>
            </p:cNvPr>
            <p:cNvSpPr/>
            <p:nvPr userDrawn="1"/>
          </p:nvSpPr>
          <p:spPr>
            <a:xfrm>
              <a:off x="0" y="396000"/>
              <a:ext cx="190800" cy="712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0A9106C6-A852-4621-A5E1-394E184478EA}"/>
                </a:ext>
              </a:extLst>
            </p:cNvPr>
            <p:cNvSpPr/>
            <p:nvPr userDrawn="1"/>
          </p:nvSpPr>
          <p:spPr>
            <a:xfrm>
              <a:off x="8953202" y="396000"/>
              <a:ext cx="190800" cy="712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5" name="Grafik 14">
            <a:extLst>
              <a:ext uri="{FF2B5EF4-FFF2-40B4-BE49-F238E27FC236}">
                <a16:creationId xmlns:a16="http://schemas.microsoft.com/office/drawing/2014/main" id="{3D1D8969-A280-40EB-9D0E-2CBB7D7044E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504" y="6252501"/>
            <a:ext cx="1137825" cy="29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43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</p:sldLayoutIdLst>
  <p:hf hdr="0"/>
  <p:txStyles>
    <p:titleStyle>
      <a:lvl1pPr algn="l" defTabSz="914400" rtl="0" eaLnBrk="1" latinLnBrk="0" hangingPunct="1">
        <a:lnSpc>
          <a:spcPct val="108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421">
          <p15:clr>
            <a:srgbClr val="F26B43"/>
          </p15:clr>
        </p15:guide>
        <p15:guide id="2" pos="339">
          <p15:clr>
            <a:srgbClr val="F26B43"/>
          </p15:clr>
        </p15:guide>
        <p15:guide id="3" orient="horz" pos="273">
          <p15:clr>
            <a:srgbClr val="F26B43"/>
          </p15:clr>
        </p15:guide>
        <p15:guide id="4" orient="horz" pos="3865">
          <p15:clr>
            <a:srgbClr val="F26B43"/>
          </p15:clr>
        </p15:guide>
        <p15:guide id="5" orient="horz" pos="944">
          <p15:clr>
            <a:srgbClr val="F26B43"/>
          </p15:clr>
        </p15:guide>
        <p15:guide id="6" orient="horz" pos="4117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473E5FEA-8EC8-4167-8CC5-8C678F2BEAB5}"/>
              </a:ext>
            </a:extLst>
          </p:cNvPr>
          <p:cNvSpPr txBox="1"/>
          <p:nvPr userDrawn="1"/>
        </p:nvSpPr>
        <p:spPr>
          <a:xfrm>
            <a:off x="1036800" y="6454197"/>
            <a:ext cx="3643200" cy="11934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1100"/>
              </a:lnSpc>
            </a:pPr>
            <a:r>
              <a:rPr lang="de-DE" sz="850" dirty="0"/>
              <a:t>Hochschule für Technik, Wirtschaft und Kultur Leipzig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164" y="362476"/>
            <a:ext cx="8067674" cy="712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164" y="1445220"/>
            <a:ext cx="8067674" cy="46904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6799" y="6205104"/>
            <a:ext cx="3643203" cy="22416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100"/>
              </a:lnSpc>
              <a:defRPr sz="85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163" y="6206400"/>
            <a:ext cx="367691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5DDB454C-C8BB-450C-A446-EA3D813FE484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4" name="Gruppieren 3"/>
          <p:cNvGrpSpPr/>
          <p:nvPr userDrawn="1"/>
        </p:nvGrpSpPr>
        <p:grpSpPr>
          <a:xfrm>
            <a:off x="0" y="396000"/>
            <a:ext cx="9144002" cy="712800"/>
            <a:chOff x="0" y="396000"/>
            <a:chExt cx="9144002" cy="712800"/>
          </a:xfrm>
          <a:solidFill>
            <a:schemeClr val="accent1"/>
          </a:solidFill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0D256C55-B59E-439E-82E9-BE1ECB9C3F54}"/>
                </a:ext>
              </a:extLst>
            </p:cNvPr>
            <p:cNvSpPr/>
            <p:nvPr userDrawn="1"/>
          </p:nvSpPr>
          <p:spPr>
            <a:xfrm>
              <a:off x="0" y="396000"/>
              <a:ext cx="190800" cy="712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0A9106C6-A852-4621-A5E1-394E184478EA}"/>
                </a:ext>
              </a:extLst>
            </p:cNvPr>
            <p:cNvSpPr/>
            <p:nvPr userDrawn="1"/>
          </p:nvSpPr>
          <p:spPr>
            <a:xfrm>
              <a:off x="8953202" y="396000"/>
              <a:ext cx="190800" cy="712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5" name="Grafik 14">
            <a:extLst>
              <a:ext uri="{FF2B5EF4-FFF2-40B4-BE49-F238E27FC236}">
                <a16:creationId xmlns:a16="http://schemas.microsoft.com/office/drawing/2014/main" id="{3D1D8969-A280-40EB-9D0E-2CBB7D7044E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504" y="6252501"/>
            <a:ext cx="1137825" cy="29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5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</p:sldLayoutIdLst>
  <p:hf hdr="0"/>
  <p:txStyles>
    <p:titleStyle>
      <a:lvl1pPr algn="l" defTabSz="914400" rtl="0" eaLnBrk="1" latinLnBrk="0" hangingPunct="1">
        <a:lnSpc>
          <a:spcPct val="108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421">
          <p15:clr>
            <a:srgbClr val="F26B43"/>
          </p15:clr>
        </p15:guide>
        <p15:guide id="2" pos="339">
          <p15:clr>
            <a:srgbClr val="F26B43"/>
          </p15:clr>
        </p15:guide>
        <p15:guide id="3" orient="horz" pos="273">
          <p15:clr>
            <a:srgbClr val="F26B43"/>
          </p15:clr>
        </p15:guide>
        <p15:guide id="4" orient="horz" pos="3865">
          <p15:clr>
            <a:srgbClr val="F26B43"/>
          </p15:clr>
        </p15:guide>
        <p15:guide id="5" orient="horz" pos="944">
          <p15:clr>
            <a:srgbClr val="F26B43"/>
          </p15:clr>
        </p15:guide>
        <p15:guide id="6" orient="horz" pos="411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CDCB29-B033-824F-9579-DE7C9ACEF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860" y="1938365"/>
            <a:ext cx="7988279" cy="2358000"/>
          </a:xfrm>
        </p:spPr>
        <p:txBody>
          <a:bodyPr/>
          <a:lstStyle/>
          <a:p>
            <a:pPr algn="ctr"/>
            <a:r>
              <a:rPr lang="de-DE" sz="3600" b="0" i="0" dirty="0">
                <a:effectLst/>
                <a:latin typeface="Arial" panose="020B0604020202020204" pitchFamily="34" charset="0"/>
              </a:rPr>
              <a:t>Architektur eines OCPP-Servers.</a:t>
            </a:r>
            <a:br>
              <a:rPr lang="de-DE" sz="3600" dirty="0"/>
            </a:br>
            <a:r>
              <a:rPr lang="de-DE" sz="3600" b="0" i="0" dirty="0">
                <a:effectLst/>
                <a:latin typeface="Arial" panose="020B0604020202020204" pitchFamily="34" charset="0"/>
              </a:rPr>
              <a:t>Implementierung als Bibliothek,</a:t>
            </a:r>
            <a:br>
              <a:rPr lang="de-DE" sz="3600" dirty="0"/>
            </a:br>
            <a:r>
              <a:rPr lang="de-DE" sz="3600" b="0" i="0" dirty="0">
                <a:effectLst/>
                <a:latin typeface="Arial" panose="020B0604020202020204" pitchFamily="34" charset="0"/>
              </a:rPr>
              <a:t>Framework und </a:t>
            </a:r>
            <a:r>
              <a:rPr lang="de-DE" sz="3600" b="0" i="0" dirty="0" err="1">
                <a:effectLst/>
                <a:latin typeface="Arial" panose="020B0604020202020204" pitchFamily="34" charset="0"/>
              </a:rPr>
              <a:t>Standalone</a:t>
            </a:r>
            <a:r>
              <a:rPr lang="de-DE" sz="3600" b="0" i="0" dirty="0">
                <a:effectLst/>
                <a:latin typeface="Arial" panose="020B0604020202020204" pitchFamily="34" charset="0"/>
              </a:rPr>
              <a:t> Anwendung</a:t>
            </a:r>
            <a:endParaRPr lang="de-DE" sz="36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DA9B5AA-E63F-EE47-9BC2-E53EBF38A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2975-D8C2-4BA9-A85C-A39EEEE43493}" type="datetime4">
              <a:rPr lang="de-DE" smtClean="0"/>
              <a:pPr/>
              <a:t>18. Oktober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F0FFBE0-85A9-954B-8F08-379997260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Agibalov Ivan, HTWK Leipzig, EIT</a:t>
            </a:r>
          </a:p>
        </p:txBody>
      </p:sp>
    </p:spTree>
    <p:extLst>
      <p:ext uri="{BB962C8B-B14F-4D97-AF65-F5344CB8AC3E}">
        <p14:creationId xmlns:p14="http://schemas.microsoft.com/office/powerpoint/2010/main" val="57225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3A112D-53AA-E9EC-FE3B-DA88347D5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BB6563-E56E-932C-4CE8-3B281CD39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164" y="1445220"/>
            <a:ext cx="3584256" cy="4690468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0" dirty="0" err="1"/>
              <a:t>Unittesting</a:t>
            </a:r>
            <a:r>
              <a:rPr lang="de-DE" b="0" dirty="0"/>
              <a:t> realisiert mittels </a:t>
            </a:r>
            <a:r>
              <a:rPr lang="de-DE" b="0" dirty="0" err="1"/>
              <a:t>Dependency</a:t>
            </a:r>
            <a:r>
              <a:rPr lang="de-DE" b="0" dirty="0"/>
              <a:t> </a:t>
            </a:r>
            <a:r>
              <a:rPr lang="de-DE" b="0" dirty="0" err="1"/>
              <a:t>Injection</a:t>
            </a:r>
            <a:endParaRPr lang="de-DE" b="0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603452-C5A2-5D84-815D-6D0596793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AB8198-59CC-C168-36D9-1B3C03886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10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9872E4B-8EAF-89C7-5DD6-06AB20616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679" y="1075276"/>
            <a:ext cx="8375987" cy="4369394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8D534428-259E-2891-2B7D-A228ED7AB2E0}"/>
              </a:ext>
            </a:extLst>
          </p:cNvPr>
          <p:cNvSpPr txBox="1"/>
          <p:nvPr/>
        </p:nvSpPr>
        <p:spPr>
          <a:xfrm>
            <a:off x="6697059" y="5538503"/>
            <a:ext cx="2501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Seite 18</a:t>
            </a:r>
          </a:p>
        </p:txBody>
      </p:sp>
    </p:spTree>
    <p:extLst>
      <p:ext uri="{BB962C8B-B14F-4D97-AF65-F5344CB8AC3E}">
        <p14:creationId xmlns:p14="http://schemas.microsoft.com/office/powerpoint/2010/main" val="4207031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4161D0-1BB4-6F31-D68F-3C701F86D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09DB6D-B71B-B025-24BF-5E06F841B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0" dirty="0" err="1"/>
              <a:t>Integrationstesting</a:t>
            </a:r>
            <a:r>
              <a:rPr lang="en-US" b="0" dirty="0"/>
              <a:t>:</a:t>
            </a:r>
          </a:p>
          <a:p>
            <a:pPr marL="46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Port + Adapter + Controller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7E252FB-5E9D-5148-B9D1-83097C388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2F15576-F701-40D2-7754-79FA3FC3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11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425F961-E6FD-9CF0-2E74-69F623B6C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148" y="1075276"/>
            <a:ext cx="4302688" cy="4287322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990F9C5-879C-46BC-8DCE-9544C8DF3B95}"/>
              </a:ext>
            </a:extLst>
          </p:cNvPr>
          <p:cNvSpPr txBox="1"/>
          <p:nvPr/>
        </p:nvSpPr>
        <p:spPr>
          <a:xfrm>
            <a:off x="6697059" y="5538503"/>
            <a:ext cx="2501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Seite 30</a:t>
            </a:r>
          </a:p>
        </p:txBody>
      </p:sp>
    </p:spTree>
    <p:extLst>
      <p:ext uri="{BB962C8B-B14F-4D97-AF65-F5344CB8AC3E}">
        <p14:creationId xmlns:p14="http://schemas.microsoft.com/office/powerpoint/2010/main" val="4154897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3A112D-53AA-E9EC-FE3B-DA88347D5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BB6563-E56E-932C-4CE8-3B281CD39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164" y="1445220"/>
            <a:ext cx="3233736" cy="4690468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0" dirty="0" err="1"/>
              <a:t>Integrationstesting</a:t>
            </a:r>
            <a:r>
              <a:rPr lang="en-US" b="0" dirty="0"/>
              <a:t>:</a:t>
            </a:r>
          </a:p>
          <a:p>
            <a:pPr marL="46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Port + Adapter + Controller</a:t>
            </a:r>
          </a:p>
          <a:p>
            <a:pPr marL="46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Controller + Dispatcher + </a:t>
            </a:r>
            <a:r>
              <a:rPr lang="en-US" dirty="0" err="1"/>
              <a:t>UseCases</a:t>
            </a:r>
            <a:r>
              <a:rPr lang="en-US" dirty="0"/>
              <a:t> + Interactors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603452-C5A2-5D84-815D-6D0596793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AB8198-59CC-C168-36D9-1B3C03886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12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B952BA9-E4A9-2F47-9F8B-612AB2B8C8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526" y="1075276"/>
            <a:ext cx="4188114" cy="417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744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4161D0-1BB4-6F31-D68F-3C701F86D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09DB6D-B71B-B025-24BF-5E06F841B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164" y="1445220"/>
            <a:ext cx="3643203" cy="469046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err="1"/>
              <a:t>Integrationstesting</a:t>
            </a:r>
            <a:r>
              <a:rPr lang="en-US" dirty="0"/>
              <a:t>: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Port + Adapter + Controller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Controller + Dispatcher + </a:t>
            </a:r>
            <a:r>
              <a:rPr lang="en-US" dirty="0" err="1"/>
              <a:t>UseCases</a:t>
            </a:r>
            <a:r>
              <a:rPr lang="en-US" dirty="0"/>
              <a:t> + Interactors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Controllers + Dispatcher + </a:t>
            </a:r>
            <a:r>
              <a:rPr lang="en-US" dirty="0" err="1"/>
              <a:t>UseCases</a:t>
            </a:r>
            <a:r>
              <a:rPr lang="en-US" dirty="0"/>
              <a:t> + Interactors (</a:t>
            </a:r>
            <a:r>
              <a:rPr lang="en-US" dirty="0" err="1"/>
              <a:t>innere</a:t>
            </a:r>
            <a:r>
              <a:rPr lang="en-US" dirty="0"/>
              <a:t> </a:t>
            </a:r>
            <a:r>
              <a:rPr lang="en-US" dirty="0" err="1"/>
              <a:t>Logik</a:t>
            </a:r>
            <a:r>
              <a:rPr lang="en-US" dirty="0"/>
              <a:t>)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7E252FB-5E9D-5148-B9D1-83097C388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2F15576-F701-40D2-7754-79FA3FC3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13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3C3FCDC-EEDD-A5EA-0B80-EE3471932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054" y="1249680"/>
            <a:ext cx="4184781" cy="4169728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6C5951C9-47A4-7610-C86C-9C014A51EA59}"/>
              </a:ext>
            </a:extLst>
          </p:cNvPr>
          <p:cNvSpPr txBox="1"/>
          <p:nvPr/>
        </p:nvSpPr>
        <p:spPr>
          <a:xfrm>
            <a:off x="6697059" y="5538503"/>
            <a:ext cx="2501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Seite 32</a:t>
            </a:r>
          </a:p>
        </p:txBody>
      </p:sp>
    </p:spTree>
    <p:extLst>
      <p:ext uri="{BB962C8B-B14F-4D97-AF65-F5344CB8AC3E}">
        <p14:creationId xmlns:p14="http://schemas.microsoft.com/office/powerpoint/2010/main" val="4279115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3A112D-53AA-E9EC-FE3B-DA88347D5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 der allgemeinen 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BB6563-E56E-932C-4CE8-3B281CD39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164" y="1445220"/>
            <a:ext cx="1686876" cy="469046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b="0" dirty="0"/>
              <a:t>Controllers: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0" dirty="0" err="1"/>
              <a:t>OCPPComm</a:t>
            </a:r>
            <a:endParaRPr lang="de-DE" b="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0" dirty="0"/>
              <a:t>Logger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0" dirty="0"/>
              <a:t>Super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0" dirty="0"/>
              <a:t>UI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0" dirty="0"/>
              <a:t>Charger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0" dirty="0"/>
              <a:t>User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0" dirty="0"/>
              <a:t>Transaction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0" dirty="0"/>
              <a:t>Price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0" dirty="0"/>
              <a:t>DB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603452-C5A2-5D84-815D-6D0596793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AB8198-59CC-C168-36D9-1B3C03886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14</a:t>
            </a:fld>
            <a:endParaRPr lang="de-DE"/>
          </a:p>
        </p:txBody>
      </p:sp>
      <p:pic>
        <p:nvPicPr>
          <p:cNvPr id="6" name="Grafik 5" descr="Ein Bild, das Text, Gerät, Barometer enthält.&#10;&#10;Automatisch generierte Beschreibung">
            <a:extLst>
              <a:ext uri="{FF2B5EF4-FFF2-40B4-BE49-F238E27FC236}">
                <a16:creationId xmlns:a16="http://schemas.microsoft.com/office/drawing/2014/main" id="{57A298E5-B4BC-7165-DA1F-690AD2E51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086" y="1075276"/>
            <a:ext cx="4859750" cy="488238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08E25C06-5ABE-D31E-9966-898FC3A4EC28}"/>
              </a:ext>
            </a:extLst>
          </p:cNvPr>
          <p:cNvSpPr txBox="1"/>
          <p:nvPr/>
        </p:nvSpPr>
        <p:spPr>
          <a:xfrm>
            <a:off x="6697059" y="5538503"/>
            <a:ext cx="2501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Seite 41</a:t>
            </a:r>
          </a:p>
        </p:txBody>
      </p:sp>
    </p:spTree>
    <p:extLst>
      <p:ext uri="{BB962C8B-B14F-4D97-AF65-F5344CB8AC3E}">
        <p14:creationId xmlns:p14="http://schemas.microsoft.com/office/powerpoint/2010/main" val="2864585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4161D0-1BB4-6F31-D68F-3C701F86D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Gemeinsames</a:t>
            </a:r>
            <a:r>
              <a:rPr lang="en-US" dirty="0"/>
              <a:t> Teil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7E252FB-5E9D-5148-B9D1-83097C388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2F15576-F701-40D2-7754-79FA3FC3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15</a:t>
            </a:fld>
            <a:endParaRPr lang="de-DE"/>
          </a:p>
        </p:txBody>
      </p:sp>
      <p:pic>
        <p:nvPicPr>
          <p:cNvPr id="6" name="Inhaltsplatzhalter 5" descr="Ein Bild, das Text, Gerät enthält.&#10;&#10;Automatisch generierte Beschreibung">
            <a:extLst>
              <a:ext uri="{FF2B5EF4-FFF2-40B4-BE49-F238E27FC236}">
                <a16:creationId xmlns:a16="http://schemas.microsoft.com/office/drawing/2014/main" id="{E32FAE8F-88CC-1ED2-E284-5F1244F3C5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763" y="1083468"/>
            <a:ext cx="4674755" cy="4691063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F0DDE236-4D36-21E8-7952-BA64F3C24164}"/>
              </a:ext>
            </a:extLst>
          </p:cNvPr>
          <p:cNvSpPr txBox="1"/>
          <p:nvPr/>
        </p:nvSpPr>
        <p:spPr>
          <a:xfrm>
            <a:off x="6697059" y="5538503"/>
            <a:ext cx="2501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Seite 50</a:t>
            </a:r>
          </a:p>
        </p:txBody>
      </p:sp>
    </p:spTree>
    <p:extLst>
      <p:ext uri="{BB962C8B-B14F-4D97-AF65-F5344CB8AC3E}">
        <p14:creationId xmlns:p14="http://schemas.microsoft.com/office/powerpoint/2010/main" val="2215138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3A112D-53AA-E9EC-FE3B-DA88347D5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Standalone</a:t>
            </a:r>
            <a:r>
              <a:rPr lang="de-DE" dirty="0"/>
              <a:t> mit Datenbank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BB6563-E56E-932C-4CE8-3B281CD39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Alle </a:t>
            </a:r>
            <a:r>
              <a:rPr lang="en-US" b="0" dirty="0" err="1"/>
              <a:t>Schnittstellen</a:t>
            </a:r>
            <a:r>
              <a:rPr lang="en-US" b="0" dirty="0"/>
              <a:t> </a:t>
            </a:r>
            <a:r>
              <a:rPr lang="en-US" b="0" dirty="0" err="1"/>
              <a:t>sind</a:t>
            </a:r>
            <a:r>
              <a:rPr lang="en-US" b="0" dirty="0"/>
              <a:t> “</a:t>
            </a:r>
            <a:r>
              <a:rPr lang="en-US" b="0" dirty="0" err="1"/>
              <a:t>echt</a:t>
            </a:r>
            <a:r>
              <a:rPr lang="en-US" b="0" dirty="0"/>
              <a:t>” </a:t>
            </a:r>
            <a:endParaRPr lang="de-DE" b="0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603452-C5A2-5D84-815D-6D0596793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AB8198-59CC-C168-36D9-1B3C03886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16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8F3E6FB-5AD1-40DF-ADE8-E596961AE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812" y="959416"/>
            <a:ext cx="4463024" cy="4453364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B182CB5-53B0-42C5-971D-83222E64B55E}"/>
              </a:ext>
            </a:extLst>
          </p:cNvPr>
          <p:cNvSpPr txBox="1"/>
          <p:nvPr/>
        </p:nvSpPr>
        <p:spPr>
          <a:xfrm>
            <a:off x="6697059" y="5538503"/>
            <a:ext cx="2501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Seite 51</a:t>
            </a:r>
          </a:p>
        </p:txBody>
      </p:sp>
    </p:spTree>
    <p:extLst>
      <p:ext uri="{BB962C8B-B14F-4D97-AF65-F5344CB8AC3E}">
        <p14:creationId xmlns:p14="http://schemas.microsoft.com/office/powerpoint/2010/main" val="1308101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4161D0-1BB4-6F31-D68F-3C701F86D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Standalone</a:t>
            </a:r>
            <a:r>
              <a:rPr lang="de-DE" dirty="0"/>
              <a:t> ohne Datenbank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09DB6D-B71B-B025-24BF-5E06F841B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0" dirty="0"/>
              <a:t>Alle Schnittstellen werden</a:t>
            </a:r>
          </a:p>
          <a:p>
            <a:pPr>
              <a:lnSpc>
                <a:spcPct val="150000"/>
              </a:lnSpc>
            </a:pPr>
            <a:r>
              <a:rPr lang="de-DE" b="0" dirty="0"/>
              <a:t>gebraucht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0" dirty="0"/>
              <a:t>manche werden simuliert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7E252FB-5E9D-5148-B9D1-83097C388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2F15576-F701-40D2-7754-79FA3FC3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17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6671494-ECE1-A4A0-6B48-7861A3977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887" y="1075276"/>
            <a:ext cx="4572620" cy="457758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D5F42C2-FD43-43A3-B81F-79FCF2EF4398}"/>
              </a:ext>
            </a:extLst>
          </p:cNvPr>
          <p:cNvSpPr txBox="1"/>
          <p:nvPr/>
        </p:nvSpPr>
        <p:spPr>
          <a:xfrm>
            <a:off x="6697059" y="5538503"/>
            <a:ext cx="2501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Seite 52</a:t>
            </a:r>
          </a:p>
        </p:txBody>
      </p:sp>
    </p:spTree>
    <p:extLst>
      <p:ext uri="{BB962C8B-B14F-4D97-AF65-F5344CB8AC3E}">
        <p14:creationId xmlns:p14="http://schemas.microsoft.com/office/powerpoint/2010/main" val="1119490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3A112D-53AA-E9EC-FE3B-DA88347D5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Library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603452-C5A2-5D84-815D-6D0596793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AB8198-59CC-C168-36D9-1B3C03886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18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6EE0D13-C9EA-6AF1-8092-9A349E9E9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06" y="1075276"/>
            <a:ext cx="4684908" cy="340406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26DE103-9D1A-1721-4B4D-EA5EC4074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719" y="1261543"/>
            <a:ext cx="4080680" cy="408068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0A976240-5883-197F-5865-190C1F645953}"/>
              </a:ext>
            </a:extLst>
          </p:cNvPr>
          <p:cNvSpPr txBox="1"/>
          <p:nvPr/>
        </p:nvSpPr>
        <p:spPr>
          <a:xfrm>
            <a:off x="6697059" y="5538503"/>
            <a:ext cx="2501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Seite 53</a:t>
            </a:r>
          </a:p>
        </p:txBody>
      </p:sp>
    </p:spTree>
    <p:extLst>
      <p:ext uri="{BB962C8B-B14F-4D97-AF65-F5344CB8AC3E}">
        <p14:creationId xmlns:p14="http://schemas.microsoft.com/office/powerpoint/2010/main" val="3427856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4161D0-1BB4-6F31-D68F-3C701F86D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Framework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7E252FB-5E9D-5148-B9D1-83097C388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2F15576-F701-40D2-7754-79FA3FC3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19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FCEE5EA-8855-7AA6-7D2B-AC27ADDF7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5" y="2161064"/>
            <a:ext cx="4626447" cy="253587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DD8A769-89C9-3FCF-F82D-9ECC7B7E9E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02" y="1195592"/>
            <a:ext cx="4195440" cy="422259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1D59383-9534-4309-F87E-18BD0A11AE0E}"/>
              </a:ext>
            </a:extLst>
          </p:cNvPr>
          <p:cNvSpPr txBox="1"/>
          <p:nvPr/>
        </p:nvSpPr>
        <p:spPr>
          <a:xfrm>
            <a:off x="6697059" y="5538503"/>
            <a:ext cx="2501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Seite 55</a:t>
            </a:r>
          </a:p>
        </p:txBody>
      </p:sp>
    </p:spTree>
    <p:extLst>
      <p:ext uri="{BB962C8B-B14F-4D97-AF65-F5344CB8AC3E}">
        <p14:creationId xmlns:p14="http://schemas.microsoft.com/office/powerpoint/2010/main" val="1119773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Inhaltsverzeichnis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2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3DDBFD9-F550-FB19-BCDF-CC04614C9E3E}"/>
              </a:ext>
            </a:extLst>
          </p:cNvPr>
          <p:cNvSpPr txBox="1"/>
          <p:nvPr/>
        </p:nvSpPr>
        <p:spPr>
          <a:xfrm>
            <a:off x="583007" y="1075276"/>
            <a:ext cx="80676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Einleitung</a:t>
            </a:r>
            <a:endParaRPr lang="ru-RU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Definition der Software-</a:t>
            </a:r>
            <a:r>
              <a:rPr lang="en-US" dirty="0" err="1"/>
              <a:t>Architektur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Motivation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Allgemeine </a:t>
            </a:r>
            <a:r>
              <a:rPr lang="en-US" dirty="0" err="1"/>
              <a:t>Architektur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Anwendung</a:t>
            </a:r>
            <a:r>
              <a:rPr lang="en-US" dirty="0"/>
              <a:t> der </a:t>
            </a:r>
            <a:r>
              <a:rPr lang="en-US" dirty="0" err="1"/>
              <a:t>allgemeinen</a:t>
            </a:r>
            <a:r>
              <a:rPr lang="en-US" dirty="0"/>
              <a:t> </a:t>
            </a:r>
            <a:r>
              <a:rPr lang="en-US" dirty="0" err="1"/>
              <a:t>Architektur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Ergebnis</a:t>
            </a:r>
            <a:r>
              <a:rPr lang="en-US" dirty="0"/>
              <a:t> 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1772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3A112D-53AA-E9EC-FE3B-DA88347D5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603452-C5A2-5D84-815D-6D0596793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AB8198-59CC-C168-36D9-1B3C03886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20</a:t>
            </a:fld>
            <a:endParaRPr lang="de-DE"/>
          </a:p>
        </p:txBody>
      </p:sp>
      <p:graphicFrame>
        <p:nvGraphicFramePr>
          <p:cNvPr id="7" name="Tabelle 4">
            <a:extLst>
              <a:ext uri="{FF2B5EF4-FFF2-40B4-BE49-F238E27FC236}">
                <a16:creationId xmlns:a16="http://schemas.microsoft.com/office/drawing/2014/main" id="{0D23B2C8-7E37-86B1-D277-84E0CE3D7B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758775"/>
              </p:ext>
            </p:extLst>
          </p:nvPr>
        </p:nvGraphicFramePr>
        <p:xfrm>
          <a:off x="508000" y="1403506"/>
          <a:ext cx="8128000" cy="3200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0917331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7009704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4700154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6385043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36831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Standalone</a:t>
                      </a:r>
                      <a:r>
                        <a:rPr lang="de-DE" dirty="0"/>
                        <a:t> mit DB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Standalone</a:t>
                      </a:r>
                      <a:r>
                        <a:rPr lang="de-DE" dirty="0"/>
                        <a:t> ohne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Library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650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Standalone</a:t>
                      </a:r>
                      <a:r>
                        <a:rPr lang="de-DE" dirty="0"/>
                        <a:t> mit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28.466 (100%)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879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Standalone</a:t>
                      </a:r>
                      <a:r>
                        <a:rPr lang="de-DE" dirty="0"/>
                        <a:t> ohne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26.210 (92.1%)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26.417 (100%)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661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25.799 (90.6%)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25.972 (98.3%)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26.888 (100%)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887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25.799 (90.6%)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25.972 (98.3%)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25.799 (95.9%)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26.112 (100%)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119321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C899DED1-2986-3B2B-8369-B49E425CDE10}"/>
              </a:ext>
            </a:extLst>
          </p:cNvPr>
          <p:cNvSpPr txBox="1"/>
          <p:nvPr/>
        </p:nvSpPr>
        <p:spPr>
          <a:xfrm>
            <a:off x="6697059" y="5538503"/>
            <a:ext cx="2501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Seite 57</a:t>
            </a:r>
          </a:p>
        </p:txBody>
      </p:sp>
    </p:spTree>
    <p:extLst>
      <p:ext uri="{BB962C8B-B14F-4D97-AF65-F5344CB8AC3E}">
        <p14:creationId xmlns:p14="http://schemas.microsoft.com/office/powerpoint/2010/main" val="373326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4161D0-1BB4-6F31-D68F-3C701F86D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7E252FB-5E9D-5148-B9D1-83097C388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Titel Vorname Name, Bereich Fakultät, ggf. Institut/Professur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2F15576-F701-40D2-7754-79FA3FC3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21</a:t>
            </a:fld>
            <a:endParaRPr lang="de-DE"/>
          </a:p>
        </p:txBody>
      </p:sp>
      <p:graphicFrame>
        <p:nvGraphicFramePr>
          <p:cNvPr id="6" name="Tabelle 4">
            <a:extLst>
              <a:ext uri="{FF2B5EF4-FFF2-40B4-BE49-F238E27FC236}">
                <a16:creationId xmlns:a16="http://schemas.microsoft.com/office/drawing/2014/main" id="{87FE30E9-BC91-688B-748A-62BE388FC7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9764839"/>
              </p:ext>
            </p:extLst>
          </p:nvPr>
        </p:nvGraphicFramePr>
        <p:xfrm>
          <a:off x="538163" y="1825625"/>
          <a:ext cx="8266718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44880">
                  <a:extLst>
                    <a:ext uri="{9D8B030D-6E8A-4147-A177-3AD203B41FA5}">
                      <a16:colId xmlns:a16="http://schemas.microsoft.com/office/drawing/2014/main" val="1138678718"/>
                    </a:ext>
                  </a:extLst>
                </a:gridCol>
                <a:gridCol w="1830460">
                  <a:extLst>
                    <a:ext uri="{9D8B030D-6E8A-4147-A177-3AD203B41FA5}">
                      <a16:colId xmlns:a16="http://schemas.microsoft.com/office/drawing/2014/main" val="156376825"/>
                    </a:ext>
                  </a:extLst>
                </a:gridCol>
                <a:gridCol w="1830460">
                  <a:extLst>
                    <a:ext uri="{9D8B030D-6E8A-4147-A177-3AD203B41FA5}">
                      <a16:colId xmlns:a16="http://schemas.microsoft.com/office/drawing/2014/main" val="3476737053"/>
                    </a:ext>
                  </a:extLst>
                </a:gridCol>
                <a:gridCol w="1302128">
                  <a:extLst>
                    <a:ext uri="{9D8B030D-6E8A-4147-A177-3AD203B41FA5}">
                      <a16:colId xmlns:a16="http://schemas.microsoft.com/office/drawing/2014/main" val="54988391"/>
                    </a:ext>
                  </a:extLst>
                </a:gridCol>
                <a:gridCol w="2358790">
                  <a:extLst>
                    <a:ext uri="{9D8B030D-6E8A-4147-A177-3AD203B41FA5}">
                      <a16:colId xmlns:a16="http://schemas.microsoft.com/office/drawing/2014/main" val="3732990246"/>
                    </a:ext>
                  </a:extLst>
                </a:gridCol>
              </a:tblGrid>
              <a:tr h="48287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Unittests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Integrationstests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Systemtests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UI-Tests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749777"/>
                  </a:ext>
                </a:extLst>
              </a:tr>
              <a:tr h="482870">
                <a:tc>
                  <a:txBody>
                    <a:bodyPr/>
                    <a:lstStyle/>
                    <a:p>
                      <a:r>
                        <a:rPr lang="de-DE" dirty="0"/>
                        <a:t>Anzahl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Etwa 650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Etwa 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 (UI ist nicht vorhanden)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895759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CD66E9C3-34A3-AA19-382F-3715E800F5CE}"/>
              </a:ext>
            </a:extLst>
          </p:cNvPr>
          <p:cNvSpPr txBox="1"/>
          <p:nvPr/>
        </p:nvSpPr>
        <p:spPr>
          <a:xfrm>
            <a:off x="6697059" y="5538503"/>
            <a:ext cx="2501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Seite 57</a:t>
            </a:r>
          </a:p>
        </p:txBody>
      </p:sp>
    </p:spTree>
    <p:extLst>
      <p:ext uri="{BB962C8B-B14F-4D97-AF65-F5344CB8AC3E}">
        <p14:creationId xmlns:p14="http://schemas.microsoft.com/office/powerpoint/2010/main" val="1064145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D3DE11-8EB0-16C0-5F2D-14428A8EF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65" y="2869456"/>
            <a:ext cx="8067674" cy="712800"/>
          </a:xfrm>
        </p:spPr>
        <p:txBody>
          <a:bodyPr/>
          <a:lstStyle/>
          <a:p>
            <a:pPr algn="ctr"/>
            <a:r>
              <a:rPr lang="en-US" dirty="0" err="1"/>
              <a:t>Danke</a:t>
            </a:r>
            <a:r>
              <a:rPr lang="en-US" dirty="0"/>
              <a:t> für </a:t>
            </a:r>
            <a:r>
              <a:rPr lang="en-US" dirty="0" err="1"/>
              <a:t>Ihre</a:t>
            </a:r>
            <a:r>
              <a:rPr lang="en-US" dirty="0"/>
              <a:t> </a:t>
            </a:r>
            <a:r>
              <a:rPr lang="en-US" dirty="0" err="1"/>
              <a:t>Aufmerksamkeit</a:t>
            </a:r>
            <a:r>
              <a:rPr lang="en-US" dirty="0"/>
              <a:t>!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60EE23-902A-BA4A-32E2-E299EE0BE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B0B2FEF-90A9-312B-8EB1-8A6B02843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1391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4161D0-1BB4-6F31-D68F-3C701F86D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Abbildungsverzeichnis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7E252FB-5E9D-5148-B9D1-83097C388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Titel Vorname Name, Bereich Fakultät, ggf. Institut/Professur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2F15576-F701-40D2-7754-79FA3FC3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23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D66E9C3-34A3-AA19-382F-3715E800F5CE}"/>
              </a:ext>
            </a:extLst>
          </p:cNvPr>
          <p:cNvSpPr txBox="1"/>
          <p:nvPr/>
        </p:nvSpPr>
        <p:spPr>
          <a:xfrm>
            <a:off x="6697059" y="5538503"/>
            <a:ext cx="2501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Seite 57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E8BB129-F073-2874-4732-55B83D607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1659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784B61-72DD-0624-6CFC-38470BE9F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164" y="362476"/>
            <a:ext cx="8067674" cy="712800"/>
          </a:xfrm>
        </p:spPr>
        <p:txBody>
          <a:bodyPr anchor="t">
            <a:normAutofit/>
          </a:bodyPr>
          <a:lstStyle/>
          <a:p>
            <a:r>
              <a:rPr lang="en-US" dirty="0" err="1"/>
              <a:t>Einleitung</a:t>
            </a:r>
            <a:endParaRPr lang="de-DE" dirty="0"/>
          </a:p>
        </p:txBody>
      </p:sp>
      <p:pic>
        <p:nvPicPr>
          <p:cNvPr id="6" name="Inhaltsplatzhalter 4" descr="Ein Bild, das Text, Gerät, Messanzeige enthält.&#10;&#10;Automatisch generierte Beschreibung">
            <a:extLst>
              <a:ext uri="{FF2B5EF4-FFF2-40B4-BE49-F238E27FC236}">
                <a16:creationId xmlns:a16="http://schemas.microsoft.com/office/drawing/2014/main" id="{0487C3FB-0D9A-7951-09B2-A12B8A10A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3" y="1601105"/>
            <a:ext cx="8067674" cy="3267406"/>
          </a:xfrm>
          <a:prstGeom prst="rect">
            <a:avLst/>
          </a:prstGeom>
          <a:noFill/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366BCF1-F074-6D17-B968-A12097D7D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6799" y="6205104"/>
            <a:ext cx="3643203" cy="224160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Titel Vorname Name, Bereich Fakultät, ggf. Institut/Professur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24897C-477A-E3C2-28F7-8D29D72CA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8163" y="6206400"/>
            <a:ext cx="367691" cy="360000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5DDB454C-C8BB-450C-A446-EA3D813FE484}" type="slidenum">
              <a:rPr lang="de-DE" smtClean="0"/>
              <a:pPr>
                <a:spcAft>
                  <a:spcPts val="600"/>
                </a:spcAft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2961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A809B7-EAB1-5A65-591B-EC927001A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 der Software-Architektur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E030D3-BA0A-5904-189C-D3ADFBCF7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latin typeface="Arial" panose="020B0604020202020204" pitchFamily="34" charset="0"/>
              </a:rPr>
              <a:t>Die </a:t>
            </a:r>
            <a:r>
              <a:rPr lang="en-US" b="0" dirty="0" err="1">
                <a:latin typeface="Arial" panose="020B0604020202020204" pitchFamily="34" charset="0"/>
              </a:rPr>
              <a:t>Aufteilung</a:t>
            </a:r>
            <a:r>
              <a:rPr lang="en-US" b="0" dirty="0">
                <a:latin typeface="Arial" panose="020B0604020202020204" pitchFamily="34" charset="0"/>
              </a:rPr>
              <a:t> des Systems in die </a:t>
            </a:r>
            <a:r>
              <a:rPr lang="en-US" b="0" dirty="0" err="1">
                <a:latin typeface="Arial" panose="020B0604020202020204" pitchFamily="34" charset="0"/>
              </a:rPr>
              <a:t>Komponenten</a:t>
            </a:r>
            <a:endParaRPr lang="en-US" b="0" dirty="0"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Arial" panose="020B0604020202020204" pitchFamily="34" charset="0"/>
              </a:rPr>
              <a:t>Anordnung</a:t>
            </a:r>
            <a:r>
              <a:rPr lang="en-US" b="0" i="0" dirty="0">
                <a:effectLst/>
                <a:latin typeface="Arial" panose="020B0604020202020204" pitchFamily="34" charset="0"/>
              </a:rPr>
              <a:t> der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Komponenten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 err="1">
                <a:latin typeface="Arial" panose="020B0604020202020204" pitchFamily="34" charset="0"/>
              </a:rPr>
              <a:t>Kommunikationswege</a:t>
            </a:r>
            <a:r>
              <a:rPr lang="en-US" b="0" dirty="0">
                <a:latin typeface="Arial" panose="020B0604020202020204" pitchFamily="34" charset="0"/>
              </a:rPr>
              <a:t> </a:t>
            </a:r>
            <a:r>
              <a:rPr lang="en-US" b="0" dirty="0" err="1">
                <a:latin typeface="Arial" panose="020B0604020202020204" pitchFamily="34" charset="0"/>
              </a:rPr>
              <a:t>zwischen</a:t>
            </a:r>
            <a:r>
              <a:rPr lang="en-US" b="0" dirty="0">
                <a:latin typeface="Arial" panose="020B0604020202020204" pitchFamily="34" charset="0"/>
              </a:rPr>
              <a:t> den </a:t>
            </a:r>
            <a:r>
              <a:rPr lang="en-US" b="0" dirty="0" err="1">
                <a:latin typeface="Arial" panose="020B0604020202020204" pitchFamily="34" charset="0"/>
              </a:rPr>
              <a:t>Komponenten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 err="1">
                <a:latin typeface="Arial" panose="020B0604020202020204" pitchFamily="34" charset="0"/>
              </a:rPr>
              <a:t>Menge</a:t>
            </a:r>
            <a:r>
              <a:rPr lang="en-US" b="0" dirty="0">
                <a:latin typeface="Arial" panose="020B0604020202020204" pitchFamily="34" charset="0"/>
              </a:rPr>
              <a:t> an </a:t>
            </a:r>
            <a:r>
              <a:rPr lang="en-US" b="0" dirty="0" err="1">
                <a:latin typeface="Arial" panose="020B0604020202020204" pitchFamily="34" charset="0"/>
              </a:rPr>
              <a:t>Entscheidungen</a:t>
            </a:r>
            <a:r>
              <a:rPr lang="en-US" b="0" dirty="0">
                <a:latin typeface="Arial" panose="020B0604020202020204" pitchFamily="34" charset="0"/>
              </a:rPr>
              <a:t> die am </a:t>
            </a:r>
            <a:r>
              <a:rPr lang="en-US" b="0" dirty="0" err="1">
                <a:latin typeface="Arial" panose="020B0604020202020204" pitchFamily="34" charset="0"/>
              </a:rPr>
              <a:t>Anfang</a:t>
            </a:r>
            <a:r>
              <a:rPr lang="en-US" b="0" dirty="0">
                <a:latin typeface="Arial" panose="020B0604020202020204" pitchFamily="34" charset="0"/>
              </a:rPr>
              <a:t> des </a:t>
            </a:r>
            <a:r>
              <a:rPr lang="en-US" b="0" dirty="0" err="1">
                <a:latin typeface="Arial" panose="020B0604020202020204" pitchFamily="34" charset="0"/>
              </a:rPr>
              <a:t>Projektes</a:t>
            </a:r>
            <a:r>
              <a:rPr lang="en-US" b="0" dirty="0">
                <a:latin typeface="Arial" panose="020B0604020202020204" pitchFamily="34" charset="0"/>
              </a:rPr>
              <a:t> </a:t>
            </a:r>
            <a:r>
              <a:rPr lang="en-US" b="0" dirty="0" err="1">
                <a:latin typeface="Arial" panose="020B0604020202020204" pitchFamily="34" charset="0"/>
              </a:rPr>
              <a:t>getroffen</a:t>
            </a:r>
            <a:r>
              <a:rPr lang="en-US" b="0" dirty="0">
                <a:latin typeface="Arial" panose="020B0604020202020204" pitchFamily="34" charset="0"/>
              </a:rPr>
              <a:t> </a:t>
            </a:r>
            <a:r>
              <a:rPr lang="en-US" b="0" dirty="0" err="1">
                <a:latin typeface="Arial" panose="020B0604020202020204" pitchFamily="34" charset="0"/>
              </a:rPr>
              <a:t>werden</a:t>
            </a:r>
            <a:endParaRPr lang="de-DE" b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C6C625-3E0F-41BA-2EB7-378B3051F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9B7E60-A521-0175-5C0B-BE4C2DCCA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4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FDC3177-1C5B-6C66-A8DA-9FDF19C122F7}"/>
              </a:ext>
            </a:extLst>
          </p:cNvPr>
          <p:cNvSpPr txBox="1"/>
          <p:nvPr/>
        </p:nvSpPr>
        <p:spPr>
          <a:xfrm>
            <a:off x="6697059" y="5538503"/>
            <a:ext cx="2501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Seite 2</a:t>
            </a:r>
          </a:p>
        </p:txBody>
      </p:sp>
    </p:spTree>
    <p:extLst>
      <p:ext uri="{BB962C8B-B14F-4D97-AF65-F5344CB8AC3E}">
        <p14:creationId xmlns:p14="http://schemas.microsoft.com/office/powerpoint/2010/main" val="1870028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0D715D-BC1C-1985-A5FF-FEFBD838D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7EC310-D8E8-5AB4-DFD4-80F4AA7B6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15C77C-F591-007C-B7F1-C0FC4072E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5</a:t>
            </a:fld>
            <a:endParaRPr lang="de-DE"/>
          </a:p>
        </p:txBody>
      </p:sp>
      <p:pic>
        <p:nvPicPr>
          <p:cNvPr id="6" name="Inhaltsplatzhalter 6">
            <a:extLst>
              <a:ext uri="{FF2B5EF4-FFF2-40B4-BE49-F238E27FC236}">
                <a16:creationId xmlns:a16="http://schemas.microsoft.com/office/drawing/2014/main" id="{81A2095C-B76E-1DAC-E330-B023C70B5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47" y="1370648"/>
            <a:ext cx="8559106" cy="4004645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B5CD8225-CB97-FA25-416F-358FE1954C3E}"/>
              </a:ext>
            </a:extLst>
          </p:cNvPr>
          <p:cNvSpPr txBox="1"/>
          <p:nvPr/>
        </p:nvSpPr>
        <p:spPr>
          <a:xfrm>
            <a:off x="6697059" y="5538503"/>
            <a:ext cx="2501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Seite 6</a:t>
            </a:r>
          </a:p>
        </p:txBody>
      </p:sp>
    </p:spTree>
    <p:extLst>
      <p:ext uri="{BB962C8B-B14F-4D97-AF65-F5344CB8AC3E}">
        <p14:creationId xmlns:p14="http://schemas.microsoft.com/office/powerpoint/2010/main" val="2745284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1FF3EF-A11D-1836-50BA-DE3CB4B9A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Beispiele</a:t>
            </a:r>
            <a:r>
              <a:rPr lang="en-US" dirty="0"/>
              <a:t>  von </a:t>
            </a:r>
            <a:r>
              <a:rPr lang="en-US" dirty="0" err="1"/>
              <a:t>technischen</a:t>
            </a:r>
            <a:r>
              <a:rPr lang="en-US" dirty="0"/>
              <a:t> </a:t>
            </a:r>
            <a:r>
              <a:rPr lang="en-US" dirty="0" err="1"/>
              <a:t>Schulden</a:t>
            </a:r>
            <a:r>
              <a:rPr lang="en-US" dirty="0"/>
              <a:t>: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81025B-2B39-2A22-6489-D47851506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Arial" panose="020B0604020202020204" pitchFamily="34" charset="0"/>
              </a:rPr>
              <a:t>Alte Funktionalit</a:t>
            </a:r>
            <a:r>
              <a:rPr lang="de-DE" dirty="0">
                <a:latin typeface="Arial" panose="020B0604020202020204" pitchFamily="34" charset="0"/>
              </a:rPr>
              <a:t>ä</a:t>
            </a:r>
            <a:r>
              <a:rPr lang="de-DE" b="0" i="0" dirty="0">
                <a:effectLst/>
                <a:latin typeface="Arial" panose="020B0604020202020204" pitchFamily="34" charset="0"/>
              </a:rPr>
              <a:t>ten funktionieren nach der </a:t>
            </a:r>
            <a:r>
              <a:rPr lang="de-DE" dirty="0">
                <a:latin typeface="Arial" panose="020B0604020202020204" pitchFamily="34" charset="0"/>
              </a:rPr>
              <a:t>Ä</a:t>
            </a:r>
            <a:r>
              <a:rPr lang="de-DE" b="0" i="0" dirty="0">
                <a:effectLst/>
                <a:latin typeface="Arial" panose="020B0604020202020204" pitchFamily="34" charset="0"/>
              </a:rPr>
              <a:t>nderung nicht mehr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Arial" panose="020B0604020202020204" pitchFamily="34" charset="0"/>
              </a:rPr>
              <a:t>Aufdeckung eines Bugs erst nach einer gewissen Zeit in Produktionsversion der Software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Arial" panose="020B0604020202020204" pitchFamily="34" charset="0"/>
              </a:rPr>
              <a:t>Implementieren der neuen Funktionalit</a:t>
            </a:r>
            <a:r>
              <a:rPr lang="de-DE" dirty="0">
                <a:latin typeface="Arial" panose="020B0604020202020204" pitchFamily="34" charset="0"/>
              </a:rPr>
              <a:t>ä</a:t>
            </a:r>
            <a:r>
              <a:rPr lang="de-DE" b="0" i="0" dirty="0">
                <a:effectLst/>
                <a:latin typeface="Arial" panose="020B0604020202020204" pitchFamily="34" charset="0"/>
              </a:rPr>
              <a:t>ten verbraucht mehr Zeit</a:t>
            </a:r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85AD61-5D7D-EEA7-68B9-4F7FF6650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E608A8-260D-71D5-57EC-A6D802113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6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A31E01D-496B-14E7-2342-D81DD2FEDA6B}"/>
              </a:ext>
            </a:extLst>
          </p:cNvPr>
          <p:cNvSpPr txBox="1"/>
          <p:nvPr/>
        </p:nvSpPr>
        <p:spPr>
          <a:xfrm>
            <a:off x="6697059" y="5538503"/>
            <a:ext cx="2501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Seite 4</a:t>
            </a:r>
          </a:p>
        </p:txBody>
      </p:sp>
    </p:spTree>
    <p:extLst>
      <p:ext uri="{BB962C8B-B14F-4D97-AF65-F5344CB8AC3E}">
        <p14:creationId xmlns:p14="http://schemas.microsoft.com/office/powerpoint/2010/main" val="2910496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8A03E9-D8F9-7F35-02BE-5BB83B41F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Reduzieren</a:t>
            </a:r>
            <a:r>
              <a:rPr lang="en-US" dirty="0"/>
              <a:t> der </a:t>
            </a:r>
            <a:r>
              <a:rPr lang="en-US" dirty="0" err="1"/>
              <a:t>technischen</a:t>
            </a:r>
            <a:r>
              <a:rPr lang="en-US" dirty="0"/>
              <a:t> </a:t>
            </a:r>
            <a:r>
              <a:rPr lang="en-US" dirty="0" err="1"/>
              <a:t>Schulden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: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7152E5-90CB-83F9-02BE-2973D5F34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0" dirty="0"/>
              <a:t>Automatisierte Tests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0" dirty="0"/>
              <a:t>Dokumentieren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0" dirty="0"/>
              <a:t>Code Review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0" dirty="0"/>
              <a:t>Einheitliche Struktur der Anwendung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0" dirty="0"/>
              <a:t>Benennung von Methoden/Klassen/Variablen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5999517-CA08-B589-4979-DF240C13E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352FAEF-FE4B-B6E5-71C4-C16BB1A35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7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1BEE185-9FFB-0A56-B12F-AD12764B215D}"/>
              </a:ext>
            </a:extLst>
          </p:cNvPr>
          <p:cNvSpPr txBox="1"/>
          <p:nvPr/>
        </p:nvSpPr>
        <p:spPr>
          <a:xfrm>
            <a:off x="6697059" y="5538503"/>
            <a:ext cx="2501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Seite 4</a:t>
            </a:r>
          </a:p>
        </p:txBody>
      </p:sp>
    </p:spTree>
    <p:extLst>
      <p:ext uri="{BB962C8B-B14F-4D97-AF65-F5344CB8AC3E}">
        <p14:creationId xmlns:p14="http://schemas.microsoft.com/office/powerpoint/2010/main" val="3350168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8FFCC8-1670-17D7-635E-BB00F5298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7233C-CB0E-6B18-427E-A6F4F71A2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b="0" dirty="0"/>
              <a:t>Ziele: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Testbarkeit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Trennung der Logik von den Schnittstellen</a:t>
            </a:r>
            <a:endParaRPr lang="ru-RU" dirty="0"/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Erweiterbarkeit</a:t>
            </a:r>
            <a:r>
              <a:rPr lang="en-US" dirty="0"/>
              <a:t> und </a:t>
            </a:r>
            <a:r>
              <a:rPr lang="en-US" dirty="0" err="1"/>
              <a:t>Änderbarkeit</a:t>
            </a:r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5CB868D-B1AC-6174-E45F-E9A0AF1AE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052A11-15A6-C95F-334F-C6977C64D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6119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8981A8-7EDE-1C62-45C7-E91C178D3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4ED2A1-7F4D-A295-869E-502606775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164" y="1445220"/>
            <a:ext cx="2014536" cy="469046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b="0" dirty="0"/>
              <a:t>Besteht aus: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0" dirty="0"/>
              <a:t>Inneren Ring: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/>
              <a:t>Controllers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/>
              <a:t>Dispatcher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 err="1"/>
              <a:t>UseCases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 err="1"/>
              <a:t>Interactors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0" dirty="0"/>
              <a:t>Äußeren Ring: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/>
              <a:t>Ports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/>
              <a:t>Adapters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/>
              <a:t>Controllers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F7B8CCB-4B61-A0F7-504C-F808DCEA8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Titel Vorname Name, Bereich Fakultät, ggf. Institut/Professur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6D44F3-3977-9973-CF85-2E55EC014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9</a:t>
            </a:fld>
            <a:endParaRPr lang="de-DE"/>
          </a:p>
        </p:txBody>
      </p:sp>
      <p:pic>
        <p:nvPicPr>
          <p:cNvPr id="6" name="Inhaltsplatzhalter 4">
            <a:extLst>
              <a:ext uri="{FF2B5EF4-FFF2-40B4-BE49-F238E27FC236}">
                <a16:creationId xmlns:a16="http://schemas.microsoft.com/office/drawing/2014/main" id="{4D4E30F8-21DC-E160-A060-2A64CACF80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341" y="718876"/>
            <a:ext cx="5075039" cy="506330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4453800F-C499-A93A-2643-F3C27D74EC43}"/>
              </a:ext>
            </a:extLst>
          </p:cNvPr>
          <p:cNvSpPr txBox="1"/>
          <p:nvPr/>
        </p:nvSpPr>
        <p:spPr>
          <a:xfrm>
            <a:off x="6697059" y="5538503"/>
            <a:ext cx="2501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Seite 21</a:t>
            </a:r>
          </a:p>
        </p:txBody>
      </p:sp>
    </p:spTree>
    <p:extLst>
      <p:ext uri="{BB962C8B-B14F-4D97-AF65-F5344CB8AC3E}">
        <p14:creationId xmlns:p14="http://schemas.microsoft.com/office/powerpoint/2010/main" val="430423098"/>
      </p:ext>
    </p:extLst>
  </p:cSld>
  <p:clrMapOvr>
    <a:masterClrMapping/>
  </p:clrMapOvr>
</p:sld>
</file>

<file path=ppt/theme/theme1.xml><?xml version="1.0" encoding="utf-8"?>
<a:theme xmlns:a="http://schemas.openxmlformats.org/drawingml/2006/main" name="HTWK Gelb">
  <a:themeElements>
    <a:clrScheme name="HTWK_Test">
      <a:dk1>
        <a:sysClr val="windowText" lastClr="000000"/>
      </a:dk1>
      <a:lt1>
        <a:sysClr val="window" lastClr="FFFFFF"/>
      </a:lt1>
      <a:dk2>
        <a:srgbClr val="022541"/>
      </a:dk2>
      <a:lt2>
        <a:srgbClr val="BEC3C6"/>
      </a:lt2>
      <a:accent1>
        <a:srgbClr val="FFED00"/>
      </a:accent1>
      <a:accent2>
        <a:srgbClr val="E5007D"/>
      </a:accent2>
      <a:accent3>
        <a:srgbClr val="00964E"/>
      </a:accent3>
      <a:accent4>
        <a:srgbClr val="E53009"/>
      </a:accent4>
      <a:accent5>
        <a:srgbClr val="009EE3"/>
      </a:accent5>
      <a:accent6>
        <a:srgbClr val="004699"/>
      </a:accent6>
      <a:hlink>
        <a:srgbClr val="022541"/>
      </a:hlink>
      <a:folHlink>
        <a:srgbClr val="2E363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6" id="{47E40037-26ED-3A46-9A0B-D0F6A7FC46AA}" vid="{9310EC28-60FB-C840-A1CC-29DC2745BEA5}"/>
    </a:ext>
  </a:extLst>
</a:theme>
</file>

<file path=ppt/theme/theme2.xml><?xml version="1.0" encoding="utf-8"?>
<a:theme xmlns:a="http://schemas.openxmlformats.org/drawingml/2006/main" name="HTWK Magenta">
  <a:themeElements>
    <a:clrScheme name="HTWK_Test">
      <a:dk1>
        <a:sysClr val="windowText" lastClr="000000"/>
      </a:dk1>
      <a:lt1>
        <a:sysClr val="window" lastClr="FFFFFF"/>
      </a:lt1>
      <a:dk2>
        <a:srgbClr val="022541"/>
      </a:dk2>
      <a:lt2>
        <a:srgbClr val="BEC3C6"/>
      </a:lt2>
      <a:accent1>
        <a:srgbClr val="FFED00"/>
      </a:accent1>
      <a:accent2>
        <a:srgbClr val="E5007D"/>
      </a:accent2>
      <a:accent3>
        <a:srgbClr val="00964E"/>
      </a:accent3>
      <a:accent4>
        <a:srgbClr val="E53009"/>
      </a:accent4>
      <a:accent5>
        <a:srgbClr val="009EE3"/>
      </a:accent5>
      <a:accent6>
        <a:srgbClr val="004699"/>
      </a:accent6>
      <a:hlink>
        <a:srgbClr val="022541"/>
      </a:hlink>
      <a:folHlink>
        <a:srgbClr val="2E363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6" id="{47E40037-26ED-3A46-9A0B-D0F6A7FC46AA}" vid="{7D952D21-28B6-0247-AC03-E3766A657DFC}"/>
    </a:ext>
  </a:extLst>
</a:theme>
</file>

<file path=ppt/theme/theme3.xml><?xml version="1.0" encoding="utf-8"?>
<a:theme xmlns:a="http://schemas.openxmlformats.org/drawingml/2006/main" name="HTWK Grün">
  <a:themeElements>
    <a:clrScheme name="HTWK_Test">
      <a:dk1>
        <a:sysClr val="windowText" lastClr="000000"/>
      </a:dk1>
      <a:lt1>
        <a:sysClr val="window" lastClr="FFFFFF"/>
      </a:lt1>
      <a:dk2>
        <a:srgbClr val="022541"/>
      </a:dk2>
      <a:lt2>
        <a:srgbClr val="BEC3C6"/>
      </a:lt2>
      <a:accent1>
        <a:srgbClr val="FFED00"/>
      </a:accent1>
      <a:accent2>
        <a:srgbClr val="E5007D"/>
      </a:accent2>
      <a:accent3>
        <a:srgbClr val="00964E"/>
      </a:accent3>
      <a:accent4>
        <a:srgbClr val="E53009"/>
      </a:accent4>
      <a:accent5>
        <a:srgbClr val="009EE3"/>
      </a:accent5>
      <a:accent6>
        <a:srgbClr val="004699"/>
      </a:accent6>
      <a:hlink>
        <a:srgbClr val="022541"/>
      </a:hlink>
      <a:folHlink>
        <a:srgbClr val="2E363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6" id="{47E40037-26ED-3A46-9A0B-D0F6A7FC46AA}" vid="{34310B6B-8C77-4545-A6D1-3D20B30B2B70}"/>
    </a:ext>
  </a:extLst>
</a:theme>
</file>

<file path=ppt/theme/theme4.xml><?xml version="1.0" encoding="utf-8"?>
<a:theme xmlns:a="http://schemas.openxmlformats.org/drawingml/2006/main" name="HTWK Rot">
  <a:themeElements>
    <a:clrScheme name="HTWK_Test">
      <a:dk1>
        <a:sysClr val="windowText" lastClr="000000"/>
      </a:dk1>
      <a:lt1>
        <a:sysClr val="window" lastClr="FFFFFF"/>
      </a:lt1>
      <a:dk2>
        <a:srgbClr val="022541"/>
      </a:dk2>
      <a:lt2>
        <a:srgbClr val="BEC3C6"/>
      </a:lt2>
      <a:accent1>
        <a:srgbClr val="FFED00"/>
      </a:accent1>
      <a:accent2>
        <a:srgbClr val="E5007D"/>
      </a:accent2>
      <a:accent3>
        <a:srgbClr val="00964E"/>
      </a:accent3>
      <a:accent4>
        <a:srgbClr val="E53009"/>
      </a:accent4>
      <a:accent5>
        <a:srgbClr val="009EE3"/>
      </a:accent5>
      <a:accent6>
        <a:srgbClr val="004699"/>
      </a:accent6>
      <a:hlink>
        <a:srgbClr val="022541"/>
      </a:hlink>
      <a:folHlink>
        <a:srgbClr val="2E363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6" id="{47E40037-26ED-3A46-9A0B-D0F6A7FC46AA}" vid="{6B7EC440-267D-D34C-97EB-174E90AACFC6}"/>
    </a:ext>
  </a:extLst>
</a:theme>
</file>

<file path=ppt/theme/theme5.xml><?xml version="1.0" encoding="utf-8"?>
<a:theme xmlns:a="http://schemas.openxmlformats.org/drawingml/2006/main" name="HTWK Blau">
  <a:themeElements>
    <a:clrScheme name="HTWK_Test">
      <a:dk1>
        <a:sysClr val="windowText" lastClr="000000"/>
      </a:dk1>
      <a:lt1>
        <a:sysClr val="window" lastClr="FFFFFF"/>
      </a:lt1>
      <a:dk2>
        <a:srgbClr val="022541"/>
      </a:dk2>
      <a:lt2>
        <a:srgbClr val="BEC3C6"/>
      </a:lt2>
      <a:accent1>
        <a:srgbClr val="FFED00"/>
      </a:accent1>
      <a:accent2>
        <a:srgbClr val="E5007D"/>
      </a:accent2>
      <a:accent3>
        <a:srgbClr val="00964E"/>
      </a:accent3>
      <a:accent4>
        <a:srgbClr val="E53009"/>
      </a:accent4>
      <a:accent5>
        <a:srgbClr val="009EE3"/>
      </a:accent5>
      <a:accent6>
        <a:srgbClr val="004699"/>
      </a:accent6>
      <a:hlink>
        <a:srgbClr val="022541"/>
      </a:hlink>
      <a:folHlink>
        <a:srgbClr val="2E363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6" id="{47E40037-26ED-3A46-9A0B-D0F6A7FC46AA}" vid="{7BD8AA92-C016-F44D-B23A-8CB84991F4FA}"/>
    </a:ext>
  </a:extLst>
</a:theme>
</file>

<file path=ppt/theme/theme6.xml><?xml version="1.0" encoding="utf-8"?>
<a:theme xmlns:a="http://schemas.openxmlformats.org/drawingml/2006/main" name="HTWK Cyan">
  <a:themeElements>
    <a:clrScheme name="HTWK_Test">
      <a:dk1>
        <a:sysClr val="windowText" lastClr="000000"/>
      </a:dk1>
      <a:lt1>
        <a:sysClr val="window" lastClr="FFFFFF"/>
      </a:lt1>
      <a:dk2>
        <a:srgbClr val="022541"/>
      </a:dk2>
      <a:lt2>
        <a:srgbClr val="BEC3C6"/>
      </a:lt2>
      <a:accent1>
        <a:srgbClr val="FFED00"/>
      </a:accent1>
      <a:accent2>
        <a:srgbClr val="E5007D"/>
      </a:accent2>
      <a:accent3>
        <a:srgbClr val="00964E"/>
      </a:accent3>
      <a:accent4>
        <a:srgbClr val="E53009"/>
      </a:accent4>
      <a:accent5>
        <a:srgbClr val="009EE3"/>
      </a:accent5>
      <a:accent6>
        <a:srgbClr val="004699"/>
      </a:accent6>
      <a:hlink>
        <a:srgbClr val="022541"/>
      </a:hlink>
      <a:folHlink>
        <a:srgbClr val="2E363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6" id="{47E40037-26ED-3A46-9A0B-D0F6A7FC46AA}" vid="{792B6F97-AD73-1441-87C2-A7DE0444F70B}"/>
    </a:ext>
  </a:extLst>
</a:theme>
</file>

<file path=ppt/theme/theme7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HTWK_Praesentation_ING</Template>
  <TotalTime>0</TotalTime>
  <Words>671</Words>
  <Application>Microsoft Office PowerPoint</Application>
  <PresentationFormat>Bildschirmpräsentation (4:3)</PresentationFormat>
  <Paragraphs>176</Paragraphs>
  <Slides>23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23</vt:i4>
      </vt:variant>
    </vt:vector>
  </HeadingPairs>
  <TitlesOfParts>
    <vt:vector size="33" baseType="lpstr">
      <vt:lpstr>Arial</vt:lpstr>
      <vt:lpstr>Calibri</vt:lpstr>
      <vt:lpstr>Wingdings</vt:lpstr>
      <vt:lpstr>Work Sans</vt:lpstr>
      <vt:lpstr>HTWK Gelb</vt:lpstr>
      <vt:lpstr>HTWK Magenta</vt:lpstr>
      <vt:lpstr>HTWK Grün</vt:lpstr>
      <vt:lpstr>HTWK Rot</vt:lpstr>
      <vt:lpstr>HTWK Blau</vt:lpstr>
      <vt:lpstr>HTWK Cyan</vt:lpstr>
      <vt:lpstr>Architektur eines OCPP-Servers. Implementierung als Bibliothek, Framework und Standalone Anwendung</vt:lpstr>
      <vt:lpstr>Inhaltsverzeichnis</vt:lpstr>
      <vt:lpstr>Einleitung</vt:lpstr>
      <vt:lpstr>Definition der Software-Architektur</vt:lpstr>
      <vt:lpstr>Motivation</vt:lpstr>
      <vt:lpstr>Beispiele  von technischen Schulden:</vt:lpstr>
      <vt:lpstr>Reduzieren der technischen Schulden durch:</vt:lpstr>
      <vt:lpstr>Allgemeine Architektur</vt:lpstr>
      <vt:lpstr>Allgemeine Architektur</vt:lpstr>
      <vt:lpstr>Allgemeine Architektur</vt:lpstr>
      <vt:lpstr>Allgemeine Architektur</vt:lpstr>
      <vt:lpstr>Allgemeine Architektur</vt:lpstr>
      <vt:lpstr>Allgemeine Architektur</vt:lpstr>
      <vt:lpstr>Anwendung der allgemeinen Architektur</vt:lpstr>
      <vt:lpstr>Gemeinsames Teil</vt:lpstr>
      <vt:lpstr>Standalone mit Datenbank</vt:lpstr>
      <vt:lpstr>Standalone ohne Datenbank </vt:lpstr>
      <vt:lpstr>Library</vt:lpstr>
      <vt:lpstr>Framework</vt:lpstr>
      <vt:lpstr>Ergebnis</vt:lpstr>
      <vt:lpstr>Ergebnis</vt:lpstr>
      <vt:lpstr>Danke für Ihre Aufmerksamkeit!</vt:lpstr>
      <vt:lpstr>Abbildungsverzeichnis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Architektur eines OCPP-Servers. Implementierung als Bibliothek, Framework und Standalone Anwendung</dc:title>
  <dc:creator>Agibalov, Ivan</dc:creator>
  <cp:lastModifiedBy>Agibalov, Ivan</cp:lastModifiedBy>
  <cp:revision>2</cp:revision>
  <dcterms:created xsi:type="dcterms:W3CDTF">2022-10-18T07:13:35Z</dcterms:created>
  <dcterms:modified xsi:type="dcterms:W3CDTF">2022-10-18T19:33:14Z</dcterms:modified>
</cp:coreProperties>
</file>