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  <p:sldMasterId id="2147483683" r:id="rId4"/>
    <p:sldMasterId id="2147483693" r:id="rId5"/>
    <p:sldMasterId id="2147483688" r:id="rId6"/>
  </p:sldMasterIdLst>
  <p:notesMasterIdLst>
    <p:notesMasterId r:id="rId29"/>
  </p:notesMasterIdLst>
  <p:sldIdLst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867">
          <p15:clr>
            <a:srgbClr val="A4A3A4"/>
          </p15:clr>
        </p15:guide>
        <p15:guide id="4" orient="horz" pos="229">
          <p15:clr>
            <a:srgbClr val="A4A3A4"/>
          </p15:clr>
        </p15:guide>
        <p15:guide id="5" orient="horz" pos="680">
          <p15:clr>
            <a:srgbClr val="A4A3A4"/>
          </p15:clr>
        </p15:guide>
        <p15:guide id="6" orient="horz" pos="914">
          <p15:clr>
            <a:srgbClr val="A4A3A4"/>
          </p15:clr>
        </p15:guide>
        <p15:guide id="7" orient="horz" pos="4121">
          <p15:clr>
            <a:srgbClr val="A4A3A4"/>
          </p15:clr>
        </p15:guide>
        <p15:guide id="8" orient="horz" pos="945">
          <p15:clr>
            <a:srgbClr val="A4A3A4"/>
          </p15:clr>
        </p15:guide>
        <p15:guide id="9" pos="339">
          <p15:clr>
            <a:srgbClr val="A4A3A4"/>
          </p15:clr>
        </p15:guide>
        <p15:guide id="10" pos="5423">
          <p15:clr>
            <a:srgbClr val="A4A3A4"/>
          </p15:clr>
        </p15:guide>
        <p15:guide id="11" pos="2949">
          <p15:clr>
            <a:srgbClr val="A4A3A4"/>
          </p15:clr>
        </p15:guide>
        <p15:guide id="12" pos="2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014" y="930"/>
      </p:cViewPr>
      <p:guideLst>
        <p:guide orient="horz" pos="2160"/>
        <p:guide pos="288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339"/>
        <p:guide pos="5423"/>
        <p:guide pos="2949"/>
        <p:guide pos="2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81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114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4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4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4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93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6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390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78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07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7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31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3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54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22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583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46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0FAE21B-93A1-42CD-A8FB-CEF06B682895}"/>
              </a:ext>
            </a:extLst>
          </p:cNvPr>
          <p:cNvGrpSpPr/>
          <p:nvPr userDrawn="1"/>
        </p:nvGrpSpPr>
        <p:grpSpPr>
          <a:xfrm>
            <a:off x="54171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79110B-7C78-43BF-9809-131228E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345EB5-2F06-405C-852C-394D312AA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736" y="2067240"/>
            <a:ext cx="675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B93D8C-AA19-9146-AC06-E29A4AFBF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EE8A8A-0129-8C4D-AE66-777C795630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4" y="1445220"/>
            <a:ext cx="8067674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2" y="1447200"/>
            <a:ext cx="3925836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2" y="1500189"/>
            <a:ext cx="3927475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804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4845080"/>
            <a:ext cx="7703998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206400"/>
            <a:ext cx="15228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799" y="6205104"/>
            <a:ext cx="54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144800"/>
            <a:ext cx="7704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CE19A3-C32F-4FAF-8423-498AA814CF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1498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AE1426E-61B7-4158-83FE-BDBD90DB6B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000" y="1498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6BBD3F-6F1D-0F4C-B81A-75C9C81D3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" y="426880"/>
            <a:ext cx="1211199" cy="3143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35D86C-A0CB-DA4C-BDE4-CB51432DE7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61" y="336773"/>
            <a:ext cx="1751838" cy="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2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 userDrawn="1">
          <p15:clr>
            <a:srgbClr val="F26B43"/>
          </p15:clr>
        </p15:guide>
        <p15:guide id="2" pos="339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8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3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 userDrawn="1"/>
        </p:nvSpPr>
        <p:spPr>
          <a:xfrm>
            <a:off x="1036800" y="6454197"/>
            <a:ext cx="36432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4" y="1445220"/>
            <a:ext cx="8067674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6799" y="6205104"/>
            <a:ext cx="3643203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206400"/>
            <a:ext cx="367691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0" y="396000"/>
            <a:ext cx="9144002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D1D8969-A280-40EB-9D0E-2CBB7D7044E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6252501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73">
          <p15:clr>
            <a:srgbClr val="F26B43"/>
          </p15:clr>
        </p15:guide>
        <p15:guide id="4" orient="horz" pos="3865">
          <p15:clr>
            <a:srgbClr val="F26B43"/>
          </p15:clr>
        </p15:guide>
        <p15:guide id="5" orient="horz" pos="944">
          <p15:clr>
            <a:srgbClr val="F26B43"/>
          </p15:clr>
        </p15:guide>
        <p15:guide id="6" orient="horz" pos="4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CB29-B033-824F-9579-DE7C9ACE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860" y="1938365"/>
            <a:ext cx="7988279" cy="2358000"/>
          </a:xfrm>
        </p:spPr>
        <p:txBody>
          <a:bodyPr/>
          <a:lstStyle/>
          <a:p>
            <a:pPr algn="ctr"/>
            <a:r>
              <a:rPr lang="de-DE" sz="3600" b="0" i="0" dirty="0">
                <a:effectLst/>
                <a:latin typeface="Arial" panose="020B0604020202020204" pitchFamily="34" charset="0"/>
              </a:rPr>
              <a:t>Architektur eines OCPP-Servers.</a:t>
            </a:r>
            <a:br>
              <a:rPr lang="de-DE" sz="3600" dirty="0"/>
            </a:br>
            <a:r>
              <a:rPr lang="de-DE" sz="3600" b="0" i="0" dirty="0">
                <a:effectLst/>
                <a:latin typeface="Arial" panose="020B0604020202020204" pitchFamily="34" charset="0"/>
              </a:rPr>
              <a:t>Implementierung als Bibliothek,</a:t>
            </a:r>
            <a:br>
              <a:rPr lang="de-DE" sz="3600" dirty="0"/>
            </a:br>
            <a:r>
              <a:rPr lang="de-DE" sz="3600" b="0" i="0" dirty="0">
                <a:effectLst/>
                <a:latin typeface="Arial" panose="020B0604020202020204" pitchFamily="34" charset="0"/>
              </a:rPr>
              <a:t>Framework und </a:t>
            </a:r>
            <a:r>
              <a:rPr lang="de-DE" sz="3600" b="0" i="0" dirty="0" err="1">
                <a:effectLst/>
                <a:latin typeface="Arial" panose="020B0604020202020204" pitchFamily="34" charset="0"/>
              </a:rPr>
              <a:t>Standalone</a:t>
            </a:r>
            <a:r>
              <a:rPr lang="de-DE" sz="3600" b="0" i="0" dirty="0">
                <a:effectLst/>
                <a:latin typeface="Arial" panose="020B0604020202020204" pitchFamily="34" charset="0"/>
              </a:rPr>
              <a:t> Anwendung</a:t>
            </a:r>
            <a:endParaRPr lang="de-DE" sz="36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A9B5AA-E63F-EE47-9BC2-E53EBF3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18. Oktober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FFBE0-85A9-954B-8F08-3799972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Agibalov Ivan, HTWK Leipzig, EIT</a:t>
            </a:r>
          </a:p>
        </p:txBody>
      </p:sp>
    </p:spTree>
    <p:extLst>
      <p:ext uri="{BB962C8B-B14F-4D97-AF65-F5344CB8AC3E}">
        <p14:creationId xmlns:p14="http://schemas.microsoft.com/office/powerpoint/2010/main" val="5722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3584256" cy="469046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 err="1"/>
              <a:t>Unittesting</a:t>
            </a:r>
            <a:r>
              <a:rPr lang="de-DE" b="0" dirty="0"/>
              <a:t> realisiert mittels </a:t>
            </a:r>
            <a:r>
              <a:rPr lang="de-DE" b="0" dirty="0" err="1"/>
              <a:t>Dependency</a:t>
            </a:r>
            <a:r>
              <a:rPr lang="de-DE" b="0" dirty="0"/>
              <a:t> </a:t>
            </a:r>
            <a:r>
              <a:rPr lang="de-DE" b="0" dirty="0" err="1"/>
              <a:t>Injection</a:t>
            </a:r>
            <a:endParaRPr lang="de-DE" b="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872E4B-8EAF-89C7-5DD6-06AB2061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9" y="1075276"/>
            <a:ext cx="8375987" cy="436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9DB6D-B71B-B025-24BF-5E06F8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 err="1"/>
              <a:t>Integrationstesting</a:t>
            </a:r>
            <a:r>
              <a:rPr lang="en-US" b="0" dirty="0"/>
              <a:t>:</a:t>
            </a:r>
          </a:p>
          <a:p>
            <a:pPr marL="46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 + Adapter + Controller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25F961-E6FD-9CF0-2E74-69F623B6C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48" y="1075276"/>
            <a:ext cx="4302688" cy="42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9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3233736" cy="469046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 err="1"/>
              <a:t>Integrationstesting</a:t>
            </a:r>
            <a:r>
              <a:rPr lang="en-US" b="0" dirty="0"/>
              <a:t>:</a:t>
            </a:r>
          </a:p>
          <a:p>
            <a:pPr marL="46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 + Adapter + Controller</a:t>
            </a:r>
          </a:p>
          <a:p>
            <a:pPr marL="46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Controller + Dispatcher + </a:t>
            </a:r>
            <a:r>
              <a:rPr lang="en-US" dirty="0" err="1"/>
              <a:t>UseCases</a:t>
            </a:r>
            <a:r>
              <a:rPr lang="en-US" dirty="0"/>
              <a:t> + Interactors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952BA9-E4A9-2F47-9F8B-612AB2B8C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26" y="1075276"/>
            <a:ext cx="4188114" cy="41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4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9DB6D-B71B-B025-24BF-5E06F841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3643203" cy="46904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Integrationstesting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 + Adapter + Controller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Controller + Dispatcher + </a:t>
            </a:r>
            <a:r>
              <a:rPr lang="en-US" dirty="0" err="1"/>
              <a:t>UseCases</a:t>
            </a:r>
            <a:r>
              <a:rPr lang="en-US" dirty="0"/>
              <a:t> + Interactors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Controllers + Dispatcher + </a:t>
            </a:r>
            <a:r>
              <a:rPr lang="en-US" dirty="0" err="1"/>
              <a:t>UseCases</a:t>
            </a:r>
            <a:r>
              <a:rPr lang="en-US" dirty="0"/>
              <a:t> + Interactors (</a:t>
            </a:r>
            <a:r>
              <a:rPr lang="en-US" dirty="0" err="1"/>
              <a:t>innere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C3FCDC-EEDD-A5EA-0B80-EE347193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54" y="1249680"/>
            <a:ext cx="4184781" cy="41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1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der allgemeinen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1686876" cy="46904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0" dirty="0"/>
              <a:t>Controllers: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 err="1"/>
              <a:t>OCPPComm</a:t>
            </a:r>
            <a:endParaRPr lang="de-DE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Logger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Super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Charger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Transaction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DB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 descr="Ein Bild, das Text, Gerät, Barometer enthält.&#10;&#10;Automatisch generierte Beschreibung">
            <a:extLst>
              <a:ext uri="{FF2B5EF4-FFF2-40B4-BE49-F238E27FC236}">
                <a16:creationId xmlns:a16="http://schemas.microsoft.com/office/drawing/2014/main" id="{57A298E5-B4BC-7165-DA1F-690AD2E5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086" y="1075276"/>
            <a:ext cx="4859750" cy="48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8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Gemeinsames</a:t>
            </a:r>
            <a:r>
              <a:rPr lang="en-US" dirty="0"/>
              <a:t> Teil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5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E32FAE8F-88CC-1ED2-E284-5F1244F3C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63" y="1083468"/>
            <a:ext cx="4674755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3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mit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Alle </a:t>
            </a:r>
            <a:r>
              <a:rPr lang="en-US" b="0" dirty="0" err="1"/>
              <a:t>Schnittstellen</a:t>
            </a:r>
            <a:r>
              <a:rPr lang="en-US" b="0" dirty="0"/>
              <a:t> </a:t>
            </a:r>
            <a:r>
              <a:rPr lang="en-US" b="0" dirty="0" err="1"/>
              <a:t>sind</a:t>
            </a:r>
            <a:r>
              <a:rPr lang="en-US" b="0" dirty="0"/>
              <a:t> “</a:t>
            </a:r>
            <a:r>
              <a:rPr lang="en-US" b="0" dirty="0" err="1"/>
              <a:t>echt</a:t>
            </a:r>
            <a:r>
              <a:rPr lang="en-US" b="0" dirty="0"/>
              <a:t>” </a:t>
            </a:r>
            <a:endParaRPr lang="de-DE" b="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F3E6FB-5AD1-40DF-ADE8-E596961A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12" y="959416"/>
            <a:ext cx="4463024" cy="44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0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ohne Datenbank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9DB6D-B71B-B025-24BF-5E06F8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Alle Schnittstellen werden</a:t>
            </a:r>
          </a:p>
          <a:p>
            <a:pPr>
              <a:lnSpc>
                <a:spcPct val="150000"/>
              </a:lnSpc>
            </a:pPr>
            <a:r>
              <a:rPr lang="de-DE" b="0" dirty="0"/>
              <a:t>gebraucht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manche werden simuliert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671494-ECE1-A4A0-6B48-7861A397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87" y="1075276"/>
            <a:ext cx="4572620" cy="45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85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9DB6D-B71B-B025-24BF-5E06F8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77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DBFD9-F550-FB19-BCDF-CC04614C9E3E}"/>
              </a:ext>
            </a:extLst>
          </p:cNvPr>
          <p:cNvSpPr txBox="1"/>
          <p:nvPr/>
        </p:nvSpPr>
        <p:spPr>
          <a:xfrm>
            <a:off x="583007" y="1075276"/>
            <a:ext cx="8067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Einleitung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Definition der Software-</a:t>
            </a:r>
            <a:r>
              <a:rPr lang="en-US" dirty="0" err="1"/>
              <a:t>Architektur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Allgemeine </a:t>
            </a:r>
            <a:r>
              <a:rPr lang="en-US" dirty="0" err="1"/>
              <a:t>Architektur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Anwendung</a:t>
            </a:r>
            <a:r>
              <a:rPr lang="en-US" dirty="0"/>
              <a:t> der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Ergebnis</a:t>
            </a:r>
            <a:r>
              <a:rPr lang="en-US" dirty="0"/>
              <a:t>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77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112D-53AA-E9EC-FE3B-DA88347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B6563-E56E-932C-4CE8-3B281CD3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03452-C5A2-5D84-815D-6D0596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B8198-59CC-C168-36D9-1B3C038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161D0-1BB4-6F31-D68F-3C701F8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9DB6D-B71B-B025-24BF-5E06F8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252FB-5E9D-5148-B9D1-83097C38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15576-F701-40D2-7754-79FA3FC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14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Listenebenen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538163" y="1447200"/>
            <a:ext cx="8067675" cy="2343964"/>
          </a:xfrm>
        </p:spPr>
        <p:txBody>
          <a:bodyPr/>
          <a:lstStyle/>
          <a:p>
            <a:pPr lvl="1"/>
            <a:r>
              <a:rPr lang="de-DE" dirty="0"/>
              <a:t>Es stehen vier Textebenen zur Verfügung und sind im Master angelegt. Die einzelnen Ebenen können Sie über die Schaltflächen „Listenebenen erhöhen“ und „Listenebenen verringern“ einstellen!</a:t>
            </a:r>
          </a:p>
          <a:p>
            <a:pPr lvl="1"/>
            <a:endParaRPr lang="de-DE" dirty="0"/>
          </a:p>
          <a:p>
            <a:r>
              <a:rPr lang="de-DE" dirty="0"/>
              <a:t>Ebene 1, Zwischenheadline, 18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Ebene 2, ohne Einzug, 18 </a:t>
            </a:r>
            <a:r>
              <a:rPr lang="de-DE" dirty="0" err="1"/>
              <a:t>pt</a:t>
            </a:r>
            <a:endParaRPr lang="de-DE" dirty="0"/>
          </a:p>
          <a:p>
            <a:pPr lvl="2"/>
            <a:r>
              <a:rPr lang="de-DE" dirty="0"/>
              <a:t>Ebene 3, mit Einzug, 18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Ebene 4, mit Einzug, 18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22</a:t>
            </a:fld>
            <a:endParaRPr lang="de-DE"/>
          </a:p>
        </p:txBody>
      </p:sp>
      <p:pic>
        <p:nvPicPr>
          <p:cNvPr id="10" name="Bild 6">
            <a:extLst>
              <a:ext uri="{FF2B5EF4-FFF2-40B4-BE49-F238E27FC236}">
                <a16:creationId xmlns:a16="http://schemas.microsoft.com/office/drawing/2014/main" id="{245B6172-18F2-4D0A-8190-44E55FAD2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7" y="4554316"/>
            <a:ext cx="8064502" cy="1285369"/>
          </a:xfrm>
          <a:prstGeom prst="rect">
            <a:avLst/>
          </a:prstGeom>
          <a:ln w="12700" cmpd="sng">
            <a:noFill/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BFC0E2D0-3A17-4BFB-A3B1-3E1D105B9332}"/>
              </a:ext>
            </a:extLst>
          </p:cNvPr>
          <p:cNvSpPr/>
          <p:nvPr/>
        </p:nvSpPr>
        <p:spPr>
          <a:xfrm>
            <a:off x="6676638" y="4945894"/>
            <a:ext cx="507932" cy="507932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A3FDA5-4DA2-48CE-9BFE-49A8BC8E01BF}"/>
              </a:ext>
            </a:extLst>
          </p:cNvPr>
          <p:cNvCxnSpPr/>
          <p:nvPr/>
        </p:nvCxnSpPr>
        <p:spPr>
          <a:xfrm>
            <a:off x="6929568" y="4305714"/>
            <a:ext cx="0" cy="458283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9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84B61-72DD-0624-6CFC-38470BE9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4" y="362476"/>
            <a:ext cx="8067674" cy="712800"/>
          </a:xfrm>
        </p:spPr>
        <p:txBody>
          <a:bodyPr anchor="t">
            <a:normAutofit/>
          </a:bodyPr>
          <a:lstStyle/>
          <a:p>
            <a:r>
              <a:rPr lang="en-US" dirty="0" err="1"/>
              <a:t>Einleitung</a:t>
            </a:r>
            <a:endParaRPr lang="de-DE" dirty="0"/>
          </a:p>
        </p:txBody>
      </p:sp>
      <p:pic>
        <p:nvPicPr>
          <p:cNvPr id="6" name="Inhaltsplatzhalter 4" descr="Ein Bild, das Text, Gerät, Messanzeige enthält.&#10;&#10;Automatisch generierte Beschreibung">
            <a:extLst>
              <a:ext uri="{FF2B5EF4-FFF2-40B4-BE49-F238E27FC236}">
                <a16:creationId xmlns:a16="http://schemas.microsoft.com/office/drawing/2014/main" id="{0487C3FB-0D9A-7951-09B2-A12B8A10A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1601105"/>
            <a:ext cx="8067674" cy="3267406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66BCF1-F074-6D17-B968-A12097D7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6799" y="6205104"/>
            <a:ext cx="3643203" cy="2241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4897C-477A-E3C2-28F7-8D29D72C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8163" y="6206400"/>
            <a:ext cx="367691" cy="360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DDB454C-C8BB-450C-A446-EA3D813FE48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96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809B7-EAB1-5A65-591B-EC927001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der Software-Architektur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030D3-BA0A-5904-189C-D3ADFBCF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Arial" panose="020B0604020202020204" pitchFamily="34" charset="0"/>
              </a:rPr>
              <a:t>Die </a:t>
            </a:r>
            <a:r>
              <a:rPr lang="en-US" b="0" dirty="0" err="1">
                <a:latin typeface="Arial" panose="020B0604020202020204" pitchFamily="34" charset="0"/>
              </a:rPr>
              <a:t>Aufteilung</a:t>
            </a:r>
            <a:r>
              <a:rPr lang="en-US" b="0" dirty="0">
                <a:latin typeface="Arial" panose="020B0604020202020204" pitchFamily="34" charset="0"/>
              </a:rPr>
              <a:t> des Systems in die </a:t>
            </a:r>
            <a:r>
              <a:rPr lang="en-US" b="0" dirty="0" err="1">
                <a:latin typeface="Arial" panose="020B0604020202020204" pitchFamily="34" charset="0"/>
              </a:rPr>
              <a:t>Komponenten</a:t>
            </a:r>
            <a:endParaRPr lang="en-US" b="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Anordnung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Komponenten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latin typeface="Arial" panose="020B0604020202020204" pitchFamily="34" charset="0"/>
              </a:rPr>
              <a:t>Kommunikationswege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zwischen</a:t>
            </a:r>
            <a:r>
              <a:rPr lang="en-US" b="0" dirty="0">
                <a:latin typeface="Arial" panose="020B0604020202020204" pitchFamily="34" charset="0"/>
              </a:rPr>
              <a:t> den </a:t>
            </a:r>
            <a:r>
              <a:rPr lang="en-US" b="0" dirty="0" err="1">
                <a:latin typeface="Arial" panose="020B0604020202020204" pitchFamily="34" charset="0"/>
              </a:rPr>
              <a:t>Komponenten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latin typeface="Arial" panose="020B0604020202020204" pitchFamily="34" charset="0"/>
              </a:rPr>
              <a:t>Menge</a:t>
            </a:r>
            <a:r>
              <a:rPr lang="en-US" b="0" dirty="0">
                <a:latin typeface="Arial" panose="020B0604020202020204" pitchFamily="34" charset="0"/>
              </a:rPr>
              <a:t> an </a:t>
            </a:r>
            <a:r>
              <a:rPr lang="en-US" b="0" dirty="0" err="1">
                <a:latin typeface="Arial" panose="020B0604020202020204" pitchFamily="34" charset="0"/>
              </a:rPr>
              <a:t>Entscheidungen</a:t>
            </a:r>
            <a:r>
              <a:rPr lang="en-US" b="0" dirty="0">
                <a:latin typeface="Arial" panose="020B0604020202020204" pitchFamily="34" charset="0"/>
              </a:rPr>
              <a:t> die am </a:t>
            </a:r>
            <a:r>
              <a:rPr lang="en-US" b="0" dirty="0" err="1">
                <a:latin typeface="Arial" panose="020B0604020202020204" pitchFamily="34" charset="0"/>
              </a:rPr>
              <a:t>Anfang</a:t>
            </a:r>
            <a:r>
              <a:rPr lang="en-US" b="0" dirty="0">
                <a:latin typeface="Arial" panose="020B0604020202020204" pitchFamily="34" charset="0"/>
              </a:rPr>
              <a:t> des </a:t>
            </a:r>
            <a:r>
              <a:rPr lang="en-US" b="0" dirty="0" err="1">
                <a:latin typeface="Arial" panose="020B0604020202020204" pitchFamily="34" charset="0"/>
              </a:rPr>
              <a:t>Projektes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getroffen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werden</a:t>
            </a:r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6C625-3E0F-41BA-2EB7-378B3051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B7E60-A521-0175-5C0B-BE4C2DCC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0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D715D-BC1C-1985-A5FF-FEFBD838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EC310-D8E8-5AB4-DFD4-80F4AA7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15C77C-F591-007C-B7F1-C0FC4072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5</a:t>
            </a:fld>
            <a:endParaRPr lang="de-DE"/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81A2095C-B76E-1DAC-E330-B023C70B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7" y="1370648"/>
            <a:ext cx="8559106" cy="40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FF3EF-A11D-1836-50BA-DE3CB4B9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 von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81025B-2B39-2A22-6489-D4785150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Alte Funktionalit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ten funktionieren nach der 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nderung nicht mehr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Aufdeckung eines Bugs erst nach einer gewissen Zeit in Produktionsversion der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Implementieren der neuen Funktionalit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ten verbraucht mehr Zeit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85AD61-5D7D-EEA7-68B9-4F7FF665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E608A8-260D-71D5-57EC-A6D8021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49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A03E9-D8F9-7F35-02BE-5BB83B41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Reduzieren</a:t>
            </a:r>
            <a:r>
              <a:rPr lang="en-US" dirty="0"/>
              <a:t> der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Schulden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152E5-90CB-83F9-02BE-2973D5F3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0" dirty="0"/>
              <a:t>Automatisierte Tests</a:t>
            </a:r>
          </a:p>
          <a:p>
            <a:pPr>
              <a:lnSpc>
                <a:spcPct val="150000"/>
              </a:lnSpc>
            </a:pPr>
            <a:r>
              <a:rPr lang="de-DE" b="0" dirty="0"/>
              <a:t>Dokumentieren</a:t>
            </a:r>
          </a:p>
          <a:p>
            <a:pPr>
              <a:lnSpc>
                <a:spcPct val="150000"/>
              </a:lnSpc>
            </a:pPr>
            <a:r>
              <a:rPr lang="de-DE" b="0" dirty="0"/>
              <a:t>Code Review</a:t>
            </a:r>
          </a:p>
          <a:p>
            <a:pPr>
              <a:lnSpc>
                <a:spcPct val="150000"/>
              </a:lnSpc>
            </a:pPr>
            <a:r>
              <a:rPr lang="de-DE" b="0" dirty="0"/>
              <a:t>Einheitliche Struktur der Anwendung</a:t>
            </a:r>
          </a:p>
          <a:p>
            <a:pPr>
              <a:lnSpc>
                <a:spcPct val="150000"/>
              </a:lnSpc>
            </a:pPr>
            <a:r>
              <a:rPr lang="de-DE" b="0" dirty="0"/>
              <a:t>Benennung von Methoden/Klassen/Variablen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999517-CA08-B589-4979-DF240C13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52FAEF-FE4B-B6E5-71C4-C16BB1A3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6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FFCC8-1670-17D7-635E-BB00F529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7233C-CB0E-6B18-427E-A6F4F71A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0" dirty="0"/>
              <a:t>Ziele: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Testbarkeit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Trennung der Logik von den Schnittstellen</a:t>
            </a:r>
            <a:endParaRPr lang="ru-RU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Erweiterbarkeit</a:t>
            </a:r>
            <a:r>
              <a:rPr lang="en-US" dirty="0"/>
              <a:t> und </a:t>
            </a:r>
            <a:r>
              <a:rPr lang="en-US" dirty="0" err="1"/>
              <a:t>Änderbarkeit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B868D-B1AC-6174-E45F-E9A0AF1A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052A11-15A6-C95F-334F-C6977C64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11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981A8-7EDE-1C62-45C7-E91C178D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ED2A1-7F4D-A295-869E-50260677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4" y="1445220"/>
            <a:ext cx="2014536" cy="46904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0" dirty="0"/>
              <a:t>Besteht aus: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Inneren Ring: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Controllers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Dispatcher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UseCases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Interactors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Äußeren Ring: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Ports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Adapters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Controllers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7B8CCB-4B61-A0F7-504C-F808DCEA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6D44F3-3977-9973-CF85-2E55EC01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9</a:t>
            </a:fld>
            <a:endParaRPr lang="de-DE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D4E30F8-21DC-E160-A060-2A64CACF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41" y="718876"/>
            <a:ext cx="5075039" cy="50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23098"/>
      </p:ext>
    </p:extLst>
  </p:cSld>
  <p:clrMapOvr>
    <a:masterClrMapping/>
  </p:clrMapOvr>
</p:sld>
</file>

<file path=ppt/theme/theme1.xml><?xml version="1.0" encoding="utf-8"?>
<a:theme xmlns:a="http://schemas.openxmlformats.org/drawingml/2006/main" name="HTWK Gelb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9310EC28-60FB-C840-A1CC-29DC2745BEA5}"/>
    </a:ext>
  </a:extLst>
</a:theme>
</file>

<file path=ppt/theme/theme2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7D952D21-28B6-0247-AC03-E3766A657DFC}"/>
    </a:ext>
  </a:extLst>
</a:theme>
</file>

<file path=ppt/theme/theme3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34310B6B-8C77-4545-A6D1-3D20B30B2B70}"/>
    </a:ext>
  </a:extLst>
</a:theme>
</file>

<file path=ppt/theme/theme4.xml><?xml version="1.0" encoding="utf-8"?>
<a:theme xmlns:a="http://schemas.openxmlformats.org/drawingml/2006/main" name="HTWK Rot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6B7EC440-267D-D34C-97EB-174E90AACFC6}"/>
    </a:ext>
  </a:extLst>
</a:theme>
</file>

<file path=ppt/theme/theme5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7BD8AA92-C016-F44D-B23A-8CB84991F4FA}"/>
    </a:ext>
  </a:extLst>
</a:theme>
</file>

<file path=ppt/theme/theme6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47E40037-26ED-3A46-9A0B-D0F6A7FC46AA}" vid="{792B6F97-AD73-1441-87C2-A7DE0444F70B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HTWK_Praesentation_ING</Template>
  <TotalTime>0</TotalTime>
  <Words>583</Words>
  <Application>Microsoft Office PowerPoint</Application>
  <PresentationFormat>Bildschirmpräsentation (4:3)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Calibri</vt:lpstr>
      <vt:lpstr>Wingdings</vt:lpstr>
      <vt:lpstr>Work Sans</vt:lpstr>
      <vt:lpstr>HTWK Gelb</vt:lpstr>
      <vt:lpstr>HTWK Magenta</vt:lpstr>
      <vt:lpstr>HTWK Grün</vt:lpstr>
      <vt:lpstr>HTWK Rot</vt:lpstr>
      <vt:lpstr>HTWK Blau</vt:lpstr>
      <vt:lpstr>HTWK Cyan</vt:lpstr>
      <vt:lpstr>Architektur eines OCPP-Servers. Implementierung als Bibliothek, Framework und Standalone Anwendung</vt:lpstr>
      <vt:lpstr>Inhaltsverzeichnis</vt:lpstr>
      <vt:lpstr>Einleitung</vt:lpstr>
      <vt:lpstr>Definition der Software-Architektur</vt:lpstr>
      <vt:lpstr>Motivation</vt:lpstr>
      <vt:lpstr>Beispiele  von technischen Schulden:</vt:lpstr>
      <vt:lpstr>Reduzieren der technischen Schulden durch:</vt:lpstr>
      <vt:lpstr>Allgemeine Architektur</vt:lpstr>
      <vt:lpstr>Allgemeine Architektur</vt:lpstr>
      <vt:lpstr>Allgemeine Architektur</vt:lpstr>
      <vt:lpstr>Allgemeine Architektur</vt:lpstr>
      <vt:lpstr>Allgemeine Architektur</vt:lpstr>
      <vt:lpstr>Allgemeine Architektur</vt:lpstr>
      <vt:lpstr>Anwendung der allgemeinen Architektur</vt:lpstr>
      <vt:lpstr>Gemeinsames Teil</vt:lpstr>
      <vt:lpstr>Standalone mit Datenbank</vt:lpstr>
      <vt:lpstr>Standalone ohne Datenbank </vt:lpstr>
      <vt:lpstr>PowerPoint-Präsentation</vt:lpstr>
      <vt:lpstr>PowerPoint-Präsentation</vt:lpstr>
      <vt:lpstr>PowerPoint-Präsentation</vt:lpstr>
      <vt:lpstr>PowerPoint-Präsentation</vt:lpstr>
      <vt:lpstr>Die Listenebenen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eines OCPP-Servers. Implementierung als Bibliothek, Framework und Standalone Anwendung</dc:title>
  <dc:creator>Agibalov, Ivan</dc:creator>
  <cp:lastModifiedBy>Agibalov, Ivan</cp:lastModifiedBy>
  <cp:revision>1</cp:revision>
  <dcterms:created xsi:type="dcterms:W3CDTF">2022-10-18T07:13:35Z</dcterms:created>
  <dcterms:modified xsi:type="dcterms:W3CDTF">2022-10-18T07:49:56Z</dcterms:modified>
</cp:coreProperties>
</file>