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2" r:id="rId6"/>
    <p:sldId id="264" r:id="rId7"/>
    <p:sldId id="260" r:id="rId8"/>
    <p:sldId id="261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9042" autoAdjust="0"/>
  </p:normalViewPr>
  <p:slideViewPr>
    <p:cSldViewPr snapToGrid="0">
      <p:cViewPr varScale="1">
        <p:scale>
          <a:sx n="95" d="100"/>
          <a:sy n="95" d="100"/>
        </p:scale>
        <p:origin x="6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5DE6F-D468-475D-BAB6-E98A1C07F7D4}" type="datetimeFigureOut">
              <a:rPr lang="de-DE" smtClean="0"/>
              <a:t>26.09.2022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52FC1-7588-485B-8F09-A1505B470E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67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52FC1-7588-485B-8F09-A1505B470EA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442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52FC1-7588-485B-8F09-A1505B470EA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880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52FC1-7588-485B-8F09-A1505B470EA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161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Beispiele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52FC1-7588-485B-8F09-A1505B470EA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494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gewinnbringende</a:t>
            </a:r>
            <a:r>
              <a:rPr lang="en-US" dirty="0"/>
              <a:t> T</a:t>
            </a:r>
            <a:r>
              <a:rPr lang="de-DE" dirty="0" err="1"/>
              <a:t>ätigkeiten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52FC1-7588-485B-8F09-A1505B470EA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681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52FC1-7588-485B-8F09-A1505B470EA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39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52FC1-7588-485B-8F09-A1505B470EA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015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52FC1-7588-485B-8F09-A1505B470EA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340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52FC1-7588-485B-8F09-A1505B470EA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910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3B42CF-D895-8F5D-5B63-344A60AF8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30BC14B-F817-5CED-AEB7-E72904EDA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D96E3B-4DEF-38DC-A1AA-04E50530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B678-0478-4458-BAC2-CB6DBEF2CFA8}" type="datetimeFigureOut">
              <a:rPr lang="de-DE" smtClean="0"/>
              <a:t>26.09.2022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4A9115-B8BD-967F-220B-C2AC07A4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50C18F-1460-AA85-FE56-6CC91856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70DD-B3A4-4AC7-AC18-A75D66519A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1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BCABE-2C2A-F5A4-1090-01D0A82D9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EA47F3-7577-E64E-C2EF-F57860D8B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9C8BE2-30B9-AF0B-2E67-617F1283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B678-0478-4458-BAC2-CB6DBEF2CFA8}" type="datetimeFigureOut">
              <a:rPr lang="de-DE" smtClean="0"/>
              <a:t>26.09.2022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93933F-AEAD-3694-679C-5B3B63CA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ED4DA0-D0C6-2501-5B9F-618F2EB3C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70DD-B3A4-4AC7-AC18-A75D66519A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5782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29780DA-5E58-5230-CD0B-3F0B37783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918094-9B4C-E007-F763-DC08F33D3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E08225-E4D6-45FF-2320-FD8A9113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B678-0478-4458-BAC2-CB6DBEF2CFA8}" type="datetimeFigureOut">
              <a:rPr lang="de-DE" smtClean="0"/>
              <a:t>26.09.2022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5E06F2-5F2D-69B3-2A68-F58DF176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52A17B-DE2F-313B-ED36-3564BFDD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70DD-B3A4-4AC7-AC18-A75D66519A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76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F5CAA8-6C70-7E48-C2C0-9B70F631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B1A2EB-AB3F-B5DB-2FE6-1538AAA47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98B6FB-CCD2-48E3-7348-EE028E5B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B678-0478-4458-BAC2-CB6DBEF2CFA8}" type="datetimeFigureOut">
              <a:rPr lang="de-DE" smtClean="0"/>
              <a:t>26.09.2022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A63BB5-F5BE-5D38-F5EF-A727C4FC3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DECDDC-DFF9-10BA-78BE-10C4E5DF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70DD-B3A4-4AC7-AC18-A75D66519A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37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6A5F3C-9D13-3E05-168F-5FD413D6F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061468-86D5-9013-059B-EA0A9550F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18C5B4-6134-6E7F-ED67-C28D82E7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B678-0478-4458-BAC2-CB6DBEF2CFA8}" type="datetimeFigureOut">
              <a:rPr lang="de-DE" smtClean="0"/>
              <a:t>26.09.2022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BF115E-C366-80B8-5CDE-A7445923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32521-1877-7666-2FC6-AE7A6971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70DD-B3A4-4AC7-AC18-A75D66519A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0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545830-B927-93FD-98EB-55DC8A2BE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3EFA73-7A14-5ED0-758B-A3963E20F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C68398-52C4-DE3C-1F9A-E73F8D72B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9BCD4E-0B08-6066-FC41-4FBC7A35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B678-0478-4458-BAC2-CB6DBEF2CFA8}" type="datetimeFigureOut">
              <a:rPr lang="de-DE" smtClean="0"/>
              <a:t>26.09.2022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147C1B-4AB4-100B-7084-22DB160C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3034FF-C216-5043-DCAA-964544BC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70DD-B3A4-4AC7-AC18-A75D66519A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24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585B72-9C1E-759E-04C2-AF6B4A3C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0E9C65-7428-99C3-CA8E-34FE2471A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D2E0105-7003-1E9E-BD25-37F44667C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982B3E-E462-DB02-73F0-EFC1E63FE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94D4ED-BCAF-B608-0D51-D40112F81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30E477A-1064-302B-9454-32C785092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B678-0478-4458-BAC2-CB6DBEF2CFA8}" type="datetimeFigureOut">
              <a:rPr lang="de-DE" smtClean="0"/>
              <a:t>26.09.2022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30408D3-3654-6B88-22B5-AF15C965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566FF60-E283-3EA0-774F-84B4423A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70DD-B3A4-4AC7-AC18-A75D66519A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81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D7B08A-F73D-3494-9649-BE9DC509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91DE96-956F-C2EB-7E7C-7A090E684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B678-0478-4458-BAC2-CB6DBEF2CFA8}" type="datetimeFigureOut">
              <a:rPr lang="de-DE" smtClean="0"/>
              <a:t>26.09.2022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A2A4D8-DD6A-9C46-B830-953F3CA5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F828C3-D261-F5D2-FBCD-B008B8018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70DD-B3A4-4AC7-AC18-A75D66519A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1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62C1293-32B9-DCFC-5373-B2AF3F85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B678-0478-4458-BAC2-CB6DBEF2CFA8}" type="datetimeFigureOut">
              <a:rPr lang="de-DE" smtClean="0"/>
              <a:t>26.09.2022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6518F63-3DFD-3BB1-ABFD-A9948967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25BABC-64E5-F286-A0F7-426545F9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70DD-B3A4-4AC7-AC18-A75D66519A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56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5EB470-39E4-2953-6962-421E03D9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998E48-7FB3-52F8-09AE-C89DF9A67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882421-D488-675C-E9B2-4613F240A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E819D5-11B0-6FEB-A1EE-FF8DF5EE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B678-0478-4458-BAC2-CB6DBEF2CFA8}" type="datetimeFigureOut">
              <a:rPr lang="de-DE" smtClean="0"/>
              <a:t>26.09.2022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8B8C90-6413-E688-EB25-A0E77D4FE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033DD4-2EC6-F6EB-F64C-93BDAE74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70DD-B3A4-4AC7-AC18-A75D66519A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272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A50F44-1B21-FA60-9448-D23703507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8BF681C-24BA-E178-7E27-810FEB0D3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518ED5-842C-95B6-8205-05A9B4261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C164AF-7F55-39D2-CC31-30C0315B2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B678-0478-4458-BAC2-CB6DBEF2CFA8}" type="datetimeFigureOut">
              <a:rPr lang="de-DE" smtClean="0"/>
              <a:t>26.09.2022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20A98E-2C22-C6DD-61D0-DA124D142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259D3B-E15D-6632-E17E-4EEA5696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70DD-B3A4-4AC7-AC18-A75D66519A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13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3D4EE58-4FB9-CAC6-10B4-09DA33391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23550A-791E-157A-7D96-C1AB8CDC3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05CD6C-9C91-A8C5-959F-91CB0D8BD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4B678-0478-4458-BAC2-CB6DBEF2CFA8}" type="datetimeFigureOut">
              <a:rPr lang="de-DE" smtClean="0"/>
              <a:t>26.09.2022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73DB41-FB00-178F-B9E2-D6DFF9E17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3BBF7E-45BE-7DE1-8DB0-FE9B79AC1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670DD-B3A4-4AC7-AC18-A75D66519A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146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AF2CAF-C059-1800-851B-478B3F730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4596" y="693154"/>
            <a:ext cx="10182808" cy="2387600"/>
          </a:xfrm>
        </p:spPr>
        <p:txBody>
          <a:bodyPr>
            <a:normAutofit/>
          </a:bodyPr>
          <a:lstStyle/>
          <a:p>
            <a:r>
              <a:rPr lang="de-DE" sz="4000" b="0" i="0" dirty="0">
                <a:effectLst/>
                <a:latin typeface="Arial" panose="020B0604020202020204" pitchFamily="34" charset="0"/>
              </a:rPr>
              <a:t>Architektur eines OCPP-Servers.</a:t>
            </a:r>
            <a:br>
              <a:rPr lang="de-DE" sz="4000" dirty="0"/>
            </a:br>
            <a:r>
              <a:rPr lang="de-DE" sz="4000" b="0" i="0" dirty="0">
                <a:effectLst/>
                <a:latin typeface="Arial" panose="020B0604020202020204" pitchFamily="34" charset="0"/>
              </a:rPr>
              <a:t>Implementierung als Bibliothek,</a:t>
            </a:r>
            <a:br>
              <a:rPr lang="de-DE" sz="4000" dirty="0"/>
            </a:br>
            <a:r>
              <a:rPr lang="de-DE" sz="4000" b="0" i="0" dirty="0">
                <a:effectLst/>
                <a:latin typeface="Arial" panose="020B0604020202020204" pitchFamily="34" charset="0"/>
              </a:rPr>
              <a:t>Framework und </a:t>
            </a:r>
            <a:r>
              <a:rPr lang="de-DE" sz="4000" b="0" i="0" dirty="0" err="1">
                <a:effectLst/>
                <a:latin typeface="Arial" panose="020B0604020202020204" pitchFamily="34" charset="0"/>
              </a:rPr>
              <a:t>Standalone</a:t>
            </a:r>
            <a:r>
              <a:rPr lang="de-DE" sz="4000" b="0" i="0" dirty="0">
                <a:effectLst/>
                <a:latin typeface="Arial" panose="020B0604020202020204" pitchFamily="34" charset="0"/>
              </a:rPr>
              <a:t> Anwendung</a:t>
            </a:r>
            <a:endParaRPr lang="de-DE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77D2A35-B5CE-8CD5-BCBC-F612D56FA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Agibalov Ivan</a:t>
            </a:r>
            <a:br>
              <a:rPr lang="en-US" dirty="0"/>
            </a:br>
            <a:r>
              <a:rPr lang="en-US" dirty="0"/>
              <a:t>71685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6615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EFFAFE-DBB5-194A-D161-E5FEB2CE4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5" y="349580"/>
            <a:ext cx="10515600" cy="1325563"/>
          </a:xfrm>
        </p:spPr>
        <p:txBody>
          <a:bodyPr/>
          <a:lstStyle/>
          <a:p>
            <a:r>
              <a:rPr lang="de-DE" dirty="0" err="1"/>
              <a:t>Standalone</a:t>
            </a:r>
            <a:r>
              <a:rPr lang="de-DE" dirty="0"/>
              <a:t> mit </a:t>
            </a:r>
            <a:br>
              <a:rPr lang="de-DE" dirty="0"/>
            </a:br>
            <a:r>
              <a:rPr lang="de-DE" dirty="0"/>
              <a:t>Datenbank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066DC1B-69C0-43E1-E499-C964E3D7A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49580"/>
            <a:ext cx="6172200" cy="615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47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622A70A3-01DF-C15D-4B52-FB38CC700BCD}"/>
              </a:ext>
            </a:extLst>
          </p:cNvPr>
          <p:cNvSpPr txBox="1">
            <a:spLocks/>
          </p:cNvSpPr>
          <p:nvPr/>
        </p:nvSpPr>
        <p:spPr>
          <a:xfrm>
            <a:off x="397565" y="3495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Standalone</a:t>
            </a:r>
            <a:r>
              <a:rPr lang="de-DE" dirty="0"/>
              <a:t> ohne </a:t>
            </a:r>
            <a:br>
              <a:rPr lang="de-DE" dirty="0"/>
            </a:br>
            <a:r>
              <a:rPr lang="de-DE" dirty="0"/>
              <a:t>Datenbank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66C4C89-5695-AFE9-7B85-46F88553E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387" y="402535"/>
            <a:ext cx="6046372" cy="605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65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FEE7776-8D6E-C082-F5AD-A5D63AA050EA}"/>
              </a:ext>
            </a:extLst>
          </p:cNvPr>
          <p:cNvSpPr txBox="1">
            <a:spLocks/>
          </p:cNvSpPr>
          <p:nvPr/>
        </p:nvSpPr>
        <p:spPr>
          <a:xfrm>
            <a:off x="397565" y="3495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Library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E40B85-9AF4-8971-3299-C93274454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1987"/>
            <a:ext cx="5874026" cy="587402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467A862-D21E-45F0-0046-F65369D924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7" y="1675143"/>
            <a:ext cx="5909290" cy="429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10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17D2977-4693-9A03-6DEA-EAB8C5D543AA}"/>
              </a:ext>
            </a:extLst>
          </p:cNvPr>
          <p:cNvSpPr txBox="1">
            <a:spLocks/>
          </p:cNvSpPr>
          <p:nvPr/>
        </p:nvSpPr>
        <p:spPr>
          <a:xfrm>
            <a:off x="397565" y="3495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Framework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A9FBA21-2CC9-243C-ACD4-087FEB416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9212"/>
            <a:ext cx="5824675" cy="586237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4E68B23-E6A1-AC3A-26C3-2F1D09D78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32681"/>
            <a:ext cx="6095999" cy="33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44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C4B422-0355-1C6A-1272-C0E90813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4C89F13E-89FF-1C8A-81D1-3BB41B928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601855"/>
              </p:ext>
            </p:extLst>
          </p:nvPr>
        </p:nvGraphicFramePr>
        <p:xfrm>
          <a:off x="838200" y="1544655"/>
          <a:ext cx="81280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091733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700970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470015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638504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36831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Standalone</a:t>
                      </a:r>
                      <a:r>
                        <a:rPr lang="de-DE" dirty="0"/>
                        <a:t> mit DB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Standalone</a:t>
                      </a:r>
                      <a:r>
                        <a:rPr lang="de-DE" dirty="0"/>
                        <a:t> ohne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650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Standalone</a:t>
                      </a:r>
                      <a:r>
                        <a:rPr lang="de-DE" dirty="0"/>
                        <a:t> mit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28.466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879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Standalone</a:t>
                      </a:r>
                      <a:r>
                        <a:rPr lang="de-DE" dirty="0"/>
                        <a:t> ohne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26.210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26.417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66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25.799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25.972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26.888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887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25.799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25.972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25.799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26.112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19321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104BACB3-3A04-925C-3056-D899151D7F26}"/>
              </a:ext>
            </a:extLst>
          </p:cNvPr>
          <p:cNvSpPr txBox="1"/>
          <p:nvPr/>
        </p:nvSpPr>
        <p:spPr>
          <a:xfrm>
            <a:off x="838200" y="4582048"/>
            <a:ext cx="572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Anzahl an gemeinsame Codezeilen für alle Projekte: 25.799</a:t>
            </a:r>
          </a:p>
        </p:txBody>
      </p:sp>
    </p:spTree>
    <p:extLst>
      <p:ext uri="{BB962C8B-B14F-4D97-AF65-F5344CB8AC3E}">
        <p14:creationId xmlns:p14="http://schemas.microsoft.com/office/powerpoint/2010/main" val="263745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C390F1-BAA3-04A9-476B-8095C875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4B9181-B681-8A7C-2674-AC7428200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420" y="1838065"/>
            <a:ext cx="10515600" cy="4351338"/>
          </a:xfrm>
        </p:spPr>
        <p:txBody>
          <a:bodyPr/>
          <a:lstStyle/>
          <a:p>
            <a:r>
              <a:rPr lang="en-US" dirty="0"/>
              <a:t>Definition der Software-</a:t>
            </a:r>
            <a:r>
              <a:rPr lang="en-US" dirty="0" err="1"/>
              <a:t>Architektur</a:t>
            </a:r>
            <a:endParaRPr lang="en-US" dirty="0"/>
          </a:p>
          <a:p>
            <a:r>
              <a:rPr lang="en-US" dirty="0" err="1"/>
              <a:t>Vordergrund</a:t>
            </a:r>
            <a:r>
              <a:rPr lang="en-US" dirty="0"/>
              <a:t>, </a:t>
            </a:r>
            <a:r>
              <a:rPr lang="en-US" dirty="0" err="1"/>
              <a:t>Gründe</a:t>
            </a:r>
            <a:r>
              <a:rPr lang="en-US" dirty="0"/>
              <a:t> </a:t>
            </a:r>
            <a:r>
              <a:rPr lang="en-US" dirty="0" err="1"/>
              <a:t>wieso</a:t>
            </a:r>
            <a:r>
              <a:rPr lang="en-US" dirty="0"/>
              <a:t> man das </a:t>
            </a:r>
            <a:r>
              <a:rPr lang="en-US" dirty="0" err="1"/>
              <a:t>treibt</a:t>
            </a:r>
            <a:endParaRPr lang="en-US" dirty="0"/>
          </a:p>
          <a:p>
            <a:r>
              <a:rPr lang="en-US" dirty="0"/>
              <a:t>Allgemeine </a:t>
            </a:r>
            <a:r>
              <a:rPr lang="en-US" dirty="0" err="1"/>
              <a:t>Architektur</a:t>
            </a:r>
            <a:endParaRPr lang="en-US" dirty="0"/>
          </a:p>
          <a:p>
            <a:r>
              <a:rPr lang="en-US" dirty="0" err="1"/>
              <a:t>Anwendung</a:t>
            </a:r>
            <a:r>
              <a:rPr lang="en-US" dirty="0"/>
              <a:t> der </a:t>
            </a:r>
            <a:r>
              <a:rPr lang="en-US" dirty="0" err="1"/>
              <a:t>allgemeinen</a:t>
            </a:r>
            <a:r>
              <a:rPr lang="en-US" dirty="0"/>
              <a:t> </a:t>
            </a:r>
            <a:r>
              <a:rPr lang="en-US" dirty="0" err="1"/>
              <a:t>Architektur</a:t>
            </a:r>
            <a:endParaRPr lang="en-US" dirty="0"/>
          </a:p>
          <a:p>
            <a:r>
              <a:rPr lang="en-US" dirty="0" err="1"/>
              <a:t>Ergebnis</a:t>
            </a:r>
            <a:r>
              <a:rPr lang="en-US" dirty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821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2369A3-02BE-BFFE-5FA0-A4733AA4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345"/>
            <a:ext cx="10515600" cy="1325563"/>
          </a:xfrm>
        </p:spPr>
        <p:txBody>
          <a:bodyPr/>
          <a:lstStyle/>
          <a:p>
            <a:r>
              <a:rPr lang="de-DE" dirty="0"/>
              <a:t>Definition der Software-Architektur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D90FE4-845D-15C9-4028-D6509804E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1" dirty="0">
                <a:effectLst/>
                <a:latin typeface="Arial" panose="020B0604020202020204" pitchFamily="34" charset="0"/>
              </a:rPr>
              <a:t>The architecture of a software system is the shape given to that system by those who build it.</a:t>
            </a:r>
            <a:br>
              <a:rPr lang="en-US" i="1" dirty="0"/>
            </a:br>
            <a:r>
              <a:rPr lang="en-US" b="0" i="1" dirty="0">
                <a:effectLst/>
                <a:latin typeface="Arial" panose="020B0604020202020204" pitchFamily="34" charset="0"/>
              </a:rPr>
              <a:t>The form of that shape is in the division of that system into components, the arrangement of those</a:t>
            </a:r>
            <a:br>
              <a:rPr lang="en-US" i="1" dirty="0"/>
            </a:br>
            <a:r>
              <a:rPr lang="en-US" b="0" i="1" dirty="0">
                <a:effectLst/>
                <a:latin typeface="Arial" panose="020B0604020202020204" pitchFamily="34" charset="0"/>
              </a:rPr>
              <a:t>components, and the ways in which those components communicate with each other</a:t>
            </a:r>
            <a:r>
              <a:rPr lang="en-US" b="0" i="0" dirty="0">
                <a:effectLst/>
                <a:latin typeface="Arial" panose="020B0604020202020204" pitchFamily="34" charset="0"/>
              </a:rPr>
              <a:t>.[</a:t>
            </a:r>
            <a:r>
              <a:rPr lang="de-DE" b="0" i="0" dirty="0">
                <a:effectLst/>
                <a:latin typeface="Arial" panose="020B0604020202020204" pitchFamily="34" charset="0"/>
              </a:rPr>
              <a:t>Robert Martin</a:t>
            </a:r>
            <a:r>
              <a:rPr lang="en-US" b="0" i="0" dirty="0">
                <a:effectLst/>
                <a:latin typeface="Arial" panose="020B0604020202020204" pitchFamily="34" charset="0"/>
              </a:rPr>
              <a:t>]</a:t>
            </a:r>
          </a:p>
          <a:p>
            <a:r>
              <a:rPr lang="en-US" b="0" i="1" dirty="0">
                <a:effectLst/>
                <a:latin typeface="Arial" panose="020B0604020202020204" pitchFamily="34" charset="0"/>
              </a:rPr>
              <a:t>Architecture is the set of design decisions that must be made early in a project. </a:t>
            </a:r>
            <a:r>
              <a:rPr lang="en-US" b="0" i="0" dirty="0">
                <a:effectLst/>
                <a:latin typeface="Arial" panose="020B0604020202020204" pitchFamily="34" charset="0"/>
              </a:rPr>
              <a:t>[Martin Fowler]</a:t>
            </a:r>
            <a:br>
              <a:rPr lang="en-US" dirty="0"/>
            </a:br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7224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E6D779-288E-45CD-5836-4D9E832D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Gründe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5323971-1C1C-AC7A-E21A-AB75523D7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288" y="1757535"/>
            <a:ext cx="6279424" cy="3342930"/>
          </a:xfrm>
        </p:spPr>
      </p:pic>
    </p:spTree>
    <p:extLst>
      <p:ext uri="{BB962C8B-B14F-4D97-AF65-F5344CB8AC3E}">
        <p14:creationId xmlns:p14="http://schemas.microsoft.com/office/powerpoint/2010/main" val="109672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E6D779-288E-45CD-5836-4D9E832D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debts (dt. </a:t>
            </a:r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Schulden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B1E3C1-9168-D6B6-77CE-C593A5843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592701"/>
          </a:xfrm>
        </p:spPr>
        <p:txBody>
          <a:bodyPr>
            <a:normAutofit lnSpcReduction="10000"/>
          </a:bodyPr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Alte Funktionalit</a:t>
            </a:r>
            <a:r>
              <a:rPr lang="de-DE" dirty="0">
                <a:latin typeface="Arial" panose="020B0604020202020204" pitchFamily="34" charset="0"/>
              </a:rPr>
              <a:t>ä</a:t>
            </a:r>
            <a:r>
              <a:rPr lang="de-DE" b="0" i="0" dirty="0">
                <a:effectLst/>
                <a:latin typeface="Arial" panose="020B0604020202020204" pitchFamily="34" charset="0"/>
              </a:rPr>
              <a:t>ten funktionieren nach der </a:t>
            </a:r>
            <a:r>
              <a:rPr lang="de-DE" dirty="0">
                <a:latin typeface="Arial" panose="020B0604020202020204" pitchFamily="34" charset="0"/>
              </a:rPr>
              <a:t>Ä</a:t>
            </a:r>
            <a:r>
              <a:rPr lang="de-DE" b="0" i="0" dirty="0">
                <a:effectLst/>
                <a:latin typeface="Arial" panose="020B0604020202020204" pitchFamily="34" charset="0"/>
              </a:rPr>
              <a:t>nderung nicht mehr</a:t>
            </a: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Aufdeckung eines Bugs erst nach einer gewissen Zeit in Produktionsversion der Software</a:t>
            </a: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Implementieren der neuen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Funktionalit</a:t>
            </a:r>
            <a:r>
              <a:rPr lang="de-DE" b="0" i="0" dirty="0">
                <a:effectLst/>
                <a:latin typeface="Arial" panose="020B0604020202020204" pitchFamily="34" charset="0"/>
              </a:rPr>
              <a:t> ̈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aten</a:t>
            </a:r>
            <a:r>
              <a:rPr lang="de-DE" b="0" i="0" dirty="0">
                <a:effectLst/>
                <a:latin typeface="Arial" panose="020B0604020202020204" pitchFamily="34" charset="0"/>
              </a:rPr>
              <a:t> verbraucht deutlich mehr Zeit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9890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E6D779-288E-45CD-5836-4D9E832D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debts (dt. </a:t>
            </a:r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Schulden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B1E3C1-9168-D6B6-77CE-C593A5843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605698"/>
          </a:xfrm>
        </p:spPr>
        <p:txBody>
          <a:bodyPr>
            <a:normAutofit/>
          </a:bodyPr>
          <a:lstStyle/>
          <a:p>
            <a:r>
              <a:rPr lang="de-DE" dirty="0"/>
              <a:t>Automatisierte Tests</a:t>
            </a:r>
          </a:p>
          <a:p>
            <a:r>
              <a:rPr lang="de-DE" dirty="0"/>
              <a:t>Dokumentieren</a:t>
            </a:r>
          </a:p>
          <a:p>
            <a:r>
              <a:rPr lang="de-DE" dirty="0"/>
              <a:t>Code Review</a:t>
            </a:r>
          </a:p>
          <a:p>
            <a:r>
              <a:rPr lang="de-DE" b="0" i="0" dirty="0">
                <a:effectLst/>
              </a:rPr>
              <a:t>die Kommunikationswege zwischen den Modulen</a:t>
            </a:r>
          </a:p>
          <a:p>
            <a:r>
              <a:rPr lang="de-DE" dirty="0"/>
              <a:t>Benennung von Methoden/Klassen/Variablen</a:t>
            </a:r>
          </a:p>
          <a:p>
            <a:endParaRPr lang="de-DE" dirty="0"/>
          </a:p>
          <a:p>
            <a:endParaRPr lang="de-DE" b="0" i="0" dirty="0">
              <a:effectLst/>
              <a:latin typeface="Arial" panose="020B0604020202020204" pitchFamily="34" charset="0"/>
            </a:endParaRPr>
          </a:p>
          <a:p>
            <a:endParaRPr lang="de-DE" b="0" i="0" dirty="0">
              <a:effectLst/>
              <a:latin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3" name="Inhaltsplatzhalter 3">
            <a:extLst>
              <a:ext uri="{FF2B5EF4-FFF2-40B4-BE49-F238E27FC236}">
                <a16:creationId xmlns:a16="http://schemas.microsoft.com/office/drawing/2014/main" id="{FDCB525F-D845-4117-E1FE-CCC4501D0352}"/>
              </a:ext>
            </a:extLst>
          </p:cNvPr>
          <p:cNvSpPr txBox="1">
            <a:spLocks/>
          </p:cNvSpPr>
          <p:nvPr/>
        </p:nvSpPr>
        <p:spPr>
          <a:xfrm>
            <a:off x="838200" y="401784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8725DCAC-290B-6FD3-024D-1E4618E61636}"/>
              </a:ext>
            </a:extLst>
          </p:cNvPr>
          <p:cNvSpPr txBox="1">
            <a:spLocks/>
          </p:cNvSpPr>
          <p:nvPr/>
        </p:nvSpPr>
        <p:spPr>
          <a:xfrm>
            <a:off x="838200" y="401784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0640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9E4CE-9F66-349E-8AC4-EB8EE158B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Architektur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987BECF-BF7B-F6FB-57B5-DA00AE8F5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65219"/>
            <a:ext cx="5740835" cy="5727562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38CCCA8-CE1A-CF07-EAF3-40B303A17F95}"/>
              </a:ext>
            </a:extLst>
          </p:cNvPr>
          <p:cNvSpPr txBox="1"/>
          <p:nvPr/>
        </p:nvSpPr>
        <p:spPr>
          <a:xfrm>
            <a:off x="838200" y="1257638"/>
            <a:ext cx="32368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Besteht aus: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Inneren Ring: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/>
              <a:t>Controllers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/>
              <a:t>Dispatcher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 err="1"/>
              <a:t>UseCases</a:t>
            </a:r>
            <a:endParaRPr lang="de-DE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 err="1"/>
              <a:t>Interactors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Äußeren Ring: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/>
              <a:t>Ports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/>
              <a:t>Adapters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/>
              <a:t>Controllers</a:t>
            </a:r>
          </a:p>
        </p:txBody>
      </p:sp>
    </p:spTree>
    <p:extLst>
      <p:ext uri="{BB962C8B-B14F-4D97-AF65-F5344CB8AC3E}">
        <p14:creationId xmlns:p14="http://schemas.microsoft.com/office/powerpoint/2010/main" val="1752522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8B203-805A-A025-F3A4-0730CC260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756" y="18255"/>
            <a:ext cx="10515600" cy="1325563"/>
          </a:xfrm>
        </p:spPr>
        <p:txBody>
          <a:bodyPr/>
          <a:lstStyle/>
          <a:p>
            <a:r>
              <a:rPr lang="de-DE" dirty="0"/>
              <a:t>Anwendung der allgemeinen Architektur</a:t>
            </a:r>
          </a:p>
        </p:txBody>
      </p:sp>
      <p:pic>
        <p:nvPicPr>
          <p:cNvPr id="5" name="Grafik 4" descr="Ein Bild, das Text, Gerät, Barometer enthält.&#10;&#10;Automatisch generierte Beschreibung">
            <a:extLst>
              <a:ext uri="{FF2B5EF4-FFF2-40B4-BE49-F238E27FC236}">
                <a16:creationId xmlns:a16="http://schemas.microsoft.com/office/drawing/2014/main" id="{9848EB54-F594-437F-12AB-E843C9F18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756" y="1087472"/>
            <a:ext cx="5725611" cy="575227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FD74534-891E-7EA7-E02D-2F5B6954BD19}"/>
              </a:ext>
            </a:extLst>
          </p:cNvPr>
          <p:cNvSpPr txBox="1"/>
          <p:nvPr/>
        </p:nvSpPr>
        <p:spPr>
          <a:xfrm>
            <a:off x="7623312" y="1343818"/>
            <a:ext cx="160011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Controllers: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OCPPComm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Super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Charger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Transaction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2059934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B69036-77D6-530B-E836-EB351419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Gleiche Lösung</a:t>
            </a:r>
          </a:p>
        </p:txBody>
      </p:sp>
      <p:pic>
        <p:nvPicPr>
          <p:cNvPr id="5" name="Grafik 4" descr="Ein Bild, das Text, Gerät enthält.&#10;&#10;Automatisch generierte Beschreibung">
            <a:extLst>
              <a:ext uri="{FF2B5EF4-FFF2-40B4-BE49-F238E27FC236}">
                <a16:creationId xmlns:a16="http://schemas.microsoft.com/office/drawing/2014/main" id="{D3D0FCB3-2978-ADA3-1536-18C1DC6E7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545" y="293204"/>
            <a:ext cx="6249789" cy="627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4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Office PowerPoint</Application>
  <PresentationFormat>Breitbild</PresentationFormat>
  <Paragraphs>83</Paragraphs>
  <Slides>14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</vt:lpstr>
      <vt:lpstr>Architektur eines OCPP-Servers. Implementierung als Bibliothek, Framework und Standalone Anwendung</vt:lpstr>
      <vt:lpstr>Plan</vt:lpstr>
      <vt:lpstr>Definition der Software-Architektur</vt:lpstr>
      <vt:lpstr>Gründe</vt:lpstr>
      <vt:lpstr>Technical debts (dt. Technische Schulden)</vt:lpstr>
      <vt:lpstr>Technical debts (dt. Technische Schulden)</vt:lpstr>
      <vt:lpstr>Allgemeine Architektur</vt:lpstr>
      <vt:lpstr>Anwendung der allgemeinen Architektur</vt:lpstr>
      <vt:lpstr>Gleiche Lösung</vt:lpstr>
      <vt:lpstr>Standalone mit  Datenbank</vt:lpstr>
      <vt:lpstr>PowerPoint-Präsentation</vt:lpstr>
      <vt:lpstr>PowerPoint-Präsentation</vt:lpstr>
      <vt:lpstr>PowerPoint-Präsentation</vt:lpstr>
      <vt:lpstr>Ergebnis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Architektur eines OCPP-Servers. Implementierung als Bibliothek, Framework und Standalone Anwendung</dc:title>
  <dc:creator>Agibalov, Ivan</dc:creator>
  <cp:lastModifiedBy>Agibalov, Ivan</cp:lastModifiedBy>
  <cp:revision>4</cp:revision>
  <dcterms:created xsi:type="dcterms:W3CDTF">2022-09-21T11:05:23Z</dcterms:created>
  <dcterms:modified xsi:type="dcterms:W3CDTF">2022-09-26T07:05:23Z</dcterms:modified>
</cp:coreProperties>
</file>