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0" name="Shape 10"/>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5" name="Shape 1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y="0" x="0"/>
          <a:ext cy="0" cx="0"/>
          <a:chOff y="0" x="0"/>
          <a:chExt cy="0" cx="0"/>
        </a:xfrm>
      </p:grpSpPr>
      <p:sp>
        <p:nvSpPr>
          <p:cNvPr id="19" name="Shape 19"/>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y="0" x="0"/>
          <a:ext cy="0" cx="0"/>
          <a:chOff y="0" x="0"/>
          <a:chExt cy="0" cx="0"/>
        </a:xfrm>
      </p:grpSpPr>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s"/>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www.visitmexico.com/es" Type="http://schemas.openxmlformats.org/officeDocument/2006/relationships/hyperlink" TargetMode="External" Id="rId4"/><Relationship Target="http://www.asomarte.com/" Type="http://schemas.openxmlformats.org/officeDocument/2006/relationships/hyperlink" TargetMode="External" Id="rId3"/><Relationship Target="http://venaltec.queretaro.itesm.mx/" Type="http://schemas.openxmlformats.org/officeDocument/2006/relationships/hyperlink" TargetMode="External" Id="rId6"/><Relationship Target="http://www.de-paseo.com/Home/Home.htm" Type="http://schemas.openxmlformats.org/officeDocument/2006/relationships/hyperlink" TargetMode="External" Id="rId5"/><Relationship Target="http://www.mexicodestinos.com/" Type="http://schemas.openxmlformats.org/officeDocument/2006/relationships/hyperlink" TargetMode="External" Id="rId8"/><Relationship Target="http://www.queretaro.gob.mx/" Type="http://schemas.openxmlformats.org/officeDocument/2006/relationships/hyperlink" TargetMode="External" Id="rId7"/></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2.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lang="es"/>
              <a:t>Tito Team</a:t>
            </a:r>
          </a:p>
        </p:txBody>
      </p:sp>
      <p:pic>
        <p:nvPicPr>
          <p:cNvPr id="36" name="Shape 36"/>
          <p:cNvPicPr preferRelativeResize="0"/>
          <p:nvPr/>
        </p:nvPicPr>
        <p:blipFill>
          <a:blip r:embed="rId3">
            <a:alphaModFix/>
          </a:blip>
          <a:stretch>
            <a:fillRect/>
          </a:stretch>
        </p:blipFill>
        <p:spPr>
          <a:xfrm>
            <a:off y="576202" x="1038425"/>
            <a:ext cy="2122500" cx="694634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Scenario sketch</a:t>
            </a:r>
          </a:p>
        </p:txBody>
      </p:sp>
      <p:pic>
        <p:nvPicPr>
          <p:cNvPr id="95" name="Shape 95"/>
          <p:cNvPicPr preferRelativeResize="0"/>
          <p:nvPr/>
        </p:nvPicPr>
        <p:blipFill>
          <a:blip r:embed="rId3">
            <a:alphaModFix/>
          </a:blip>
          <a:stretch>
            <a:fillRect/>
          </a:stretch>
        </p:blipFill>
        <p:spPr>
          <a:xfrm>
            <a:off y="1409700" x="1825987"/>
            <a:ext cy="3733800" cx="53244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What’s Qronociendo?</a:t>
            </a:r>
          </a:p>
        </p:txBody>
      </p:sp>
      <p:sp>
        <p:nvSpPr>
          <p:cNvPr id="42" name="Shape 42"/>
          <p:cNvSpPr txBox="1"/>
          <p:nvPr>
            <p:ph idx="1" type="body"/>
          </p:nvPr>
        </p:nvSpPr>
        <p:spPr>
          <a:xfrm>
            <a:off y="2178699" x="457200"/>
            <a:ext cy="2747100" cx="8229600"/>
          </a:xfrm>
          <a:prstGeom prst="rect">
            <a:avLst/>
          </a:prstGeom>
        </p:spPr>
        <p:txBody>
          <a:bodyPr bIns="91425" rIns="91425" lIns="91425" tIns="91425" anchor="t" anchorCtr="0">
            <a:noAutofit/>
          </a:bodyPr>
          <a:lstStyle/>
          <a:p>
            <a:pPr algn="just" rtl="0" lvl="0">
              <a:lnSpc>
                <a:spcPct val="115000"/>
              </a:lnSpc>
              <a:spcBef>
                <a:spcPts val="0"/>
              </a:spcBef>
              <a:buClr>
                <a:schemeClr val="dk1"/>
              </a:buClr>
              <a:buSzPct val="45833"/>
              <a:buFont typeface="Arial"/>
              <a:buNone/>
            </a:pPr>
            <a:r>
              <a:rPr sz="2400" lang="es">
                <a:solidFill>
                  <a:schemeClr val="dk1"/>
                </a:solidFill>
              </a:rPr>
              <a:t>System that intends to teach foreign students how the university ambience is around Querétaro and the style of life outside the school environment; this is to be intended to be used as a helpful guide to get adapted quickly to Tec and Querétaro’s culture in a way that is easy to understand.</a:t>
            </a:r>
          </a:p>
          <a:p>
            <a:pPr algn="just">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State-of-the-art</a:t>
            </a:r>
          </a:p>
        </p:txBody>
      </p:sp>
      <p:sp>
        <p:nvSpPr>
          <p:cNvPr id="48" name="Shape 48"/>
          <p:cNvSpPr txBox="1"/>
          <p:nvPr>
            <p:ph idx="1" type="body"/>
          </p:nvPr>
        </p:nvSpPr>
        <p:spPr>
          <a:xfrm>
            <a:off y="1942849" x="457200"/>
            <a:ext cy="2982900" cx="8229600"/>
          </a:xfrm>
          <a:prstGeom prst="rect">
            <a:avLst/>
          </a:prstGeom>
        </p:spPr>
        <p:txBody>
          <a:bodyPr bIns="91425" rIns="91425" lIns="91425" tIns="91425" anchor="t" anchorCtr="0">
            <a:noAutofit/>
          </a:bodyPr>
          <a:lstStyle/>
          <a:p>
            <a:pPr rtl="0" lvl="0" indent="457200">
              <a:lnSpc>
                <a:spcPct val="115000"/>
              </a:lnSpc>
              <a:spcBef>
                <a:spcPts val="0"/>
              </a:spcBef>
              <a:buNone/>
            </a:pPr>
            <a:r>
              <a:rPr u="sng" sz="2400" lang="es">
                <a:solidFill>
                  <a:srgbClr val="1155CC"/>
                </a:solidFill>
                <a:hlinkClick r:id="rId3"/>
              </a:rPr>
              <a:t>http://www.asomarte.com/</a:t>
            </a:r>
            <a:r>
              <a:rPr sz="2400" lang="es">
                <a:solidFill>
                  <a:schemeClr val="dk1"/>
                </a:solidFill>
              </a:rPr>
              <a:t> </a:t>
            </a:r>
          </a:p>
          <a:p>
            <a:pPr rtl="0" lvl="0" indent="457200">
              <a:lnSpc>
                <a:spcPct val="115000"/>
              </a:lnSpc>
              <a:spcBef>
                <a:spcPts val="0"/>
              </a:spcBef>
              <a:buNone/>
            </a:pPr>
            <a:r>
              <a:rPr u="sng" sz="2400" lang="es">
                <a:solidFill>
                  <a:srgbClr val="1155CC"/>
                </a:solidFill>
                <a:hlinkClick r:id="rId4"/>
              </a:rPr>
              <a:t>http://www.visitmexico.com/es</a:t>
            </a:r>
            <a:r>
              <a:rPr sz="2400" lang="es">
                <a:solidFill>
                  <a:schemeClr val="dk1"/>
                </a:solidFill>
              </a:rPr>
              <a:t> </a:t>
            </a:r>
          </a:p>
          <a:p>
            <a:pPr rtl="0" lvl="0" indent="457200">
              <a:lnSpc>
                <a:spcPct val="115000"/>
              </a:lnSpc>
              <a:spcBef>
                <a:spcPts val="0"/>
              </a:spcBef>
              <a:buNone/>
            </a:pPr>
            <a:r>
              <a:rPr u="sng" sz="2400" lang="es">
                <a:solidFill>
                  <a:srgbClr val="1155CC"/>
                </a:solidFill>
                <a:hlinkClick r:id="rId5"/>
              </a:rPr>
              <a:t>http://www.de-paseo.com/Home/Home.htm</a:t>
            </a:r>
            <a:r>
              <a:rPr sz="2400" lang="es">
                <a:solidFill>
                  <a:schemeClr val="dk1"/>
                </a:solidFill>
              </a:rPr>
              <a:t> </a:t>
            </a:r>
          </a:p>
          <a:p>
            <a:pPr rtl="0" lvl="0" indent="457200">
              <a:lnSpc>
                <a:spcPct val="115000"/>
              </a:lnSpc>
              <a:spcBef>
                <a:spcPts val="0"/>
              </a:spcBef>
              <a:buClr>
                <a:schemeClr val="dk1"/>
              </a:buClr>
              <a:buSzPct val="45833"/>
              <a:buFont typeface="Arial"/>
              <a:buNone/>
            </a:pPr>
            <a:r>
              <a:rPr u="sng" sz="2400" lang="es">
                <a:solidFill>
                  <a:srgbClr val="1155CC"/>
                </a:solidFill>
                <a:hlinkClick r:id="rId6"/>
              </a:rPr>
              <a:t>http://venaltec.queretaro.itesm.mx/</a:t>
            </a:r>
            <a:r>
              <a:rPr sz="2400" lang="es">
                <a:solidFill>
                  <a:schemeClr val="dk1"/>
                </a:solidFill>
              </a:rPr>
              <a:t> </a:t>
            </a:r>
          </a:p>
          <a:p>
            <a:pPr rtl="0" lvl="0" indent="457200">
              <a:lnSpc>
                <a:spcPct val="115000"/>
              </a:lnSpc>
              <a:spcBef>
                <a:spcPts val="0"/>
              </a:spcBef>
              <a:buNone/>
            </a:pPr>
            <a:r>
              <a:rPr u="sng" sz="2400" lang="es">
                <a:solidFill>
                  <a:srgbClr val="1155CC"/>
                </a:solidFill>
                <a:hlinkClick r:id="rId7"/>
              </a:rPr>
              <a:t>http://www.queretaro.gob.mx/</a:t>
            </a:r>
            <a:r>
              <a:rPr sz="2400" lang="es">
                <a:solidFill>
                  <a:schemeClr val="dk1"/>
                </a:solidFill>
              </a:rPr>
              <a:t> </a:t>
            </a:r>
          </a:p>
          <a:p>
            <a:pPr lvl="0" indent="457200">
              <a:lnSpc>
                <a:spcPct val="115000"/>
              </a:lnSpc>
              <a:spcBef>
                <a:spcPts val="0"/>
              </a:spcBef>
              <a:buClr>
                <a:schemeClr val="dk1"/>
              </a:buClr>
              <a:buSzPct val="45833"/>
              <a:buFont typeface="Arial"/>
              <a:buNone/>
            </a:pPr>
            <a:r>
              <a:rPr u="sng" sz="2400" lang="es">
                <a:solidFill>
                  <a:srgbClr val="1155CC"/>
                </a:solidFill>
                <a:hlinkClick r:id="rId8"/>
              </a:rPr>
              <a:t>http://www.mexicodestinos.com/</a:t>
            </a:r>
            <a:r>
              <a:rPr sz="2400" lang="es">
                <a:solidFill>
                  <a:schemeClr val="dk1"/>
                </a:solidFill>
              </a:rPr>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28425" x="92400"/>
            <a:ext cy="1141499" cx="8594399"/>
          </a:xfrm>
          <a:prstGeom prst="rect">
            <a:avLst/>
          </a:prstGeom>
        </p:spPr>
        <p:txBody>
          <a:bodyPr bIns="91425" rIns="91425" lIns="91425" tIns="91425" anchor="b" anchorCtr="0">
            <a:noAutofit/>
          </a:bodyPr>
          <a:lstStyle/>
          <a:p>
            <a:pPr>
              <a:spcBef>
                <a:spcPts val="0"/>
              </a:spcBef>
              <a:buNone/>
            </a:pPr>
            <a:r>
              <a:rPr lang="es"/>
              <a:t>Opportunities for innovation</a:t>
            </a:r>
          </a:p>
        </p:txBody>
      </p:sp>
      <p:sp>
        <p:nvSpPr>
          <p:cNvPr id="54" name="Shape 54"/>
          <p:cNvSpPr txBox="1"/>
          <p:nvPr>
            <p:ph idx="1" type="body"/>
          </p:nvPr>
        </p:nvSpPr>
        <p:spPr>
          <a:xfrm>
            <a:off y="1864250" x="457200"/>
            <a:ext cy="3061499" cx="8229600"/>
          </a:xfrm>
          <a:prstGeom prst="rect">
            <a:avLst/>
          </a:prstGeom>
        </p:spPr>
        <p:txBody>
          <a:bodyPr bIns="91425" rIns="91425" lIns="91425" tIns="91425" anchor="t" anchorCtr="0">
            <a:noAutofit/>
          </a:bodyPr>
          <a:lstStyle/>
          <a:p>
            <a:pPr algn="just">
              <a:spcBef>
                <a:spcPts val="0"/>
              </a:spcBef>
              <a:buNone/>
            </a:pPr>
            <a:r>
              <a:rPr sz="2400" lang="es">
                <a:solidFill>
                  <a:schemeClr val="dk1"/>
                </a:solidFill>
              </a:rPr>
              <a:t>The main weakness we intend to solve or the way we intend to innovative is creating an interactive system that is directed towards a specific audience. All these websites are directed towards the general public, and you have to dive through the vast amount of information offered by these websites to find what is relevant to you, and this is determined on many occasions by the age group you belong to.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User Profile</a:t>
            </a:r>
          </a:p>
        </p:txBody>
      </p:sp>
      <p:sp>
        <p:nvSpPr>
          <p:cNvPr id="60" name="Shape 60"/>
          <p:cNvSpPr txBox="1"/>
          <p:nvPr>
            <p:ph idx="1" type="body"/>
          </p:nvPr>
        </p:nvSpPr>
        <p:spPr>
          <a:xfrm>
            <a:off y="1650850" x="5457950"/>
            <a:ext cy="3275099" cx="3554400"/>
          </a:xfrm>
          <a:prstGeom prst="rect">
            <a:avLst/>
          </a:prstGeom>
        </p:spPr>
        <p:txBody>
          <a:bodyPr bIns="91425" rIns="91425" lIns="91425" tIns="91425" anchor="t" anchorCtr="0">
            <a:noAutofit/>
          </a:bodyPr>
          <a:lstStyle/>
          <a:p>
            <a:pPr rtl="0">
              <a:spcBef>
                <a:spcPts val="0"/>
              </a:spcBef>
              <a:buNone/>
            </a:pPr>
            <a:r>
              <a:rPr lang="es"/>
              <a:t>18-25</a:t>
            </a:r>
          </a:p>
          <a:p>
            <a:pPr rtl="0">
              <a:spcBef>
                <a:spcPts val="0"/>
              </a:spcBef>
              <a:buNone/>
            </a:pPr>
            <a:r>
              <a:rPr lang="es"/>
              <a:t>Tec students</a:t>
            </a:r>
          </a:p>
          <a:p>
            <a:pPr>
              <a:spcBef>
                <a:spcPts val="0"/>
              </a:spcBef>
              <a:buNone/>
            </a:pPr>
            <a:r>
              <a:rPr lang="es"/>
              <a:t>Foreign people</a:t>
            </a:r>
          </a:p>
        </p:txBody>
      </p:sp>
      <p:pic>
        <p:nvPicPr>
          <p:cNvPr id="61" name="Shape 61"/>
          <p:cNvPicPr preferRelativeResize="0"/>
          <p:nvPr/>
        </p:nvPicPr>
        <p:blipFill>
          <a:blip r:embed="rId3">
            <a:alphaModFix/>
          </a:blip>
          <a:stretch>
            <a:fillRect/>
          </a:stretch>
        </p:blipFill>
        <p:spPr>
          <a:xfrm>
            <a:off y="1443900" x="0"/>
            <a:ext cy="2441799" cx="2747024"/>
          </a:xfrm>
          <a:prstGeom prst="rect">
            <a:avLst/>
          </a:prstGeom>
          <a:noFill/>
          <a:ln>
            <a:noFill/>
          </a:ln>
        </p:spPr>
      </p:pic>
      <p:pic>
        <p:nvPicPr>
          <p:cNvPr id="62" name="Shape 62"/>
          <p:cNvPicPr preferRelativeResize="0"/>
          <p:nvPr/>
        </p:nvPicPr>
        <p:blipFill>
          <a:blip r:embed="rId4">
            <a:alphaModFix/>
          </a:blip>
          <a:stretch>
            <a:fillRect/>
          </a:stretch>
        </p:blipFill>
        <p:spPr>
          <a:xfrm>
            <a:off y="2136150" x="2657887"/>
            <a:ext cy="2699950" cx="21995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Design</a:t>
            </a:r>
          </a:p>
        </p:txBody>
      </p:sp>
      <p:sp>
        <p:nvSpPr>
          <p:cNvPr id="68" name="Shape 68"/>
          <p:cNvSpPr txBox="1"/>
          <p:nvPr>
            <p:ph idx="1" type="body"/>
          </p:nvPr>
        </p:nvSpPr>
        <p:spPr>
          <a:xfrm>
            <a:off y="1460499" x="457200"/>
            <a:ext cy="1347000" cx="8229600"/>
          </a:xfrm>
          <a:prstGeom prst="rect">
            <a:avLst/>
          </a:prstGeom>
        </p:spPr>
        <p:txBody>
          <a:bodyPr bIns="91425" rIns="91425" lIns="91425" tIns="91425" anchor="t" anchorCtr="0">
            <a:noAutofit/>
          </a:bodyPr>
          <a:lstStyle/>
          <a:p>
            <a:pPr algn="just" rtl="0" lvl="0">
              <a:lnSpc>
                <a:spcPct val="115000"/>
              </a:lnSpc>
              <a:spcBef>
                <a:spcPts val="0"/>
              </a:spcBef>
              <a:buClr>
                <a:schemeClr val="dk1"/>
              </a:buClr>
              <a:buSzPct val="61111"/>
              <a:buFont typeface="Arial"/>
              <a:buNone/>
            </a:pPr>
            <a:r>
              <a:rPr sz="1800" lang="es">
                <a:solidFill>
                  <a:schemeClr val="dk1"/>
                </a:solidFill>
              </a:rPr>
              <a:t>Colour palette, textures, fonts and alignment type</a:t>
            </a:r>
          </a:p>
          <a:p>
            <a:pPr algn="just" rtl="0" lvl="0" indent="0" marL="457200">
              <a:lnSpc>
                <a:spcPct val="115000"/>
              </a:lnSpc>
              <a:spcBef>
                <a:spcPts val="0"/>
              </a:spcBef>
              <a:buClr>
                <a:schemeClr val="dk1"/>
              </a:buClr>
              <a:buSzPct val="61111"/>
              <a:buFont typeface="Arial"/>
              <a:buNone/>
            </a:pPr>
            <a:r>
              <a:rPr sz="1800" lang="es">
                <a:solidFill>
                  <a:schemeClr val="dk1"/>
                </a:solidFill>
              </a:rPr>
              <a:t>Colour palette: Various blue tones along with solid white color.</a:t>
            </a:r>
          </a:p>
          <a:p>
            <a:pPr algn="just" rtl="0" lvl="0" indent="0" marL="457200">
              <a:lnSpc>
                <a:spcPct val="115000"/>
              </a:lnSpc>
              <a:spcBef>
                <a:spcPts val="0"/>
              </a:spcBef>
              <a:buClr>
                <a:schemeClr val="dk1"/>
              </a:buClr>
              <a:buSzPct val="61111"/>
              <a:buFont typeface="Arial"/>
              <a:buNone/>
            </a:pPr>
            <a:r>
              <a:rPr sz="1800" lang="es">
                <a:solidFill>
                  <a:schemeClr val="dk1"/>
                </a:solidFill>
              </a:rPr>
              <a:t>Textures: Solid colors and gradients for: the background, the information text color and the borders of the shapes that encapsulate text and images.</a:t>
            </a:r>
          </a:p>
          <a:p>
            <a:pPr algn="just" rtl="0" lvl="0" indent="0" marL="457200">
              <a:lnSpc>
                <a:spcPct val="115000"/>
              </a:lnSpc>
              <a:spcBef>
                <a:spcPts val="0"/>
              </a:spcBef>
              <a:buClr>
                <a:schemeClr val="dk1"/>
              </a:buClr>
              <a:buSzPct val="61111"/>
              <a:buFont typeface="Arial"/>
              <a:buNone/>
            </a:pPr>
            <a:r>
              <a:rPr sz="1800" lang="es">
                <a:solidFill>
                  <a:schemeClr val="dk1"/>
                </a:solidFill>
              </a:rPr>
              <a:t>Fonts: Sans-serif fonts (Oswald typeface would be our main font)</a:t>
            </a:r>
          </a:p>
          <a:p>
            <a:pPr algn="just" rtl="0" lvl="0" indent="0" marL="457200">
              <a:lnSpc>
                <a:spcPct val="115000"/>
              </a:lnSpc>
              <a:spcBef>
                <a:spcPts val="0"/>
              </a:spcBef>
              <a:buClr>
                <a:schemeClr val="dk1"/>
              </a:buClr>
              <a:buSzPct val="61111"/>
              <a:buFont typeface="Arial"/>
              <a:buNone/>
            </a:pPr>
            <a:r>
              <a:rPr sz="1800" lang="es">
                <a:solidFill>
                  <a:schemeClr val="dk1"/>
                </a:solidFill>
              </a:rPr>
              <a:t>Alignment type: Most information would be aligned to the left. Some titles aligned to the center.</a:t>
            </a:r>
          </a:p>
          <a:p>
            <a:pPr>
              <a:spcBef>
                <a:spcPts val="0"/>
              </a:spcBef>
              <a:buNone/>
            </a:pPr>
            <a:r>
              <a:t/>
            </a:r>
            <a:endParaRPr/>
          </a:p>
        </p:txBody>
      </p:sp>
      <p:pic>
        <p:nvPicPr>
          <p:cNvPr id="69" name="Shape 69"/>
          <p:cNvPicPr preferRelativeResize="0"/>
          <p:nvPr/>
        </p:nvPicPr>
        <p:blipFill>
          <a:blip r:embed="rId3">
            <a:alphaModFix/>
          </a:blip>
          <a:stretch>
            <a:fillRect/>
          </a:stretch>
        </p:blipFill>
        <p:spPr>
          <a:xfrm>
            <a:off y="3168002" x="1027200"/>
            <a:ext cy="2122500" cx="69463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Location</a:t>
            </a:r>
          </a:p>
        </p:txBody>
      </p:sp>
      <p:sp>
        <p:nvSpPr>
          <p:cNvPr id="75" name="Shape 75"/>
          <p:cNvSpPr txBox="1"/>
          <p:nvPr>
            <p:ph idx="1" type="body"/>
          </p:nvPr>
        </p:nvSpPr>
        <p:spPr>
          <a:xfrm>
            <a:off y="2763225" x="648100"/>
            <a:ext cy="3465299" cx="3349800"/>
          </a:xfrm>
          <a:prstGeom prst="rect">
            <a:avLst/>
          </a:prstGeom>
        </p:spPr>
        <p:txBody>
          <a:bodyPr bIns="91425" rIns="91425" lIns="91425" tIns="91425" anchor="t" anchorCtr="0">
            <a:noAutofit/>
          </a:bodyPr>
          <a:lstStyle/>
          <a:p>
            <a:pPr rtl="0" lvl="0">
              <a:lnSpc>
                <a:spcPct val="115000"/>
              </a:lnSpc>
              <a:spcBef>
                <a:spcPts val="0"/>
              </a:spcBef>
              <a:buClr>
                <a:schemeClr val="dk1"/>
              </a:buClr>
              <a:buSzPct val="45833"/>
              <a:buFont typeface="Arial"/>
              <a:buNone/>
            </a:pPr>
            <a:r>
              <a:rPr sz="2400" lang="es">
                <a:solidFill>
                  <a:schemeClr val="dk1"/>
                </a:solidFill>
              </a:rPr>
              <a:t>ITESM Querétaro and the city of Querétaro</a:t>
            </a:r>
          </a:p>
          <a:p>
            <a:pPr>
              <a:spcBef>
                <a:spcPts val="0"/>
              </a:spcBef>
              <a:buNone/>
            </a:pPr>
            <a:r>
              <a:t/>
            </a:r>
            <a:endParaRPr/>
          </a:p>
        </p:txBody>
      </p:sp>
      <p:pic>
        <p:nvPicPr>
          <p:cNvPr id="76" name="Shape 76"/>
          <p:cNvPicPr preferRelativeResize="0"/>
          <p:nvPr/>
        </p:nvPicPr>
        <p:blipFill>
          <a:blip r:embed="rId3">
            <a:alphaModFix/>
          </a:blip>
          <a:stretch>
            <a:fillRect/>
          </a:stretch>
        </p:blipFill>
        <p:spPr>
          <a:xfrm>
            <a:off y="2863750" x="4930025"/>
            <a:ext cy="2085975" cx="5810250"/>
          </a:xfrm>
          <a:prstGeom prst="rect">
            <a:avLst/>
          </a:prstGeom>
          <a:noFill/>
          <a:ln>
            <a:noFill/>
          </a:ln>
        </p:spPr>
      </p:pic>
      <p:pic>
        <p:nvPicPr>
          <p:cNvPr id="77" name="Shape 77"/>
          <p:cNvPicPr preferRelativeResize="0"/>
          <p:nvPr/>
        </p:nvPicPr>
        <p:blipFill>
          <a:blip r:embed="rId4">
            <a:alphaModFix/>
          </a:blip>
          <a:stretch>
            <a:fillRect/>
          </a:stretch>
        </p:blipFill>
        <p:spPr>
          <a:xfrm>
            <a:off y="1471175" x="3997900"/>
            <a:ext cy="1785624" cx="23829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s"/>
              <a:t>Interaction design</a:t>
            </a:r>
          </a:p>
        </p:txBody>
      </p:sp>
      <p:sp>
        <p:nvSpPr>
          <p:cNvPr id="83" name="Shape 83"/>
          <p:cNvSpPr txBox="1"/>
          <p:nvPr>
            <p:ph idx="1" type="body"/>
          </p:nvPr>
        </p:nvSpPr>
        <p:spPr>
          <a:xfrm>
            <a:off y="1959099" x="457200"/>
            <a:ext cy="2736899" cx="8229600"/>
          </a:xfrm>
          <a:prstGeom prst="rect">
            <a:avLst/>
          </a:prstGeom>
        </p:spPr>
        <p:txBody>
          <a:bodyPr bIns="91425" rIns="91425" lIns="91425" tIns="91425" anchor="t" anchorCtr="0">
            <a:noAutofit/>
          </a:bodyPr>
          <a:lstStyle/>
          <a:p>
            <a:pPr rtl="0" lvl="0" indent="457200">
              <a:lnSpc>
                <a:spcPct val="138000"/>
              </a:lnSpc>
              <a:spcBef>
                <a:spcPts val="0"/>
              </a:spcBef>
              <a:buClr>
                <a:schemeClr val="dk1"/>
              </a:buClr>
              <a:buSzPct val="61111"/>
              <a:buFont typeface="Arial"/>
              <a:buNone/>
            </a:pPr>
            <a:r>
              <a:rPr b="1" sz="1800" lang="es">
                <a:solidFill>
                  <a:srgbClr val="000000"/>
                </a:solidFill>
              </a:rPr>
              <a:t>Since the interface is design for young foreign people that will browse and explore the information, we thought convenient a simple and intuitive interaction system, that supports the international- student experience, we are looking forward a positive, satisfactory, easy intuitive and pleasurable experience by using the application, an interface that reaches the users expectations that requires easy steps to perform tasks.</a:t>
            </a:r>
          </a:p>
          <a:p>
            <a:pPr>
              <a:spcBef>
                <a:spcPts val="0"/>
              </a:spcBef>
              <a:buNone/>
            </a:pPr>
            <a:r>
              <a:t/>
            </a:r>
            <a:endParaRPr b="1" sz="140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s"/>
              <a:t>Interaction design</a:t>
            </a:r>
          </a:p>
        </p:txBody>
      </p:sp>
      <p:sp>
        <p:nvSpPr>
          <p:cNvPr id="89" name="Shape 89"/>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57200">
              <a:lnSpc>
                <a:spcPct val="138000"/>
              </a:lnSpc>
              <a:spcBef>
                <a:spcPts val="0"/>
              </a:spcBef>
              <a:buNone/>
            </a:pPr>
            <a:r>
              <a:rPr b="1" sz="1800" lang="es">
                <a:solidFill>
                  <a:srgbClr val="000000"/>
                </a:solidFill>
              </a:rPr>
              <a:t>The system’s interface will be a Web interface, and the user will be able to interact with the following menus:</a:t>
            </a:r>
          </a:p>
          <a:p>
            <a:pPr rtl="0" lvl="0">
              <a:lnSpc>
                <a:spcPct val="115000"/>
              </a:lnSpc>
              <a:spcBef>
                <a:spcPts val="0"/>
              </a:spcBef>
              <a:buNone/>
            </a:pPr>
            <a:r>
              <a:t/>
            </a:r>
            <a:endParaRPr sz="1800">
              <a:solidFill>
                <a:srgbClr val="666666"/>
              </a:solidFill>
            </a:endParaRPr>
          </a:p>
          <a:p>
            <a:pPr rtl="0" lvl="0" indent="-342900" marL="457200">
              <a:lnSpc>
                <a:spcPct val="138000"/>
              </a:lnSpc>
              <a:spcBef>
                <a:spcPts val="0"/>
              </a:spcBef>
              <a:buClr>
                <a:srgbClr val="666666"/>
              </a:buClr>
              <a:buSzPct val="100000"/>
              <a:buFont typeface="Arial"/>
              <a:buChar char="●"/>
            </a:pPr>
            <a:r>
              <a:rPr sz="1800" lang="es">
                <a:solidFill>
                  <a:srgbClr val="666666"/>
                </a:solidFill>
              </a:rPr>
              <a:t>“Viviendo de noche” </a:t>
            </a:r>
          </a:p>
          <a:p>
            <a:pPr rtl="0" lvl="0" indent="-342900" marL="457200">
              <a:lnSpc>
                <a:spcPct val="138000"/>
              </a:lnSpc>
              <a:spcBef>
                <a:spcPts val="0"/>
              </a:spcBef>
              <a:buClr>
                <a:srgbClr val="666666"/>
              </a:buClr>
              <a:buSzPct val="100000"/>
              <a:buFont typeface="Arial"/>
              <a:buChar char="●"/>
            </a:pPr>
            <a:r>
              <a:rPr sz="1800" lang="es">
                <a:solidFill>
                  <a:srgbClr val="666666"/>
                </a:solidFill>
              </a:rPr>
              <a:t>“Frío o calor” </a:t>
            </a:r>
          </a:p>
          <a:p>
            <a:pPr rtl="0" lvl="0" indent="-342900" marL="457200">
              <a:lnSpc>
                <a:spcPct val="138000"/>
              </a:lnSpc>
              <a:spcBef>
                <a:spcPts val="0"/>
              </a:spcBef>
              <a:buClr>
                <a:srgbClr val="666666"/>
              </a:buClr>
              <a:buSzPct val="100000"/>
              <a:buFont typeface="Arial"/>
              <a:buChar char="●"/>
            </a:pPr>
            <a:r>
              <a:rPr sz="1800" lang="es">
                <a:solidFill>
                  <a:srgbClr val="666666"/>
                </a:solidFill>
              </a:rPr>
              <a:t>“¡De qué hablar!” a category that displays a list of the most trending youtube videos that everybody is talking about; includes politics, gossip, school, etc. as well as the direct link to the video.</a:t>
            </a:r>
          </a:p>
          <a:p>
            <a:pPr rtl="0" lvl="0" indent="-342900" marL="457200">
              <a:lnSpc>
                <a:spcPct val="138000"/>
              </a:lnSpc>
              <a:spcBef>
                <a:spcPts val="0"/>
              </a:spcBef>
              <a:buClr>
                <a:srgbClr val="666666"/>
              </a:buClr>
              <a:buSzPct val="100000"/>
              <a:buFont typeface="Arial"/>
              <a:buChar char="●"/>
            </a:pPr>
            <a:r>
              <a:rPr sz="1800" lang="es">
                <a:solidFill>
                  <a:srgbClr val="666666"/>
                </a:solidFill>
              </a:rPr>
              <a:t>“A viajar” </a:t>
            </a:r>
          </a:p>
          <a:p>
            <a:pPr rtl="0" lvl="0">
              <a:spcBef>
                <a:spcPts val="0"/>
              </a:spcBef>
              <a:buNone/>
            </a:pPr>
            <a:r>
              <a:t/>
            </a:r>
            <a:endParaRPr b="1" sz="1400">
              <a:solidFill>
                <a:srgbClr val="000000"/>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