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3.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496604"/>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4406309"/>
            <a:ext cx="8229600" cy="519599"/>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4384371"/>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s"/>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youtube.com/v/aCmCXKbKXG8" TargetMode="External"/><Relationship Id="rId5" Type="http://schemas.openxmlformats.org/officeDocument/2006/relationships/image" Target="../media/image00.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1867781"/>
            <a:ext cx="7772400" cy="1648800"/>
          </a:xfrm>
          <a:prstGeom prst="rect">
            <a:avLst/>
          </a:prstGeom>
        </p:spPr>
        <p:txBody>
          <a:bodyPr anchorCtr="0" anchor="b" bIns="91425" lIns="91425" rIns="91425" tIns="91425">
            <a:noAutofit/>
          </a:bodyPr>
          <a:lstStyle/>
          <a:p>
            <a:pPr>
              <a:spcBef>
                <a:spcPts val="0"/>
              </a:spcBef>
              <a:buNone/>
            </a:pPr>
            <a:r>
              <a:rPr lang="es"/>
              <a:t>QRONOCIENDO</a:t>
            </a:r>
          </a:p>
        </p:txBody>
      </p:sp>
      <p:sp>
        <p:nvSpPr>
          <p:cNvPr id="41" name="Shape 41"/>
          <p:cNvSpPr txBox="1"/>
          <p:nvPr>
            <p:ph idx="1" type="subTitle"/>
          </p:nvPr>
        </p:nvSpPr>
        <p:spPr>
          <a:xfrm>
            <a:off x="685800" y="3627026"/>
            <a:ext cx="7772400" cy="774300"/>
          </a:xfrm>
          <a:prstGeom prst="rect">
            <a:avLst/>
          </a:prstGeom>
        </p:spPr>
        <p:txBody>
          <a:bodyPr anchorCtr="0" anchor="t" bIns="91425" lIns="91425" rIns="91425" tIns="91425">
            <a:noAutofit/>
          </a:bodyPr>
          <a:lstStyle/>
          <a:p>
            <a:pPr rtl="0">
              <a:spcBef>
                <a:spcPts val="0"/>
              </a:spcBef>
              <a:buNone/>
            </a:pPr>
            <a:r>
              <a:rPr lang="es"/>
              <a:t>II Delivery</a:t>
            </a:r>
          </a:p>
          <a:p>
            <a:pPr>
              <a:spcBef>
                <a:spcPts val="0"/>
              </a:spcBef>
              <a:buNone/>
            </a:pPr>
            <a:r>
              <a:rPr lang="es"/>
              <a:t>Tito team</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s">
                <a:solidFill>
                  <a:srgbClr val="000000"/>
                </a:solidFill>
              </a:rPr>
              <a:t>Golden Rules</a:t>
            </a:r>
          </a:p>
        </p:txBody>
      </p:sp>
      <p:sp>
        <p:nvSpPr>
          <p:cNvPr id="96" name="Shape 9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1" marL="914400" rtl="0">
              <a:lnSpc>
                <a:spcPct val="115000"/>
              </a:lnSpc>
              <a:spcBef>
                <a:spcPts val="0"/>
              </a:spcBef>
              <a:buClr>
                <a:schemeClr val="dk1"/>
              </a:buClr>
              <a:buSzPct val="100000"/>
              <a:buFont typeface="Arial"/>
              <a:buChar char="○"/>
            </a:pPr>
            <a:r>
              <a:rPr b="1" lang="es" sz="2000">
                <a:solidFill>
                  <a:srgbClr val="333333"/>
                </a:solidFill>
              </a:rPr>
              <a:t>Strive to be consistent: </a:t>
            </a:r>
            <a:r>
              <a:rPr lang="es" sz="2000">
                <a:solidFill>
                  <a:srgbClr val="333333"/>
                </a:solidFill>
              </a:rPr>
              <a:t>keeping the same colours and typographies through the interface. Also the same way to interact, which is by menus, articles, and everything as the user choose.</a:t>
            </a:r>
          </a:p>
          <a:p>
            <a:pPr lvl="0" rtl="0">
              <a:lnSpc>
                <a:spcPct val="115000"/>
              </a:lnSpc>
              <a:spcBef>
                <a:spcPts val="0"/>
              </a:spcBef>
              <a:buNone/>
            </a:pPr>
            <a:r>
              <a:t/>
            </a:r>
            <a:endParaRPr sz="2000">
              <a:solidFill>
                <a:srgbClr val="333333"/>
              </a:solidFill>
            </a:endParaRPr>
          </a:p>
          <a:p>
            <a:pPr indent="-355600" lvl="1" marL="914400" rtl="0">
              <a:lnSpc>
                <a:spcPct val="115000"/>
              </a:lnSpc>
              <a:spcBef>
                <a:spcPts val="0"/>
              </a:spcBef>
              <a:buClr>
                <a:schemeClr val="dk1"/>
              </a:buClr>
              <a:buSzPct val="100000"/>
              <a:buFont typeface="Arial"/>
              <a:buChar char="○"/>
            </a:pPr>
            <a:r>
              <a:rPr b="1" lang="es" sz="2000">
                <a:solidFill>
                  <a:srgbClr val="333333"/>
                </a:solidFill>
              </a:rPr>
              <a:t>Design of dialogues that lead to an end: </a:t>
            </a:r>
            <a:r>
              <a:rPr lang="es" sz="2000">
                <a:solidFill>
                  <a:srgbClr val="333333"/>
                </a:solidFill>
              </a:rPr>
              <a:t>leading the user through menu-&gt; article-&gt; home and viceversa. </a:t>
            </a:r>
          </a:p>
          <a:p>
            <a:pPr lvl="0" rtl="0">
              <a:lnSpc>
                <a:spcPct val="115000"/>
              </a:lnSpc>
              <a:spcBef>
                <a:spcPts val="0"/>
              </a:spcBef>
              <a:buNone/>
            </a:pPr>
            <a:r>
              <a:t/>
            </a:r>
            <a:endParaRPr sz="2000">
              <a:solidFill>
                <a:srgbClr val="333333"/>
              </a:solidFill>
            </a:endParaRPr>
          </a:p>
          <a:p>
            <a:pPr indent="-355600" lvl="1" marL="914400">
              <a:lnSpc>
                <a:spcPct val="115000"/>
              </a:lnSpc>
              <a:spcBef>
                <a:spcPts val="0"/>
              </a:spcBef>
              <a:buClr>
                <a:schemeClr val="dk1"/>
              </a:buClr>
              <a:buSzPct val="100000"/>
              <a:buFont typeface="Arial"/>
              <a:buChar char="○"/>
            </a:pPr>
            <a:r>
              <a:rPr b="1" lang="es" sz="2000">
                <a:solidFill>
                  <a:srgbClr val="333333"/>
                </a:solidFill>
              </a:rPr>
              <a:t>It is better to prevent errors:</a:t>
            </a:r>
            <a:r>
              <a:rPr lang="es" sz="2000">
                <a:solidFill>
                  <a:srgbClr val="333333"/>
                </a:solidFill>
              </a:rPr>
              <a:t> Qronociendo won’t have UI elements that may cause an error.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s">
                <a:solidFill>
                  <a:schemeClr val="dk1"/>
                </a:solidFill>
              </a:rPr>
              <a:t>Golden Rules </a:t>
            </a:r>
          </a:p>
        </p:txBody>
      </p:sp>
      <p:sp>
        <p:nvSpPr>
          <p:cNvPr id="102" name="Shape 10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457200" rtl="0">
              <a:lnSpc>
                <a:spcPct val="115000"/>
              </a:lnSpc>
              <a:spcBef>
                <a:spcPts val="0"/>
              </a:spcBef>
              <a:buNone/>
            </a:pPr>
            <a:r>
              <a:t/>
            </a:r>
            <a:endParaRPr sz="2000">
              <a:solidFill>
                <a:srgbClr val="333333"/>
              </a:solidFill>
            </a:endParaRPr>
          </a:p>
          <a:p>
            <a:pPr indent="-355600" lvl="1" marL="914400" rtl="0">
              <a:lnSpc>
                <a:spcPct val="115000"/>
              </a:lnSpc>
              <a:spcBef>
                <a:spcPts val="0"/>
              </a:spcBef>
              <a:buClr>
                <a:schemeClr val="dk1"/>
              </a:buClr>
              <a:buSzPct val="100000"/>
              <a:buFont typeface="Arial"/>
              <a:buChar char="○"/>
            </a:pPr>
            <a:r>
              <a:rPr b="1" lang="es" sz="2000">
                <a:solidFill>
                  <a:srgbClr val="333333"/>
                </a:solidFill>
              </a:rPr>
              <a:t>Allow "undo"</a:t>
            </a:r>
            <a:r>
              <a:rPr lang="es" sz="2000">
                <a:solidFill>
                  <a:srgbClr val="333333"/>
                </a:solidFill>
              </a:rPr>
              <a:t>: The menu will be always there so the user can go to a page back.</a:t>
            </a:r>
          </a:p>
          <a:p>
            <a:pPr indent="-355600" lvl="1" marL="914400" rtl="0">
              <a:lnSpc>
                <a:spcPct val="115000"/>
              </a:lnSpc>
              <a:spcBef>
                <a:spcPts val="0"/>
              </a:spcBef>
              <a:buClr>
                <a:schemeClr val="dk1"/>
              </a:buClr>
              <a:buSzPct val="100000"/>
              <a:buFont typeface="Arial"/>
              <a:buChar char="○"/>
            </a:pPr>
            <a:r>
              <a:rPr b="1" lang="es" sz="2000">
                <a:solidFill>
                  <a:srgbClr val="333333"/>
                </a:solidFill>
              </a:rPr>
              <a:t>Give the control to the user:</a:t>
            </a:r>
            <a:r>
              <a:rPr lang="es" sz="2000">
                <a:solidFill>
                  <a:srgbClr val="333333"/>
                </a:solidFill>
              </a:rPr>
              <a:t> if the user doesn’t click at any menu nothing would happen, he chooses between the topics in order to watch only what’s interesting to him.</a:t>
            </a:r>
          </a:p>
          <a:p>
            <a:pPr indent="-355600" lvl="1" marL="914400" rtl="0">
              <a:lnSpc>
                <a:spcPct val="115000"/>
              </a:lnSpc>
              <a:spcBef>
                <a:spcPts val="0"/>
              </a:spcBef>
              <a:buClr>
                <a:schemeClr val="dk1"/>
              </a:buClr>
              <a:buSzPct val="100000"/>
              <a:buFont typeface="Arial"/>
              <a:buChar char="○"/>
            </a:pPr>
            <a:r>
              <a:rPr b="1" lang="es" sz="2000">
                <a:solidFill>
                  <a:srgbClr val="333333"/>
                </a:solidFill>
              </a:rPr>
              <a:t>Avoid to overload the user's memory: </a:t>
            </a:r>
            <a:r>
              <a:rPr lang="es" sz="2000">
                <a:solidFill>
                  <a:srgbClr val="333333"/>
                </a:solidFill>
              </a:rPr>
              <a:t>very simple interface, with no needs of instructions, just a side of menus and an intro to the site.</a:t>
            </a: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s">
                <a:solidFill>
                  <a:schemeClr val="dk1"/>
                </a:solidFill>
              </a:rPr>
              <a:t>Design principles</a:t>
            </a:r>
          </a:p>
        </p:txBody>
      </p:sp>
      <p:sp>
        <p:nvSpPr>
          <p:cNvPr id="108" name="Shape 10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1" marL="914400" rtl="0">
              <a:lnSpc>
                <a:spcPct val="115000"/>
              </a:lnSpc>
              <a:spcBef>
                <a:spcPts val="0"/>
              </a:spcBef>
              <a:buClr>
                <a:schemeClr val="dk1"/>
              </a:buClr>
              <a:buSzPct val="100000"/>
              <a:buFont typeface="Courier New"/>
              <a:buChar char="o"/>
            </a:pPr>
            <a:r>
              <a:rPr b="1" lang="es" sz="2000">
                <a:solidFill>
                  <a:srgbClr val="333333"/>
                </a:solidFill>
              </a:rPr>
              <a:t>Universal usability</a:t>
            </a:r>
            <a:r>
              <a:rPr lang="es" sz="2000">
                <a:solidFill>
                  <a:srgbClr val="333333"/>
                </a:solidFill>
              </a:rPr>
              <a:t>: a very simple interface so there will be no need to separate the different types of users (unless the user has special capabilities).</a:t>
            </a:r>
          </a:p>
          <a:p>
            <a:pPr indent="-355600" lvl="1" marL="914400" rtl="0">
              <a:lnSpc>
                <a:spcPct val="115000"/>
              </a:lnSpc>
              <a:spcBef>
                <a:spcPts val="0"/>
              </a:spcBef>
              <a:buClr>
                <a:schemeClr val="dk1"/>
              </a:buClr>
              <a:buSzPct val="100000"/>
              <a:buFont typeface="Courier New"/>
              <a:buChar char="o"/>
            </a:pPr>
            <a:r>
              <a:rPr b="1" lang="es" sz="2000">
                <a:solidFill>
                  <a:srgbClr val="333333"/>
                </a:solidFill>
              </a:rPr>
              <a:t>Windows and menus</a:t>
            </a:r>
            <a:r>
              <a:rPr lang="es" sz="2000">
                <a:solidFill>
                  <a:srgbClr val="333333"/>
                </a:solidFill>
              </a:rPr>
              <a:t>: the user chooses what he is interested in and navigates in the page throughout menus.</a:t>
            </a:r>
          </a:p>
          <a:p>
            <a:pPr indent="-355600" lvl="1" marL="914400" rtl="0">
              <a:lnSpc>
                <a:spcPct val="115000"/>
              </a:lnSpc>
              <a:spcBef>
                <a:spcPts val="0"/>
              </a:spcBef>
              <a:buClr>
                <a:schemeClr val="dk1"/>
              </a:buClr>
              <a:buSzPct val="100000"/>
              <a:buFont typeface="Courier New"/>
              <a:buChar char="o"/>
            </a:pPr>
            <a:r>
              <a:rPr b="1" lang="es" sz="2000">
                <a:solidFill>
                  <a:srgbClr val="333333"/>
                </a:solidFill>
              </a:rPr>
              <a:t>Icons and typography:</a:t>
            </a:r>
            <a:r>
              <a:rPr lang="es" sz="2000">
                <a:solidFill>
                  <a:srgbClr val="333333"/>
                </a:solidFill>
              </a:rPr>
              <a:t> icons as the logo and Queretaro pictures will remain through the interface, as the main typography oswald stencil.</a:t>
            </a:r>
          </a:p>
          <a:p>
            <a:pPr indent="-355600" lvl="1" marL="914400">
              <a:lnSpc>
                <a:spcPct val="115000"/>
              </a:lnSpc>
              <a:spcBef>
                <a:spcPts val="0"/>
              </a:spcBef>
              <a:buClr>
                <a:schemeClr val="dk1"/>
              </a:buClr>
              <a:buSzPct val="100000"/>
              <a:buFont typeface="Courier New"/>
              <a:buChar char="o"/>
            </a:pPr>
            <a:r>
              <a:rPr b="1" lang="es" sz="2000">
                <a:solidFill>
                  <a:srgbClr val="333333"/>
                </a:solidFill>
              </a:rPr>
              <a:t>Interaction devices:</a:t>
            </a:r>
            <a:r>
              <a:rPr lang="es" sz="2000">
                <a:solidFill>
                  <a:srgbClr val="333333"/>
                </a:solidFill>
              </a:rPr>
              <a:t> will be mainly computer as it’s what is designed for, but could be used in mobile and tablets (not app).</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s">
                <a:solidFill>
                  <a:schemeClr val="dk1"/>
                </a:solidFill>
              </a:rPr>
              <a:t>Design principles</a:t>
            </a:r>
          </a:p>
        </p:txBody>
      </p:sp>
      <p:sp>
        <p:nvSpPr>
          <p:cNvPr id="114" name="Shape 11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1" marL="914400" rtl="0">
              <a:lnSpc>
                <a:spcPct val="115000"/>
              </a:lnSpc>
              <a:spcBef>
                <a:spcPts val="0"/>
              </a:spcBef>
              <a:buClr>
                <a:schemeClr val="dk1"/>
              </a:buClr>
              <a:buSzPct val="100000"/>
              <a:buFont typeface="Courier New"/>
              <a:buChar char="o"/>
            </a:pPr>
            <a:r>
              <a:rPr b="1" lang="es" sz="2000">
                <a:solidFill>
                  <a:srgbClr val="333333"/>
                </a:solidFill>
              </a:rPr>
              <a:t>Organization and distribution: </a:t>
            </a:r>
            <a:r>
              <a:rPr lang="es" sz="2000">
                <a:solidFill>
                  <a:srgbClr val="333333"/>
                </a:solidFill>
              </a:rPr>
              <a:t>star organizational structure, where the user does not need to follow any steps in order to get what they are interested in, they can navigate to other websites from Qronociendo.</a:t>
            </a:r>
          </a:p>
          <a:p>
            <a:pPr indent="-355600" lvl="1" marL="914400" rtl="0">
              <a:lnSpc>
                <a:spcPct val="115000"/>
              </a:lnSpc>
              <a:spcBef>
                <a:spcPts val="0"/>
              </a:spcBef>
              <a:buClr>
                <a:schemeClr val="dk1"/>
              </a:buClr>
              <a:buSzPct val="100000"/>
              <a:buFont typeface="Courier New"/>
              <a:buChar char="o"/>
            </a:pPr>
            <a:r>
              <a:rPr b="1" lang="es" sz="2000">
                <a:solidFill>
                  <a:srgbClr val="333333"/>
                </a:solidFill>
              </a:rPr>
              <a:t>Widgets and controls: </a:t>
            </a:r>
            <a:r>
              <a:rPr lang="es" sz="2000">
                <a:solidFill>
                  <a:srgbClr val="333333"/>
                </a:solidFill>
              </a:rPr>
              <a:t>the interface will use widgets in order to give an easy access to the frequently used functions.</a:t>
            </a:r>
          </a:p>
          <a:p>
            <a:pPr indent="-355600" lvl="1" marL="914400">
              <a:lnSpc>
                <a:spcPct val="115000"/>
              </a:lnSpc>
              <a:spcBef>
                <a:spcPts val="0"/>
              </a:spcBef>
              <a:buClr>
                <a:schemeClr val="dk1"/>
              </a:buClr>
              <a:buSzPct val="100000"/>
              <a:buFont typeface="Courier New"/>
              <a:buChar char="o"/>
            </a:pPr>
            <a:r>
              <a:rPr b="1" lang="es" sz="2000">
                <a:solidFill>
                  <a:srgbClr val="333333"/>
                </a:solidFill>
              </a:rPr>
              <a:t>Feedback and error handling:</a:t>
            </a:r>
            <a:r>
              <a:rPr lang="es" sz="2000">
                <a:solidFill>
                  <a:srgbClr val="333333"/>
                </a:solidFill>
              </a:rPr>
              <a:t> Qronociendo will provide feedback to the user when they search for specific things. The site will not pop up alert messages with red icons when an error is discovered.</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s">
                <a:solidFill>
                  <a:srgbClr val="000000"/>
                </a:solidFill>
              </a:rPr>
              <a:t>Emotional aspects </a:t>
            </a:r>
          </a:p>
        </p:txBody>
      </p:sp>
      <p:sp>
        <p:nvSpPr>
          <p:cNvPr id="120" name="Shape 12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1" marL="914400" rtl="0">
              <a:lnSpc>
                <a:spcPct val="115000"/>
              </a:lnSpc>
              <a:spcBef>
                <a:spcPts val="0"/>
              </a:spcBef>
              <a:buClr>
                <a:schemeClr val="dk1"/>
              </a:buClr>
              <a:buSzPct val="100000"/>
              <a:buFont typeface="Courier New"/>
              <a:buChar char="o"/>
            </a:pPr>
            <a:r>
              <a:rPr b="1" lang="es" sz="1800">
                <a:solidFill>
                  <a:srgbClr val="333333"/>
                </a:solidFill>
              </a:rPr>
              <a:t>Positive emotions:</a:t>
            </a:r>
            <a:r>
              <a:rPr lang="es" sz="1800">
                <a:solidFill>
                  <a:srgbClr val="333333"/>
                </a:solidFill>
              </a:rPr>
              <a:t> some of Qronociendo sections will have emoticons and sounds. The whole interface will be done very simple and with nice colours so the user have positive emotions while he’s in the site.</a:t>
            </a:r>
          </a:p>
          <a:p>
            <a:pPr indent="-342900" lvl="1" marL="914400" rtl="0">
              <a:lnSpc>
                <a:spcPct val="115000"/>
              </a:lnSpc>
              <a:spcBef>
                <a:spcPts val="0"/>
              </a:spcBef>
              <a:buClr>
                <a:schemeClr val="dk1"/>
              </a:buClr>
              <a:buSzPct val="100000"/>
              <a:buFont typeface="Courier New"/>
              <a:buChar char="o"/>
            </a:pPr>
            <a:r>
              <a:rPr b="1" lang="es" sz="1800">
                <a:solidFill>
                  <a:srgbClr val="333333"/>
                </a:solidFill>
              </a:rPr>
              <a:t>Frustration (how to avoid):</a:t>
            </a:r>
            <a:r>
              <a:rPr lang="es" sz="1800">
                <a:solidFill>
                  <a:srgbClr val="333333"/>
                </a:solidFill>
              </a:rPr>
              <a:t> will not have complex elements that could lead the user to not understand the interface.Avoid using childish designs that could make the user feel stupid and threatening messages </a:t>
            </a:r>
          </a:p>
          <a:p>
            <a:pPr indent="-355600" lvl="1" marL="914400">
              <a:lnSpc>
                <a:spcPct val="115000"/>
              </a:lnSpc>
              <a:spcBef>
                <a:spcPts val="0"/>
              </a:spcBef>
              <a:buClr>
                <a:schemeClr val="dk1"/>
              </a:buClr>
              <a:buSzPct val="111111"/>
              <a:buFont typeface="Courier New"/>
              <a:buChar char="o"/>
            </a:pPr>
            <a:r>
              <a:rPr b="1" lang="es" sz="1800">
                <a:solidFill>
                  <a:srgbClr val="333333"/>
                </a:solidFill>
              </a:rPr>
              <a:t>Persuasive technologies: </a:t>
            </a:r>
            <a:r>
              <a:rPr lang="es" sz="1800">
                <a:solidFill>
                  <a:srgbClr val="333333"/>
                </a:solidFill>
              </a:rPr>
              <a:t>we intend to persuade the user to go out and know the city they are living in and increase movement in their lives.</a:t>
            </a:r>
            <a:r>
              <a:rPr lang="es" sz="2000">
                <a:solidFill>
                  <a:srgbClr val="333333"/>
                </a:solidFill>
              </a:rPr>
              <a: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s" sz="3000">
                <a:solidFill>
                  <a:schemeClr val="dk1"/>
                </a:solidFill>
              </a:rPr>
              <a:t>Getting user information:</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ctr">
              <a:spcBef>
                <a:spcPts val="0"/>
              </a:spcBef>
              <a:buNone/>
            </a:pPr>
            <a:r>
              <a:t/>
            </a:r>
            <a:endParaRPr sz="2400"/>
          </a:p>
          <a:p>
            <a:pPr rtl="0" algn="ctr">
              <a:spcBef>
                <a:spcPts val="0"/>
              </a:spcBef>
              <a:buNone/>
            </a:pPr>
            <a:r>
              <a:t/>
            </a:r>
            <a:endParaRPr sz="2400"/>
          </a:p>
          <a:p>
            <a:pPr algn="ctr">
              <a:spcBef>
                <a:spcPts val="0"/>
              </a:spcBef>
              <a:buNone/>
            </a:pPr>
            <a:r>
              <a:rPr lang="es" sz="2400"/>
              <a:t>Online Surveys and personal statements videos helped us to determine the characteristics of the personality of our targeted user group and the features that our application should content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s">
                <a:solidFill>
                  <a:srgbClr val="000000"/>
                </a:solidFill>
              </a:rPr>
              <a:t>Survey</a:t>
            </a:r>
          </a:p>
        </p:txBody>
      </p:sp>
      <p:pic>
        <p:nvPicPr>
          <p:cNvPr id="53" name="Shape 53"/>
          <p:cNvPicPr preferRelativeResize="0"/>
          <p:nvPr/>
        </p:nvPicPr>
        <p:blipFill>
          <a:blip r:embed="rId3">
            <a:alphaModFix/>
          </a:blip>
          <a:stretch>
            <a:fillRect/>
          </a:stretch>
        </p:blipFill>
        <p:spPr>
          <a:xfrm>
            <a:off x="330900" y="1324925"/>
            <a:ext cx="2757374" cy="3646475"/>
          </a:xfrm>
          <a:prstGeom prst="rect">
            <a:avLst/>
          </a:prstGeom>
          <a:noFill/>
          <a:ln>
            <a:noFill/>
          </a:ln>
        </p:spPr>
      </p:pic>
      <p:pic>
        <p:nvPicPr>
          <p:cNvPr id="54" name="Shape 54"/>
          <p:cNvPicPr preferRelativeResize="0"/>
          <p:nvPr/>
        </p:nvPicPr>
        <p:blipFill>
          <a:blip r:embed="rId4">
            <a:alphaModFix/>
          </a:blip>
          <a:stretch>
            <a:fillRect/>
          </a:stretch>
        </p:blipFill>
        <p:spPr>
          <a:xfrm>
            <a:off x="3486750" y="1565237"/>
            <a:ext cx="5495925" cy="32956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s">
                <a:solidFill>
                  <a:srgbClr val="000000"/>
                </a:solidFill>
              </a:rPr>
              <a:t>Potential users’ personal statement</a:t>
            </a:r>
          </a:p>
        </p:txBody>
      </p:sp>
      <p:sp>
        <p:nvSpPr>
          <p:cNvPr id="60" name="Shape 60">
            <a:hlinkClick r:id="rId4"/>
          </p:cNvPr>
          <p:cNvSpPr/>
          <p:nvPr/>
        </p:nvSpPr>
        <p:spPr>
          <a:xfrm>
            <a:off x="2350925" y="1457600"/>
            <a:ext cx="4572000" cy="3429000"/>
          </a:xfrm>
          <a:prstGeom prst="rect">
            <a:avLst/>
          </a:prstGeom>
          <a:blipFill>
            <a:blip r:embed="rId5">
              <a:alphaModFix/>
            </a:blip>
            <a:stretch>
              <a:fillRect/>
            </a:stretch>
          </a:blipFill>
          <a:ln>
            <a:noFill/>
          </a:ln>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s">
                <a:solidFill>
                  <a:srgbClr val="000000"/>
                </a:solidFill>
              </a:rPr>
              <a:t>Prototype design </a:t>
            </a:r>
          </a:p>
        </p:txBody>
      </p:sp>
      <p:pic>
        <p:nvPicPr>
          <p:cNvPr id="66" name="Shape 66"/>
          <p:cNvPicPr preferRelativeResize="0"/>
          <p:nvPr/>
        </p:nvPicPr>
        <p:blipFill>
          <a:blip r:embed="rId3">
            <a:alphaModFix/>
          </a:blip>
          <a:stretch>
            <a:fillRect/>
          </a:stretch>
        </p:blipFill>
        <p:spPr>
          <a:xfrm>
            <a:off x="540900" y="1355550"/>
            <a:ext cx="8062199" cy="35971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s">
                <a:solidFill>
                  <a:schemeClr val="dk1"/>
                </a:solidFill>
              </a:rPr>
              <a:t>Prototype design </a:t>
            </a:r>
          </a:p>
        </p:txBody>
      </p:sp>
      <p:sp>
        <p:nvSpPr>
          <p:cNvPr id="72" name="Shape 7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ctr">
              <a:spcBef>
                <a:spcPts val="0"/>
              </a:spcBef>
              <a:buNone/>
            </a:pPr>
            <a:r>
              <a:t/>
            </a:r>
            <a:endParaRPr sz="2400"/>
          </a:p>
          <a:p>
            <a:pPr rtl="0" algn="ctr">
              <a:spcBef>
                <a:spcPts val="0"/>
              </a:spcBef>
              <a:buNone/>
            </a:pPr>
            <a:r>
              <a:t/>
            </a:r>
            <a:endParaRPr sz="2400"/>
          </a:p>
          <a:p>
            <a:pPr algn="ctr">
              <a:spcBef>
                <a:spcPts val="0"/>
              </a:spcBef>
              <a:buNone/>
            </a:pPr>
            <a:r>
              <a:rPr lang="es" sz="2400"/>
              <a:t>This website is the earliest version of the prototype we have so far, it shows the basic interactions that our system would have with the user, showing an example of an interaction scenario.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s">
                <a:solidFill>
                  <a:schemeClr val="dk1"/>
                </a:solidFill>
              </a:rPr>
              <a:t>Prototype design </a:t>
            </a:r>
          </a:p>
        </p:txBody>
      </p:sp>
      <p:sp>
        <p:nvSpPr>
          <p:cNvPr id="78" name="Shape 7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gn="just">
              <a:lnSpc>
                <a:spcPct val="115000"/>
              </a:lnSpc>
              <a:spcBef>
                <a:spcPts val="0"/>
              </a:spcBef>
              <a:buNone/>
            </a:pPr>
            <a:r>
              <a:t/>
            </a:r>
            <a:endParaRPr b="1" sz="2400"/>
          </a:p>
          <a:p>
            <a:pPr lvl="0" rtl="0" algn="just">
              <a:lnSpc>
                <a:spcPct val="115000"/>
              </a:lnSpc>
              <a:spcBef>
                <a:spcPts val="0"/>
              </a:spcBef>
              <a:buNone/>
            </a:pPr>
            <a:r>
              <a:t/>
            </a:r>
            <a:endParaRPr b="1" sz="2400"/>
          </a:p>
          <a:p>
            <a:pPr indent="-381000" lvl="0" marL="457200" rtl="0" algn="just">
              <a:lnSpc>
                <a:spcPct val="115000"/>
              </a:lnSpc>
              <a:spcBef>
                <a:spcPts val="0"/>
              </a:spcBef>
              <a:buClr>
                <a:schemeClr val="dk1"/>
              </a:buClr>
              <a:buSzPct val="100000"/>
              <a:buFont typeface="Arial"/>
              <a:buChar char="●"/>
            </a:pPr>
            <a:r>
              <a:rPr b="1" lang="es" sz="2400"/>
              <a:t>Information design</a:t>
            </a:r>
            <a:r>
              <a:rPr lang="es" sz="2400"/>
              <a:t>: star organizational structure of the content. To get through the different information menus, the user does not have to follow a sequence, it can surf around the application in the order the user may wish.</a:t>
            </a:r>
          </a:p>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s">
                <a:solidFill>
                  <a:schemeClr val="dk1"/>
                </a:solidFill>
              </a:rPr>
              <a:t>Prototype design </a:t>
            </a: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t/>
            </a:r>
            <a:endParaRPr b="1" sz="2400"/>
          </a:p>
          <a:p>
            <a:pPr lvl="0" rtl="0">
              <a:spcBef>
                <a:spcPts val="0"/>
              </a:spcBef>
              <a:buNone/>
            </a:pPr>
            <a:r>
              <a:t/>
            </a:r>
            <a:endParaRPr b="1" sz="2400"/>
          </a:p>
          <a:p>
            <a:pPr indent="-381000" lvl="0" marL="457200">
              <a:spcBef>
                <a:spcPts val="0"/>
              </a:spcBef>
              <a:buClr>
                <a:schemeClr val="dk1"/>
              </a:buClr>
              <a:buSzPct val="100000"/>
              <a:buFont typeface="Arial"/>
              <a:buChar char="●"/>
            </a:pPr>
            <a:r>
              <a:rPr b="1" lang="es" sz="2400"/>
              <a:t>Interaction design: </a:t>
            </a:r>
            <a:r>
              <a:rPr lang="es" sz="2400"/>
              <a:t>we selected a group of interactive components, that allow the user to communicate with the application; based on the user personal characteristics and preferences. Which consists in pop up menus organized in easy and common topics.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s">
                <a:solidFill>
                  <a:schemeClr val="dk1"/>
                </a:solidFill>
              </a:rPr>
              <a:t>Prototype design </a:t>
            </a:r>
          </a:p>
        </p:txBody>
      </p:sp>
      <p:sp>
        <p:nvSpPr>
          <p:cNvPr id="90" name="Shape 9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a:spcBef>
                <a:spcPts val="0"/>
              </a:spcBef>
              <a:buClr>
                <a:schemeClr val="dk1"/>
              </a:buClr>
              <a:buSzPct val="100000"/>
              <a:buFont typeface="Arial"/>
              <a:buChar char="●"/>
            </a:pPr>
            <a:r>
              <a:rPr b="1" lang="es" sz="2400"/>
              <a:t>Visual design: </a:t>
            </a:r>
            <a:r>
              <a:rPr lang="es" sz="2400"/>
              <a:t>proximity of the buttons that constitutes the different topics of the website, so the user can group them as a principal menu and becomes easier to separate the different areas of the website on an easier way. We also apply the similarity principle, which consists in establishing the same appearance: colour, shape and size, to the elements of each topic, so the user can perceive them as a part of the same object.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