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36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19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23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9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9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1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47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9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2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96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1A59-47B4-4A39-9663-672C4956CBAD}" type="datetimeFigureOut">
              <a:rPr lang="es-MX" smtClean="0"/>
              <a:t>28/10/2017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7285-AFB7-4D80-BD1E-D0968AEA8E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7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eenissen.dk/fann/w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ghchart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</a:rPr>
              <a:t>Redes Neuronales Multicapa</a:t>
            </a:r>
            <a:endParaRPr lang="es-MX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rgbClr val="1CA8A1"/>
                </a:solidFill>
              </a:rPr>
              <a:t>Tratamiento de Información</a:t>
            </a:r>
          </a:p>
          <a:p>
            <a:r>
              <a:rPr lang="es-MX" dirty="0" smtClean="0">
                <a:solidFill>
                  <a:srgbClr val="1CA8A1"/>
                </a:solidFill>
              </a:rPr>
              <a:t>Dr. Arturo Olvera López</a:t>
            </a:r>
          </a:p>
          <a:p>
            <a:endParaRPr lang="es-MX" dirty="0">
              <a:solidFill>
                <a:srgbClr val="1CA8A1"/>
              </a:solidFill>
            </a:endParaRPr>
          </a:p>
          <a:p>
            <a:r>
              <a:rPr lang="es-MX" dirty="0" smtClean="0">
                <a:solidFill>
                  <a:srgbClr val="1CA8A1"/>
                </a:solidFill>
              </a:rPr>
              <a:t>Ivan Bravo Mendoza</a:t>
            </a:r>
            <a:endParaRPr lang="es-MX" dirty="0">
              <a:solidFill>
                <a:srgbClr val="1CA8A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00" y="316163"/>
            <a:ext cx="200000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	Resultados - Validar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84570" y="1825625"/>
            <a:ext cx="4169229" cy="4351338"/>
          </a:xfrm>
        </p:spPr>
        <p:txBody>
          <a:bodyPr/>
          <a:lstStyle/>
          <a:p>
            <a:r>
              <a:rPr lang="es-MX" dirty="0" smtClean="0"/>
              <a:t>Muestra una grafica con los valores de error obtenidos al evaluar cada bloque de datos (validación cruzada), </a:t>
            </a:r>
            <a:r>
              <a:rPr lang="es-MX" dirty="0"/>
              <a:t>a</a:t>
            </a:r>
            <a:r>
              <a:rPr lang="es-MX" dirty="0" smtClean="0"/>
              <a:t>demás del promedio del error de todas las evaluaciones.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394"/>
            <a:ext cx="6229350" cy="449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003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	Probar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7760" y="1825625"/>
            <a:ext cx="6416040" cy="4351338"/>
          </a:xfrm>
        </p:spPr>
        <p:txBody>
          <a:bodyPr/>
          <a:lstStyle/>
          <a:p>
            <a:r>
              <a:rPr lang="es-MX" dirty="0" smtClean="0"/>
              <a:t>Sección en donde se utilizan casos de prueba para obtener el valor que asigna la red, representando la clase asignada (aproximación).</a:t>
            </a:r>
          </a:p>
          <a:p>
            <a:r>
              <a:rPr lang="es-MX" dirty="0" smtClean="0"/>
              <a:t>Para esto se pueden usarse los mismos datos utilizados durante el entrenamiento, o con casos específicos, incluidos o no en el entrenamiento.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198"/>
            <a:ext cx="3711077" cy="2975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86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	Resultados - Probar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2629" y="1825625"/>
            <a:ext cx="6651171" cy="4351338"/>
          </a:xfrm>
        </p:spPr>
        <p:txBody>
          <a:bodyPr/>
          <a:lstStyle/>
          <a:p>
            <a:r>
              <a:rPr lang="es-MX" dirty="0" smtClean="0"/>
              <a:t>Muestra una tabla con los resultados obtenidos al evaluar los casos de prueba. Especifica el caso de prueba utilizado, el valor asignado y valor real (clase).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1103" cy="4276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129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y Experimentación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objetivo es visualizar los resultados que se pueden obtener con diferentes redes neuronales multicapa.</a:t>
            </a:r>
          </a:p>
          <a:p>
            <a:r>
              <a:rPr lang="es-MX" dirty="0" smtClean="0"/>
              <a:t>El análisis se realizara en base a los datos que se utilizan: la cantidad de datos, los atributos, las clases, así como su significado.</a:t>
            </a:r>
          </a:p>
          <a:p>
            <a:r>
              <a:rPr lang="es-MX" dirty="0" smtClean="0"/>
              <a:t>La experimentación se basara en la combinación de diferentes redes utilizando variables como: capas, aprendizaje, momentum, épocas, datos (normales, normalizados).</a:t>
            </a:r>
          </a:p>
        </p:txBody>
      </p:sp>
    </p:spTree>
    <p:extLst>
      <p:ext uri="{BB962C8B-B14F-4D97-AF65-F5344CB8AC3E}">
        <p14:creationId xmlns:p14="http://schemas.microsoft.com/office/powerpoint/2010/main" val="355723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los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datos que se utilizaran durante el enteramiento y evaluación de la red es:</a:t>
            </a:r>
          </a:p>
          <a:p>
            <a:pPr lvl="1"/>
            <a:r>
              <a:rPr lang="es-MX" dirty="0" smtClean="0"/>
              <a:t>Iris (Fisher's Iris)</a:t>
            </a:r>
          </a:p>
          <a:p>
            <a:pPr lvl="2"/>
            <a:r>
              <a:rPr lang="es-MX" dirty="0" smtClean="0"/>
              <a:t> Edgar Anderson coleccionó la data usada para cuantificar la variación morfológica del Iris con las flores de tres especies relacionadas.</a:t>
            </a:r>
          </a:p>
          <a:p>
            <a:pPr lvl="2"/>
            <a:r>
              <a:rPr lang="es-MX" dirty="0" smtClean="0"/>
              <a:t>El conjunto contiene 150 datos.</a:t>
            </a:r>
          </a:p>
          <a:p>
            <a:pPr lvl="2"/>
            <a:r>
              <a:rPr lang="es-MX" dirty="0" smtClean="0"/>
              <a:t>3 clases (Iris setosa, iris virginica, iris versicolor).</a:t>
            </a:r>
          </a:p>
          <a:p>
            <a:pPr lvl="2"/>
            <a:r>
              <a:rPr lang="es-MX" dirty="0" smtClean="0"/>
              <a:t>50 elementos para Iris setosa, 49 para Iris virginica y 51 para Iris versicolor.</a:t>
            </a:r>
          </a:p>
          <a:p>
            <a:pPr lvl="2"/>
            <a:r>
              <a:rPr lang="es-MX" dirty="0" smtClean="0"/>
              <a:t>4 Atributos (Largo de sépalo, Ancho de sépalo, Largo de pétalo, Ancho de pétalo).</a:t>
            </a:r>
          </a:p>
          <a:p>
            <a:pPr lvl="2"/>
            <a:r>
              <a:rPr lang="es-MX" dirty="0" smtClean="0"/>
              <a:t>Basado en la combinación de estos cuatro atributos, se puede obtener una región de separación lineal, la cual permite distinguir entre una especie y otra.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188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Iris-P1  [Crear Red]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primer prueba definiremos una red neuronal con la estructura: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[4, 3, 2, 1] : 4 Capas de entrada (atributos), 3  Neuronas en la segunda capa, 2 Neuronas en la tercer capa y 1 capa de salida (clase).</a:t>
            </a:r>
          </a:p>
          <a:p>
            <a:pPr lvl="1"/>
            <a:r>
              <a:rPr lang="es-MX" dirty="0" smtClean="0"/>
              <a:t>Una tasa de aprendizaje de: 0.5</a:t>
            </a:r>
          </a:p>
          <a:p>
            <a:pPr lvl="1"/>
            <a:r>
              <a:rPr lang="es-MX" dirty="0" smtClean="0"/>
              <a:t>Momentum de 0.5</a:t>
            </a:r>
          </a:p>
          <a:p>
            <a:pPr lvl="1"/>
            <a:r>
              <a:rPr lang="es-MX" dirty="0" smtClean="0"/>
              <a:t>Función de activación: Lineal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5458505" cy="2067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239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Iris-P1  [Entrenamiento]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13109" y="1825625"/>
            <a:ext cx="4440691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Esperamos obtener un error mínimo de 0.1</a:t>
            </a:r>
          </a:p>
          <a:p>
            <a:r>
              <a:rPr lang="es-MX" dirty="0" smtClean="0"/>
              <a:t>El entrenamiento constara de 20 épocas</a:t>
            </a:r>
          </a:p>
          <a:p>
            <a:r>
              <a:rPr lang="es-MX" dirty="0" smtClean="0"/>
              <a:t>Los datos se utilizaran de la forma original.</a:t>
            </a:r>
          </a:p>
          <a:p>
            <a:endParaRPr lang="es-MX" dirty="0"/>
          </a:p>
          <a:p>
            <a:r>
              <a:rPr lang="es-MX" dirty="0" smtClean="0"/>
              <a:t>Resultado</a:t>
            </a:r>
          </a:p>
          <a:p>
            <a:pPr lvl="1"/>
            <a:r>
              <a:rPr lang="es-MX" dirty="0" smtClean="0"/>
              <a:t>Error: 0.65</a:t>
            </a:r>
          </a:p>
          <a:p>
            <a:pPr lvl="1"/>
            <a:r>
              <a:rPr lang="es-MX" dirty="0" smtClean="0"/>
              <a:t>Podemos observar que el error inicial es grande (4.7), y en las primeras 9 épocas el error disminuyo considerablemente. Obteniendo la época 9 el menor error (0.62).</a:t>
            </a:r>
          </a:p>
          <a:p>
            <a:pPr lvl="1"/>
            <a:r>
              <a:rPr lang="es-MX" dirty="0" smtClean="0"/>
              <a:t>Además podemos notar que no se cumple el error mínimo esperado.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1896269"/>
            <a:ext cx="6229350" cy="421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578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Iris-P1  [Validación cruzada]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22868" y="1825625"/>
            <a:ext cx="4730931" cy="4351338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Teniendo en cuenta los 150 datos, utilizaremos una validación de 15, de esta manera los bloques contendrán 10 elementos.</a:t>
            </a:r>
          </a:p>
          <a:p>
            <a:r>
              <a:rPr lang="es-MX" dirty="0" smtClean="0"/>
              <a:t>El error promedio obtenido es de 0.67 en comparación del 0.65 obtenido al final del entrenamiento.</a:t>
            </a:r>
          </a:p>
          <a:p>
            <a:r>
              <a:rPr lang="es-MX" dirty="0" smtClean="0"/>
              <a:t>La evaluación con el menor error obtenido fue de 0.0107, en el bloque 5.</a:t>
            </a:r>
          </a:p>
          <a:p>
            <a:r>
              <a:rPr lang="es-MX" dirty="0" smtClean="0"/>
              <a:t>Un máximo error en el bloque 15 con un valor de 1.2.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8" y="1825625"/>
            <a:ext cx="6191250" cy="431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93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Iris-P1  [Prueba]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023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Utilizando los datos de entrenamiento para esta prueba, obtenemos los siguientes valores.</a:t>
            </a:r>
          </a:p>
          <a:p>
            <a:r>
              <a:rPr lang="es-MX" dirty="0" smtClean="0"/>
              <a:t>En los cuales podemos comprobar que la efectividad de la red no ha sido la esperada, esta red podría clasificar solo 1/3 de los datos de forma correcta.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Nota: Las siguientes evaluaciones no serán detalladas de la misma, pero se aplicara el mismo procedimiento para la obtención de los resultados.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23" y="1027906"/>
            <a:ext cx="29527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936" y="3112383"/>
            <a:ext cx="2981325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648" y="4797425"/>
            <a:ext cx="2981325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165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Iris-P1  [Variación 1]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70684"/>
              </p:ext>
            </p:extLst>
          </p:nvPr>
        </p:nvGraphicFramePr>
        <p:xfrm>
          <a:off x="500742" y="1763713"/>
          <a:ext cx="339076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520">
                  <a:extLst>
                    <a:ext uri="{9D8B030D-6E8A-4147-A177-3AD203B41FA5}">
                      <a16:colId xmlns:a16="http://schemas.microsoft.com/office/drawing/2014/main" val="18344318"/>
                    </a:ext>
                  </a:extLst>
                </a:gridCol>
                <a:gridCol w="1718244">
                  <a:extLst>
                    <a:ext uri="{9D8B030D-6E8A-4147-A177-3AD203B41FA5}">
                      <a16:colId xmlns:a16="http://schemas.microsoft.com/office/drawing/2014/main" val="449633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Definición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[4,3,2,1]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3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Aprendizaje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0.5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Momentum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81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Función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Lineal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5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Error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0.1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9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Épocas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40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Datos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Normalizados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8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Validación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15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6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Casos de prueba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Entrenamiento</a:t>
                      </a:r>
                      <a:endParaRPr lang="es-MX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65841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51" y="220772"/>
            <a:ext cx="4632069" cy="3140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1" y="3505269"/>
            <a:ext cx="4632069" cy="3253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535" y="1690688"/>
            <a:ext cx="2952750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535" y="3656206"/>
            <a:ext cx="2924175" cy="1495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247" y="5244609"/>
            <a:ext cx="2990850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014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Red Neuronal</a:t>
            </a:r>
          </a:p>
          <a:p>
            <a:pPr lvl="1"/>
            <a:r>
              <a:rPr lang="es-MX" dirty="0" smtClean="0"/>
              <a:t>La implementación de la red neuronal fue desarrollada utilizando la librería FANN (</a:t>
            </a:r>
            <a:r>
              <a:rPr lang="en-US" dirty="0"/>
              <a:t>Fast Artificial Neural Network Library</a:t>
            </a:r>
            <a:r>
              <a:rPr lang="es-MX" dirty="0" smtClean="0"/>
              <a:t>) [1].</a:t>
            </a:r>
          </a:p>
          <a:p>
            <a:pPr lvl="1"/>
            <a:r>
              <a:rPr lang="es-MX" dirty="0" smtClean="0"/>
              <a:t>En la versión 2.2 para JavaScript.</a:t>
            </a:r>
          </a:p>
          <a:p>
            <a:r>
              <a:rPr lang="es-MX" dirty="0" smtClean="0"/>
              <a:t>Interfaz</a:t>
            </a:r>
          </a:p>
          <a:p>
            <a:pPr lvl="1"/>
            <a:r>
              <a:rPr lang="es-MX" dirty="0" smtClean="0"/>
              <a:t>El desarrollo de la interfaz fue realizado utilizando HTML 5 y CSS 3.</a:t>
            </a:r>
          </a:p>
          <a:p>
            <a:pPr lvl="1"/>
            <a:r>
              <a:rPr lang="es-MX" dirty="0" smtClean="0"/>
              <a:t>Utilizando el Framework “Materialize” para CSS [2].</a:t>
            </a:r>
          </a:p>
          <a:p>
            <a:pPr lvl="1"/>
            <a:r>
              <a:rPr lang="es-MX" dirty="0" smtClean="0"/>
              <a:t>Graficas implementadas con “Highcharts” [3].</a:t>
            </a:r>
            <a:endParaRPr lang="es-MX" dirty="0"/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838200" y="5719763"/>
            <a:ext cx="32907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[1] </a:t>
            </a:r>
            <a:r>
              <a:rPr lang="es-MX" dirty="0" smtClean="0">
                <a:hlinkClick r:id="rId2"/>
              </a:rPr>
              <a:t>http://leenissen.dk/fann/wp/</a:t>
            </a:r>
            <a:endParaRPr lang="es-MX" dirty="0" smtClean="0"/>
          </a:p>
          <a:p>
            <a:r>
              <a:rPr lang="es-MX" dirty="0" smtClean="0"/>
              <a:t>[2] </a:t>
            </a:r>
            <a:r>
              <a:rPr lang="es-MX" dirty="0" smtClean="0">
                <a:hlinkClick r:id="rId3"/>
              </a:rPr>
              <a:t>http://materializecss.com/</a:t>
            </a:r>
            <a:endParaRPr lang="es-MX" dirty="0" smtClean="0"/>
          </a:p>
          <a:p>
            <a:r>
              <a:rPr lang="es-MX" dirty="0" smtClean="0"/>
              <a:t>[3] </a:t>
            </a:r>
            <a:r>
              <a:rPr lang="es-MX" dirty="0" smtClean="0">
                <a:hlinkClick r:id="rId4"/>
              </a:rPr>
              <a:t>https://www.highcharts.com/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355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1632"/>
          </a:xfrm>
        </p:spPr>
        <p:txBody>
          <a:bodyPr>
            <a:normAutofit/>
          </a:bodyPr>
          <a:lstStyle/>
          <a:p>
            <a:r>
              <a:rPr lang="es-MX" dirty="0" smtClean="0"/>
              <a:t>Se divide en 3 partes esenciales: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200" y="2547257"/>
            <a:ext cx="40734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1000"/>
              </a:spcBef>
            </a:pPr>
            <a:r>
              <a:rPr lang="es-MX" sz="2800" dirty="0" smtClean="0"/>
              <a:t>1.	Crear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Secciones: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Crear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Cargar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800" dirty="0" smtClean="0"/>
              <a:t>Información</a:t>
            </a:r>
            <a:endParaRPr lang="es-MX" sz="2800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115888" y="2547257"/>
            <a:ext cx="3960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MX" sz="2800" dirty="0" smtClean="0"/>
              <a:t>2.	Entrenar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Secciones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Entrenar	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Resultados</a:t>
            </a:r>
            <a:endParaRPr lang="es-MX" sz="28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7694022" y="2547257"/>
            <a:ext cx="36597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MX" sz="2800" dirty="0" smtClean="0"/>
              <a:t>3.	Probar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Secciones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Validar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Probar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Resultados</a:t>
            </a: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29655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	Crear Red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7906" y="1825625"/>
            <a:ext cx="726589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P</a:t>
            </a:r>
            <a:r>
              <a:rPr lang="es-MX" dirty="0" smtClean="0"/>
              <a:t>ara poder crear una red se necesita principalmente: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Definición de la red, la cual se especifica como un arreglo de valores, los cuales representan las capas de la red y las neuronas por capa. Siendo la primera la capa de entrada y la ultima la capa de salida. </a:t>
            </a:r>
          </a:p>
          <a:p>
            <a:pPr lvl="2"/>
            <a:r>
              <a:rPr lang="es-MX" dirty="0" smtClean="0"/>
              <a:t>Código: FANN.create( arreglo );  //Ej. arreglo = [4,3,1]</a:t>
            </a:r>
          </a:p>
          <a:p>
            <a:pPr marL="914400" lvl="2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Aprendizaje</a:t>
            </a:r>
          </a:p>
          <a:p>
            <a:pPr lvl="2"/>
            <a:r>
              <a:rPr lang="es-MX" dirty="0" smtClean="0"/>
              <a:t>Código: NN.Network.set_learning_rate( valor entre 0..1 );</a:t>
            </a:r>
          </a:p>
          <a:p>
            <a:pPr marL="914400" lvl="2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Momentum</a:t>
            </a:r>
          </a:p>
          <a:p>
            <a:pPr lvl="2"/>
            <a:r>
              <a:rPr lang="es-MX" dirty="0" smtClean="0"/>
              <a:t>Código: NN.Network.set_learning_momentum( valor entre 0..1 );</a:t>
            </a:r>
          </a:p>
          <a:p>
            <a:pPr marL="914400" lvl="2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Función de Activación</a:t>
            </a:r>
          </a:p>
          <a:p>
            <a:pPr lvl="2"/>
            <a:r>
              <a:rPr lang="es-MX" dirty="0" smtClean="0"/>
              <a:t>Código: NN.Network.set_activation_function ( función de activación );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761"/>
            <a:ext cx="2519742" cy="3399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43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	Cargar Red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2924" y="1825625"/>
            <a:ext cx="7000875" cy="4351338"/>
          </a:xfrm>
        </p:spPr>
        <p:txBody>
          <a:bodyPr/>
          <a:lstStyle/>
          <a:p>
            <a:pPr lvl="1"/>
            <a:r>
              <a:rPr lang="es-MX" dirty="0" smtClean="0"/>
              <a:t>Es una funcionalidad adicional la cual permite seleccionar un archivo que contiene una red neuronal ya implementada. Más adelante se explica como guardar esta red.</a:t>
            </a:r>
          </a:p>
          <a:p>
            <a:pPr marL="457200" lvl="1" indent="0">
              <a:buNone/>
            </a:pPr>
            <a:endParaRPr lang="es-MX" dirty="0" smtClean="0"/>
          </a:p>
          <a:p>
            <a:pPr lvl="2"/>
            <a:r>
              <a:rPr lang="es-MX" dirty="0" smtClean="0"/>
              <a:t>El tipo de archivo aceptado tiene la forma: “nombre_definición.ibm”.</a:t>
            </a:r>
          </a:p>
          <a:p>
            <a:pPr marL="914400" lvl="2" indent="0">
              <a:buNone/>
            </a:pPr>
            <a:endParaRPr lang="es-MX" dirty="0" smtClean="0"/>
          </a:p>
          <a:p>
            <a:pPr lvl="2"/>
            <a:r>
              <a:rPr lang="es-MX" dirty="0" smtClean="0"/>
              <a:t>El nombre del archivo solo es utilizado para guiar al usuario en dado caso que requiera utilizar múltiples archivos de prueba.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244"/>
            <a:ext cx="31432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49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	Información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9882" y="1825625"/>
            <a:ext cx="6243917" cy="4351338"/>
          </a:xfrm>
        </p:spPr>
        <p:txBody>
          <a:bodyPr/>
          <a:lstStyle/>
          <a:p>
            <a:r>
              <a:rPr lang="es-MX" dirty="0" smtClean="0"/>
              <a:t>Contiene la información general de la red creada.</a:t>
            </a:r>
          </a:p>
          <a:p>
            <a:pPr lvl="1"/>
            <a:r>
              <a:rPr lang="es-MX" dirty="0" smtClean="0"/>
              <a:t>Cuando es entrenada la red, en la tabla de información se muestra el nombre del archivo con los datos de entrenamiento utilizados (Los datos originales y los normalizados). Estos pueden ser visualizados directamente en la interfaz.</a:t>
            </a:r>
          </a:p>
          <a:p>
            <a:pPr lvl="1"/>
            <a:r>
              <a:rPr lang="es-MX" dirty="0" smtClean="0"/>
              <a:t>Además especifica cual de estos datos fueron los que se usaron para el entrenamiento. “Datos Utilizados”.</a:t>
            </a:r>
          </a:p>
          <a:p>
            <a:pPr lvl="1"/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6" y="2614659"/>
            <a:ext cx="4406487" cy="2773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45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2.	Entrenar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8310" y="1825625"/>
            <a:ext cx="6925490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Error Mínimo</a:t>
            </a:r>
          </a:p>
          <a:p>
            <a:pPr lvl="1"/>
            <a:r>
              <a:rPr lang="es-MX" dirty="0"/>
              <a:t>S</a:t>
            </a:r>
            <a:r>
              <a:rPr lang="es-MX" dirty="0" smtClean="0"/>
              <a:t>irve para poder ubicar gráficamente el error de la red.</a:t>
            </a:r>
          </a:p>
          <a:p>
            <a:pPr lvl="1"/>
            <a:r>
              <a:rPr lang="es-MX" dirty="0" smtClean="0"/>
              <a:t>Valor entre [0,1]</a:t>
            </a:r>
          </a:p>
          <a:p>
            <a:r>
              <a:rPr lang="es-MX" dirty="0" smtClean="0"/>
              <a:t>Épocas</a:t>
            </a:r>
          </a:p>
          <a:p>
            <a:pPr lvl="1"/>
            <a:r>
              <a:rPr lang="es-MX" dirty="0" smtClean="0"/>
              <a:t>Código: NN.Network.train_epoch( Datos  );</a:t>
            </a:r>
          </a:p>
          <a:p>
            <a:pPr lvl="1"/>
            <a:r>
              <a:rPr lang="es-MX" dirty="0" smtClean="0"/>
              <a:t>Devuelve el error obtenido durante el entrenamiento en esa época.</a:t>
            </a:r>
          </a:p>
          <a:p>
            <a:r>
              <a:rPr lang="es-MX" dirty="0" smtClean="0"/>
              <a:t>Archivo con los datos de entrenamiento</a:t>
            </a:r>
          </a:p>
          <a:p>
            <a:pPr lvl="1"/>
            <a:r>
              <a:rPr lang="es-MX" dirty="0" smtClean="0"/>
              <a:t>Tiene la forma:</a:t>
            </a:r>
          </a:p>
          <a:p>
            <a:pPr lvl="2"/>
            <a:r>
              <a:rPr lang="es-MX" dirty="0" smtClean="0"/>
              <a:t>Numero de elementos en el conjunto de entrenamiento</a:t>
            </a:r>
          </a:p>
          <a:p>
            <a:pPr lvl="2"/>
            <a:r>
              <a:rPr lang="es-MX" dirty="0" smtClean="0"/>
              <a:t>Numero de atributos</a:t>
            </a:r>
          </a:p>
          <a:p>
            <a:pPr lvl="2"/>
            <a:r>
              <a:rPr lang="es-MX" dirty="0" smtClean="0"/>
              <a:t>Numero de clases</a:t>
            </a:r>
          </a:p>
          <a:p>
            <a:pPr lvl="2"/>
            <a:r>
              <a:rPr lang="es-MX" dirty="0" smtClean="0"/>
              <a:t>Atributo1, atributo2, … , atributo n, clase</a:t>
            </a:r>
          </a:p>
          <a:p>
            <a:pPr lvl="2"/>
            <a:r>
              <a:rPr lang="es-MX" dirty="0" smtClean="0"/>
              <a:t>…</a:t>
            </a:r>
          </a:p>
          <a:p>
            <a:pPr lvl="2"/>
            <a:r>
              <a:rPr lang="es-MX" dirty="0" smtClean="0"/>
              <a:t>Atributo1, atributo2, … , atributo n, clase</a:t>
            </a:r>
            <a:endParaRPr lang="es-MX" dirty="0" smtClean="0"/>
          </a:p>
          <a:p>
            <a:r>
              <a:rPr lang="es-MX" dirty="0" smtClean="0"/>
              <a:t>Forma de los datos para entrenar la red</a:t>
            </a:r>
          </a:p>
          <a:p>
            <a:pPr lvl="1"/>
            <a:r>
              <a:rPr lang="es-MX" dirty="0" smtClean="0"/>
              <a:t>Originales</a:t>
            </a:r>
          </a:p>
          <a:p>
            <a:pPr lvl="1"/>
            <a:r>
              <a:rPr lang="es-MX" dirty="0" smtClean="0"/>
              <a:t>Normalizados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106"/>
            <a:ext cx="3295650" cy="4524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20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2.	Resultados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7920" y="1825625"/>
            <a:ext cx="5135880" cy="4351338"/>
          </a:xfrm>
        </p:spPr>
        <p:txBody>
          <a:bodyPr/>
          <a:lstStyle/>
          <a:p>
            <a:r>
              <a:rPr lang="es-MX" dirty="0" smtClean="0"/>
              <a:t>Muestra una grafica con el error obtenido durante cada época.</a:t>
            </a:r>
          </a:p>
          <a:p>
            <a:r>
              <a:rPr lang="es-MX" dirty="0" smtClean="0"/>
              <a:t>Opción de “descargar” la red ya entrenada.</a:t>
            </a:r>
          </a:p>
          <a:p>
            <a:r>
              <a:rPr lang="es-MX" dirty="0" smtClean="0"/>
              <a:t>Opción de “borrar” el entrenamiento de la red, esto con el fin de volver a entrenarla sin tener que crear una nueva.</a:t>
            </a:r>
          </a:p>
          <a:p>
            <a:r>
              <a:rPr lang="es-MX" dirty="0" smtClean="0"/>
              <a:t>Muestra el Error obtenido en la ultima época.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3" y="1825625"/>
            <a:ext cx="5745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	Validar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1634" y="1825625"/>
            <a:ext cx="6442166" cy="4351338"/>
          </a:xfrm>
        </p:spPr>
        <p:txBody>
          <a:bodyPr/>
          <a:lstStyle/>
          <a:p>
            <a:r>
              <a:rPr lang="es-MX" dirty="0" smtClean="0"/>
              <a:t>En esta sección se realiza la validación cruzada. Se otorga un numero menor que la cantidad de datos, ya que será creados “n” bloques, los cuales serán puestos a prueba, obteniendo el error para uno de ellos.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187"/>
            <a:ext cx="3276600" cy="2257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9618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rgbClr val="E5E5E5"/>
      </a:dk1>
      <a:lt1>
        <a:srgbClr val="E5E5E5"/>
      </a:lt1>
      <a:dk2>
        <a:srgbClr val="E5E5E5"/>
      </a:dk2>
      <a:lt2>
        <a:srgbClr val="E5E5E5"/>
      </a:lt2>
      <a:accent1>
        <a:srgbClr val="2EB894"/>
      </a:accent1>
      <a:accent2>
        <a:srgbClr val="E5E5E5"/>
      </a:accent2>
      <a:accent3>
        <a:srgbClr val="E5E5E5"/>
      </a:accent3>
      <a:accent4>
        <a:srgbClr val="E5E5E5"/>
      </a:accent4>
      <a:accent5>
        <a:srgbClr val="E5E5E5"/>
      </a:accent5>
      <a:accent6>
        <a:srgbClr val="E5E5E5"/>
      </a:accent6>
      <a:hlink>
        <a:srgbClr val="E5E5E5"/>
      </a:hlink>
      <a:folHlink>
        <a:srgbClr val="E5E5E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1181</Words>
  <Application>Microsoft Office PowerPoint</Application>
  <PresentationFormat>Panorámica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Redes Neuronales Multicapa</vt:lpstr>
      <vt:lpstr>Aplicación</vt:lpstr>
      <vt:lpstr>Desarrollo</vt:lpstr>
      <vt:lpstr>1. Crear Red</vt:lpstr>
      <vt:lpstr>1. Cargar Red</vt:lpstr>
      <vt:lpstr>1. Información </vt:lpstr>
      <vt:lpstr>2. Entrenar</vt:lpstr>
      <vt:lpstr>2. Resultados</vt:lpstr>
      <vt:lpstr>3. Validar </vt:lpstr>
      <vt:lpstr>3. Resultados - Validar</vt:lpstr>
      <vt:lpstr>3. Probar</vt:lpstr>
      <vt:lpstr>3. Resultados - Probar</vt:lpstr>
      <vt:lpstr>Análisis y Experimentación</vt:lpstr>
      <vt:lpstr>Análisis de los datos</vt:lpstr>
      <vt:lpstr>Iris-P1  [Crear Red]</vt:lpstr>
      <vt:lpstr>Iris-P1  [Entrenamiento]</vt:lpstr>
      <vt:lpstr>Iris-P1  [Validación cruzada]</vt:lpstr>
      <vt:lpstr>Iris-P1  [Prueba]</vt:lpstr>
      <vt:lpstr>Iris-P1  [Variación 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Multicapa</dc:title>
  <dc:creator>Ivan Bravo Mendoza</dc:creator>
  <cp:lastModifiedBy>Ivan Bravo Mendoza</cp:lastModifiedBy>
  <cp:revision>29</cp:revision>
  <dcterms:created xsi:type="dcterms:W3CDTF">2017-10-28T19:50:44Z</dcterms:created>
  <dcterms:modified xsi:type="dcterms:W3CDTF">2017-10-29T02:55:41Z</dcterms:modified>
</cp:coreProperties>
</file>