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78" r:id="rId9"/>
    <p:sldId id="266" r:id="rId10"/>
    <p:sldId id="294" r:id="rId11"/>
    <p:sldId id="296" r:id="rId12"/>
    <p:sldId id="293" r:id="rId13"/>
    <p:sldId id="297"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6AC96-9C97-404F-99BF-2656FEDC24EB}" v="10" dt="2024-01-31T02:14:01.365"/>
    <p1510:client id="{6E09837A-5D45-4D22-B758-0BD200716280}" v="1827" dt="2024-01-31T01:54:23.223"/>
    <p1510:client id="{780FE7F1-A729-49C0-8423-F812EA6F7B53}" v="376" dt="2024-01-31T04:47:33.976"/>
    <p1510:client id="{AB0A1F22-7F26-44A5-AEAB-0FC04A1A5DF1}" v="51" dt="2024-01-31T18:33:41.39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1/31/2024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latin typeface="Tenorite"/>
                <a:ea typeface="+mj-lt"/>
                <a:cs typeface="Arial"/>
              </a:rPr>
              <a:t>Market Segmentation Strategies</a:t>
            </a:r>
            <a:endParaRPr lang="en-US" dirty="0"/>
          </a:p>
          <a:p>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a:t>Ivan </a:t>
            </a:r>
            <a:r>
              <a:rPr lang="en-US" err="1"/>
              <a:t>Bizberg</a:t>
            </a:r>
            <a:r>
              <a:rPr lang="en-US"/>
              <a:t> Barraza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D18B4ECD-3271-CA9A-7DCA-02C837297BF0}"/>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A3F69E1B-F67F-A443-024F-23E6FBB74938}"/>
              </a:ext>
            </a:extLst>
          </p:cNvPr>
          <p:cNvSpPr>
            <a:spLocks noGrp="1"/>
          </p:cNvSpPr>
          <p:nvPr>
            <p:ph type="ftr" sz="quarter" idx="11"/>
          </p:nvPr>
        </p:nvSpPr>
        <p:spPr/>
        <p:txBody>
          <a:bodyPr/>
          <a:lstStyle/>
          <a:p>
            <a:r>
              <a:rPr lang="en-US" dirty="0"/>
              <a:t>Shiny dashboard </a:t>
            </a:r>
            <a:r>
              <a:rPr lang="en-US" dirty="0">
                <a:solidFill>
                  <a:srgbClr val="898989"/>
                </a:solidFill>
                <a:ea typeface="+mn-lt"/>
                <a:cs typeface="+mn-lt"/>
              </a:rPr>
              <a:t>accessible via the following link: </a:t>
            </a:r>
            <a:r>
              <a:rPr lang="en-US" dirty="0">
                <a:ea typeface="+mn-lt"/>
                <a:cs typeface="+mn-lt"/>
              </a:rPr>
              <a:t>https://ivanbizberg.shinyapps.io/app_ad/</a:t>
            </a:r>
            <a:endParaRPr lang="en-US"/>
          </a:p>
        </p:txBody>
      </p:sp>
      <p:sp>
        <p:nvSpPr>
          <p:cNvPr id="9" name="Slide Number Placeholder 8">
            <a:extLst>
              <a:ext uri="{FF2B5EF4-FFF2-40B4-BE49-F238E27FC236}">
                <a16:creationId xmlns:a16="http://schemas.microsoft.com/office/drawing/2014/main" id="{087C3FCD-0BB1-F455-A396-87E6E1942349}"/>
              </a:ext>
            </a:extLst>
          </p:cNvPr>
          <p:cNvSpPr>
            <a:spLocks noGrp="1"/>
          </p:cNvSpPr>
          <p:nvPr>
            <p:ph type="sldNum" sz="quarter" idx="12"/>
          </p:nvPr>
        </p:nvSpPr>
        <p:spPr/>
        <p:txBody>
          <a:bodyPr/>
          <a:lstStyle/>
          <a:p>
            <a:fld id="{B5CEABB6-07DC-46E8-9B57-56EC44A396E5}" type="slidenum">
              <a:rPr lang="en-US" smtClean="0"/>
              <a:t>10</a:t>
            </a:fld>
            <a:endParaRPr lang="en-US"/>
          </a:p>
        </p:txBody>
      </p:sp>
      <p:pic>
        <p:nvPicPr>
          <p:cNvPr id="10" name="Picture 9" descr="A screenshot of a computer&#10;&#10;Description automatically generated">
            <a:extLst>
              <a:ext uri="{FF2B5EF4-FFF2-40B4-BE49-F238E27FC236}">
                <a16:creationId xmlns:a16="http://schemas.microsoft.com/office/drawing/2014/main" id="{C67E5101-F148-0155-BBB6-183560046D9B}"/>
              </a:ext>
            </a:extLst>
          </p:cNvPr>
          <p:cNvPicPr>
            <a:picLocks noChangeAspect="1"/>
          </p:cNvPicPr>
          <p:nvPr/>
        </p:nvPicPr>
        <p:blipFill>
          <a:blip r:embed="rId2"/>
          <a:stretch>
            <a:fillRect/>
          </a:stretch>
        </p:blipFill>
        <p:spPr>
          <a:xfrm>
            <a:off x="1372860" y="459719"/>
            <a:ext cx="9326629" cy="5245835"/>
          </a:xfrm>
          <a:prstGeom prst="rect">
            <a:avLst/>
          </a:prstGeom>
        </p:spPr>
      </p:pic>
    </p:spTree>
    <p:extLst>
      <p:ext uri="{BB962C8B-B14F-4D97-AF65-F5344CB8AC3E}">
        <p14:creationId xmlns:p14="http://schemas.microsoft.com/office/powerpoint/2010/main" val="22860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61A9B-B025-F5C2-B522-01323D42E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32BAD-942E-A7B0-62A1-AB50CB829862}"/>
              </a:ext>
            </a:extLst>
          </p:cNvPr>
          <p:cNvSpPr>
            <a:spLocks noGrp="1"/>
          </p:cNvSpPr>
          <p:nvPr>
            <p:ph type="ctrTitle"/>
          </p:nvPr>
        </p:nvSpPr>
        <p:spPr>
          <a:xfrm>
            <a:off x="4267200" y="1615736"/>
            <a:ext cx="4179570" cy="1524735"/>
          </a:xfrm>
        </p:spPr>
        <p:txBody>
          <a:bodyPr/>
          <a:lstStyle/>
          <a:p>
            <a:r>
              <a:rPr lang="en-US"/>
              <a:t>THANK YOU</a:t>
            </a:r>
          </a:p>
        </p:txBody>
      </p:sp>
      <p:sp>
        <p:nvSpPr>
          <p:cNvPr id="4" name="Date Placeholder 3">
            <a:extLst>
              <a:ext uri="{FF2B5EF4-FFF2-40B4-BE49-F238E27FC236}">
                <a16:creationId xmlns:a16="http://schemas.microsoft.com/office/drawing/2014/main" id="{CD8A75F7-2058-4426-4360-BF9C97B693B9}"/>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C450EDD3-1CBF-95E5-1BBA-6907F89CC590}"/>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1DAF4D1-7113-4709-D8D0-3D9E91E3F4DD}"/>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4741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718901" cy="1325563"/>
          </a:xfrm>
        </p:spPr>
        <p:txBody>
          <a:bodyPr/>
          <a:lstStyle/>
          <a:p>
            <a:r>
              <a:rPr lang="en-US"/>
              <a:t>What is the main 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a:solidFill>
                  <a:srgbClr val="FFFFFF"/>
                </a:solidFill>
                <a:ea typeface="+mn-lt"/>
                <a:cs typeface="+mn-lt"/>
              </a:rPr>
              <a:t>Develop a strategy to maximize donation profits for MSF</a:t>
            </a:r>
            <a:endParaRPr lang="en-US"/>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a:t>Methodology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a:t>Understand the audience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Objective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a:t>Methodology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a:t>Results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a:solidFill>
                  <a:srgbClr val="000000"/>
                </a:solidFill>
                <a:ea typeface="+mn-lt"/>
                <a:cs typeface="+mn-lt"/>
              </a:rPr>
              <a:t>Not all persons donate the same amount of money.</a:t>
            </a:r>
            <a:endParaRPr lang="en-US"/>
          </a:p>
          <a:p>
            <a:endParaRPr lang="en-US"/>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a:solidFill>
                  <a:srgbClr val="000000"/>
                </a:solidFill>
                <a:ea typeface="+mn-lt"/>
                <a:cs typeface="+mn-lt"/>
              </a:rPr>
              <a:t>Target a specific audience to optimize both the likelihood of donations and the donation amounts.</a:t>
            </a:r>
            <a:endParaRPr lang="en-US"/>
          </a:p>
          <a:p>
            <a:endParaRPr lang="en-US"/>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85000" lnSpcReduction="10000"/>
          </a:bodyPr>
          <a:lstStyle/>
          <a:p>
            <a:r>
              <a:rPr lang="en-US">
                <a:solidFill>
                  <a:srgbClr val="000000"/>
                </a:solidFill>
                <a:ea typeface="+mn-lt"/>
                <a:cs typeface="+mn-lt"/>
              </a:rPr>
              <a:t>Utilize descriptive analytics to gain insights into our audience.</a:t>
            </a:r>
            <a:endParaRPr lang="en-US"/>
          </a:p>
          <a:p>
            <a:r>
              <a:rPr lang="en-US">
                <a:solidFill>
                  <a:srgbClr val="000000"/>
                </a:solidFill>
                <a:ea typeface="+mn-lt"/>
                <a:cs typeface="+mn-lt"/>
              </a:rPr>
              <a:t>Employ a machine learning model to pinpoint the target audience and optimize donation profits, taking into account both the likelihood of responding to the donation request and the potential donation amount.</a:t>
            </a:r>
            <a:endParaRPr lang="en-US"/>
          </a:p>
          <a:p>
            <a:endParaRPr lang="en-US"/>
          </a:p>
          <a:p>
            <a:endParaRPr lang="en-US"/>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a:solidFill>
                  <a:srgbClr val="000000"/>
                </a:solidFill>
                <a:latin typeface="Tenorite"/>
                <a:ea typeface="+mn-lt"/>
                <a:cs typeface="Segoe UI"/>
              </a:rPr>
              <a:t>Mainly target:</a:t>
            </a:r>
            <a:endParaRPr lang="en-US">
              <a:solidFill>
                <a:srgbClr val="000000"/>
              </a:solidFill>
              <a:latin typeface="Tenorite"/>
              <a:cs typeface="Segoe UI"/>
            </a:endParaRPr>
          </a:p>
          <a:p>
            <a:r>
              <a:rPr lang="en-US">
                <a:solidFill>
                  <a:srgbClr val="000000"/>
                </a:solidFill>
                <a:latin typeface="Tenorite"/>
                <a:ea typeface="+mn-lt"/>
                <a:cs typeface="Segoe UI"/>
              </a:rPr>
              <a:t>Unmarried male lawyers aged between 30 and 50.</a:t>
            </a:r>
            <a:endParaRPr lang="en-US">
              <a:solidFill>
                <a:srgbClr val="000000"/>
              </a:solidFill>
              <a:latin typeface="Tenorite"/>
              <a:cs typeface="Segoe UI"/>
            </a:endParaRPr>
          </a:p>
          <a:p>
            <a:r>
              <a:rPr lang="en-US">
                <a:solidFill>
                  <a:srgbClr val="000000"/>
                </a:solidFill>
                <a:latin typeface="Tenorite"/>
                <a:ea typeface="+mn-lt"/>
                <a:cs typeface="Segoe UI"/>
              </a:rPr>
              <a:t>Unmarried female artists aged between 71 and 100.</a:t>
            </a:r>
            <a:endParaRPr lang="en-US"/>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ea typeface="+mj-lt"/>
                <a:cs typeface="+mj-lt"/>
              </a:rPr>
              <a:t>Requested descriptive analysis</a:t>
            </a:r>
            <a:endParaRPr lang="en-US"/>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a:ln>
            <a:solidFill>
              <a:schemeClr val="bg1"/>
            </a:solidFill>
          </a:ln>
        </p:spPr>
        <p:txBody>
          <a:bodyPr vert="horz" lIns="91440" tIns="45720" rIns="91440" bIns="45720" rtlCol="0" anchor="t">
            <a:normAutofit fontScale="62500" lnSpcReduction="20000"/>
          </a:bodyPr>
          <a:lstStyle/>
          <a:p>
            <a:r>
              <a:rPr lang="en-US">
                <a:solidFill>
                  <a:srgbClr val="FFFFFF"/>
                </a:solidFill>
                <a:ea typeface="+mj-lt"/>
                <a:cs typeface="+mj-lt"/>
              </a:rPr>
              <a:t>What is the gender that donates the most?</a:t>
            </a:r>
            <a:endParaRPr lang="en-US"/>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vert="horz" lIns="91440" tIns="45720" rIns="91440" bIns="45720" rtlCol="0" anchor="t">
            <a:normAutofit fontScale="92500"/>
          </a:bodyPr>
          <a:lstStyle/>
          <a:p>
            <a:r>
              <a:rPr lang="en-US">
                <a:ea typeface="+mn-lt"/>
                <a:cs typeface="+mn-lt"/>
              </a:rPr>
              <a:t>There are </a:t>
            </a:r>
            <a:r>
              <a:rPr lang="en-US" b="1">
                <a:ea typeface="+mn-lt"/>
                <a:cs typeface="+mn-lt"/>
              </a:rPr>
              <a:t>no significant</a:t>
            </a:r>
            <a:r>
              <a:rPr lang="en-US">
                <a:ea typeface="+mn-lt"/>
                <a:cs typeface="+mn-lt"/>
              </a:rPr>
              <a:t> differences in the average donation between females and males*.</a:t>
            </a:r>
            <a:endParaRPr lang="en-US"/>
          </a:p>
          <a:p>
            <a:r>
              <a:rPr lang="en-US">
                <a:ea typeface="+mn-lt"/>
                <a:cs typeface="+mn-lt"/>
              </a:rPr>
              <a:t>However, the number of </a:t>
            </a:r>
            <a:r>
              <a:rPr lang="en-US" b="1">
                <a:ea typeface="+mn-lt"/>
                <a:cs typeface="+mn-lt"/>
              </a:rPr>
              <a:t>male </a:t>
            </a:r>
            <a:r>
              <a:rPr lang="en-US">
                <a:ea typeface="+mn-lt"/>
                <a:cs typeface="+mn-lt"/>
              </a:rPr>
              <a:t>donors is 20% higher. Males contributed more to MSF funds by 14%.</a:t>
            </a:r>
            <a:endParaRPr lang="en-US"/>
          </a:p>
          <a:p>
            <a:endParaRPr lang="en-US"/>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a:ln>
            <a:solidFill>
              <a:schemeClr val="bg1"/>
            </a:solidFill>
          </a:ln>
        </p:spPr>
        <p:txBody>
          <a:bodyPr vert="horz" lIns="91440" tIns="45720" rIns="91440" bIns="45720" rtlCol="0" anchor="t">
            <a:normAutofit fontScale="62500" lnSpcReduction="20000"/>
          </a:bodyPr>
          <a:lstStyle/>
          <a:p>
            <a:r>
              <a:rPr lang="en-US">
                <a:solidFill>
                  <a:srgbClr val="FFFFFF"/>
                </a:solidFill>
                <a:ea typeface="+mj-lt"/>
                <a:cs typeface="+mj-lt"/>
              </a:rPr>
              <a:t>What are the ages that donate the most?</a:t>
            </a:r>
            <a:endParaRPr lang="en-US"/>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fontScale="92500" lnSpcReduction="20000"/>
          </a:bodyPr>
          <a:lstStyle/>
          <a:p>
            <a:r>
              <a:rPr lang="en-US">
                <a:ea typeface="+mn-lt"/>
                <a:cs typeface="+mn-lt"/>
              </a:rPr>
              <a:t>On average, donors aged between 73 and 89 years old contribute the most.</a:t>
            </a:r>
            <a:endParaRPr lang="en-US"/>
          </a:p>
          <a:p>
            <a:r>
              <a:rPr lang="en-US">
                <a:ea typeface="+mn-lt"/>
                <a:cs typeface="+mn-lt"/>
              </a:rPr>
              <a:t>However, as donors aged between 35 and 40 years old are more common, they contribute more to MSF funds.</a:t>
            </a:r>
            <a:endParaRPr lang="en-US"/>
          </a:p>
          <a:p>
            <a:endParaRPr lang="en-US"/>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a:ln>
            <a:solidFill>
              <a:schemeClr val="bg1"/>
            </a:solidFill>
          </a:ln>
        </p:spPr>
        <p:txBody>
          <a:bodyPr vert="horz" lIns="91440" tIns="45720" rIns="91440" bIns="45720" rtlCol="0" anchor="t">
            <a:normAutofit fontScale="92500" lnSpcReduction="10000"/>
          </a:bodyPr>
          <a:lstStyle/>
          <a:p>
            <a:r>
              <a:rPr lang="en-US" sz="1200">
                <a:solidFill>
                  <a:srgbClr val="FFFFFF"/>
                </a:solidFill>
                <a:ea typeface="+mj-lt"/>
                <a:cs typeface="+mj-lt"/>
              </a:rPr>
              <a:t>What are the professions that donate for the longest periods?</a:t>
            </a:r>
            <a:endParaRPr lang="en-US" sz="120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r>
              <a:rPr lang="en-US">
                <a:solidFill>
                  <a:srgbClr val="FFFFFF"/>
                </a:solidFill>
                <a:ea typeface="+mn-lt"/>
                <a:cs typeface="+mn-lt"/>
              </a:rPr>
              <a:t>Homemakers are the profession that donates for the longest duration on average, 3 years, followed by artists with 2.3 years.</a:t>
            </a:r>
            <a:endParaRPr lang="en-US"/>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pPr marL="171450" indent="-171450">
              <a:buFont typeface="Arial"/>
              <a:buChar char="•"/>
            </a:pPr>
            <a:r>
              <a:rPr lang="en-US"/>
              <a:t>Using a t-test we found a value of 1</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a:t>total segmentation recommended</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Objective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vert="horz" lIns="91440" tIns="45720" rIns="91440" bIns="45720" rtlCol="0" anchor="t">
            <a:normAutofit/>
          </a:bodyPr>
          <a:lstStyle/>
          <a:p>
            <a:r>
              <a:rPr lang="en-US" noProof="1">
                <a:solidFill>
                  <a:srgbClr val="000000"/>
                </a:solidFill>
                <a:ea typeface="+mn-lt"/>
                <a:cs typeface="+mn-lt"/>
              </a:rPr>
              <a:t>Target a specific audience to optimize both the likelihood of donations and the donation amounts.</a:t>
            </a:r>
          </a:p>
          <a:p>
            <a:endParaRPr lang="en-US"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sz="1600" noProof="1">
                <a:ea typeface="+mj-lt"/>
                <a:cs typeface="+mj-lt"/>
              </a:rPr>
              <a:t>Methodology</a:t>
            </a:r>
            <a:endParaRPr lang="en-US"/>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8835" cy="1615139"/>
          </a:xfrm>
        </p:spPr>
        <p:txBody>
          <a:bodyPr vert="horz" lIns="91440" tIns="45720" rIns="91440" bIns="45720" rtlCol="0" anchor="t">
            <a:normAutofit lnSpcReduction="10000"/>
          </a:bodyPr>
          <a:lstStyle/>
          <a:p>
            <a:r>
              <a:rPr lang="en-US" sz="1200" noProof="1">
                <a:solidFill>
                  <a:srgbClr val="000000"/>
                </a:solidFill>
                <a:ea typeface="+mn-lt"/>
                <a:cs typeface="+mn-lt"/>
              </a:rPr>
              <a:t>We employ logistic regression to identify a specific audience more prone to answering donation calls.</a:t>
            </a:r>
            <a:endParaRPr lang="en-US"/>
          </a:p>
          <a:p>
            <a:r>
              <a:rPr lang="en-US" sz="1200" noProof="1">
                <a:solidFill>
                  <a:srgbClr val="000000"/>
                </a:solidFill>
                <a:ea typeface="+mn-lt"/>
                <a:cs typeface="+mn-lt"/>
              </a:rPr>
              <a:t>We calculated the expected value to consider both the likelihood of donating and the amount donated.</a:t>
            </a:r>
            <a:endParaRPr lang="en-US"/>
          </a:p>
          <a:p>
            <a:r>
              <a:rPr lang="en-US" sz="1200" noProof="1">
                <a:solidFill>
                  <a:srgbClr val="000000"/>
                </a:solidFill>
                <a:ea typeface="+mn-lt"/>
                <a:cs typeface="+mn-lt"/>
              </a:rPr>
              <a:t>  Why?: If we targeted a massive number of people, and each of these individuals gives just $1, and our costs are about $1 per person, we would make almost no money.</a:t>
            </a:r>
            <a:endParaRPr lang="en-US"/>
          </a:p>
          <a:p>
            <a:endParaRPr lang="en-US" sz="1200" noProof="1">
              <a:ea typeface="+mn-lt"/>
              <a:cs typeface="+mn-lt"/>
            </a:endParaRP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5</a:t>
            </a:fld>
            <a:endParaRPr lang="en-US"/>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a:ea typeface="+mj-lt"/>
                <a:cs typeface="+mj-lt"/>
              </a:rPr>
              <a:t>Methodology and results</a:t>
            </a:r>
            <a:endParaRPr lang="en-US"/>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a:ln>
            <a:solidFill>
              <a:schemeClr val="accent4">
                <a:lumMod val="20000"/>
                <a:lumOff val="80000"/>
              </a:schemeClr>
            </a:solidFill>
          </a:ln>
        </p:spPr>
        <p:txBody>
          <a:bodyPr/>
          <a:lstStyle/>
          <a:p>
            <a:r>
              <a:rPr lang="en-US" sz="1600"/>
              <a:t>Identifying important variables </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a:ln>
            <a:solidFill>
              <a:schemeClr val="accent4">
                <a:lumMod val="20000"/>
                <a:lumOff val="80000"/>
              </a:schemeClr>
            </a:solidFill>
          </a:ln>
        </p:spPr>
        <p:txBody>
          <a:bodyPr vert="horz" lIns="91440" tIns="45720" rIns="91440" bIns="45720" rtlCol="0" anchor="t">
            <a:normAutofit lnSpcReduction="10000"/>
          </a:bodyPr>
          <a:lstStyle/>
          <a:p>
            <a:pPr>
              <a:lnSpc>
                <a:spcPct val="90000"/>
              </a:lnSpc>
            </a:pPr>
            <a:r>
              <a:rPr lang="en-US" noProof="1">
                <a:solidFill>
                  <a:srgbClr val="000000"/>
                </a:solidFill>
                <a:ea typeface="+mn-lt"/>
                <a:cs typeface="+mn-lt"/>
              </a:rPr>
              <a:t>Using </a:t>
            </a:r>
            <a:r>
              <a:rPr lang="en-US" b="1" noProof="1">
                <a:solidFill>
                  <a:srgbClr val="000000"/>
                </a:solidFill>
                <a:ea typeface="+mn-lt"/>
                <a:cs typeface="+mn-lt"/>
              </a:rPr>
              <a:t>logistic regression</a:t>
            </a:r>
            <a:r>
              <a:rPr lang="en-US" noProof="1">
                <a:solidFill>
                  <a:srgbClr val="000000"/>
                </a:solidFill>
                <a:ea typeface="+mn-lt"/>
                <a:cs typeface="+mn-lt"/>
              </a:rPr>
              <a:t> and selecting the most important variables by comparing </a:t>
            </a:r>
            <a:r>
              <a:rPr lang="en-US" b="1" noProof="1">
                <a:solidFill>
                  <a:srgbClr val="000000"/>
                </a:solidFill>
                <a:ea typeface="+mn-lt"/>
                <a:cs typeface="+mn-lt"/>
              </a:rPr>
              <a:t>AIC</a:t>
            </a:r>
            <a:r>
              <a:rPr lang="en-US" noProof="1">
                <a:solidFill>
                  <a:srgbClr val="000000"/>
                </a:solidFill>
                <a:ea typeface="+mn-lt"/>
                <a:cs typeface="+mn-lt"/>
              </a:rPr>
              <a:t>, we identify:</a:t>
            </a:r>
            <a:endParaRPr lang="en-US"/>
          </a:p>
          <a:p>
            <a:pPr marL="285750" indent="-285750">
              <a:lnSpc>
                <a:spcPct val="90000"/>
              </a:lnSpc>
              <a:buChar char="•"/>
            </a:pPr>
            <a:r>
              <a:rPr lang="en-US" noProof="1">
                <a:solidFill>
                  <a:srgbClr val="000000"/>
                </a:solidFill>
                <a:ea typeface="+mn-lt"/>
                <a:cs typeface="+mn-lt"/>
              </a:rPr>
              <a:t>Gender</a:t>
            </a:r>
            <a:endParaRPr lang="en-US">
              <a:solidFill>
                <a:srgbClr val="000000"/>
              </a:solidFill>
              <a:ea typeface="+mn-lt"/>
              <a:cs typeface="+mn-lt"/>
            </a:endParaRPr>
          </a:p>
          <a:p>
            <a:pPr marL="285750" indent="-285750">
              <a:lnSpc>
                <a:spcPct val="90000"/>
              </a:lnSpc>
              <a:buChar char="•"/>
            </a:pPr>
            <a:r>
              <a:rPr lang="en-US" noProof="1">
                <a:solidFill>
                  <a:srgbClr val="000000"/>
                </a:solidFill>
                <a:ea typeface="+mn-lt"/>
                <a:cs typeface="+mn-lt"/>
              </a:rPr>
              <a:t>Age</a:t>
            </a:r>
            <a:endParaRPr lang="en-US">
              <a:solidFill>
                <a:srgbClr val="000000"/>
              </a:solidFill>
              <a:ea typeface="+mn-lt"/>
              <a:cs typeface="+mn-lt"/>
            </a:endParaRPr>
          </a:p>
          <a:p>
            <a:pPr marL="285750" indent="-285750">
              <a:lnSpc>
                <a:spcPct val="90000"/>
              </a:lnSpc>
              <a:buChar char="•"/>
            </a:pPr>
            <a:r>
              <a:rPr lang="en-US" noProof="1">
                <a:solidFill>
                  <a:srgbClr val="000000"/>
                </a:solidFill>
                <a:ea typeface="+mn-lt"/>
                <a:cs typeface="+mn-lt"/>
              </a:rPr>
              <a:t>Profession</a:t>
            </a:r>
            <a:endParaRPr lang="en-US">
              <a:solidFill>
                <a:srgbClr val="000000"/>
              </a:solidFill>
              <a:ea typeface="+mn-lt"/>
              <a:cs typeface="+mn-lt"/>
            </a:endParaRPr>
          </a:p>
          <a:p>
            <a:pPr marL="285750" indent="-285750">
              <a:lnSpc>
                <a:spcPct val="90000"/>
              </a:lnSpc>
              <a:buChar char="•"/>
            </a:pPr>
            <a:r>
              <a:rPr lang="en-US" noProof="1">
                <a:solidFill>
                  <a:srgbClr val="000000"/>
                </a:solidFill>
                <a:ea typeface="+mn-lt"/>
                <a:cs typeface="+mn-lt"/>
              </a:rPr>
              <a:t>Marital situation</a:t>
            </a:r>
            <a:endParaRPr lang="en-US"/>
          </a:p>
          <a:p>
            <a:endParaRPr lang="en-US" noProof="1">
              <a:solidFill>
                <a:srgbClr val="000000"/>
              </a:solidFill>
            </a:endParaRP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a:ln>
            <a:solidFill>
              <a:schemeClr val="accent5">
                <a:lumMod val="20000"/>
                <a:lumOff val="80000"/>
              </a:schemeClr>
            </a:solidFill>
          </a:ln>
        </p:spPr>
        <p:txBody>
          <a:bodyPr/>
          <a:lstStyle/>
          <a:p>
            <a:r>
              <a:rPr lang="en-US"/>
              <a:t>Prediction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a:ln>
            <a:solidFill>
              <a:schemeClr val="accent5">
                <a:lumMod val="20000"/>
                <a:lumOff val="80000"/>
              </a:schemeClr>
            </a:solidFill>
          </a:ln>
        </p:spPr>
        <p:txBody>
          <a:bodyPr vert="horz" lIns="91440" tIns="45720" rIns="91440" bIns="45720" rtlCol="0" anchor="t">
            <a:normAutofit fontScale="92500" lnSpcReduction="10000"/>
          </a:bodyPr>
          <a:lstStyle/>
          <a:p>
            <a:r>
              <a:rPr lang="en-US">
                <a:solidFill>
                  <a:srgbClr val="000000"/>
                </a:solidFill>
                <a:ea typeface="+mn-lt"/>
                <a:cs typeface="+mn-lt"/>
              </a:rPr>
              <a:t>We used a logistic regression as it is a very simple model easy to interpret and fast to run</a:t>
            </a:r>
          </a:p>
          <a:p>
            <a:r>
              <a:rPr lang="en-US">
                <a:solidFill>
                  <a:srgbClr val="000000"/>
                </a:solidFill>
                <a:ea typeface="+mn-lt"/>
                <a:cs typeface="+mn-lt"/>
              </a:rPr>
              <a:t>Our model predicted that the audience more likely to respond to donation calls are married female artists between 51 and 70 years old, followed by married female artists between 31 and 50 years.</a:t>
            </a:r>
            <a:endParaRPr lang="en-US"/>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a:ln>
            <a:solidFill>
              <a:schemeClr val="accent6">
                <a:lumMod val="20000"/>
                <a:lumOff val="80000"/>
              </a:schemeClr>
            </a:solidFill>
          </a:ln>
        </p:spPr>
        <p:txBody>
          <a:bodyPr vert="horz" lIns="91440" tIns="45720" rIns="91440" bIns="45720" rtlCol="0" anchor="b">
            <a:normAutofit fontScale="77500" lnSpcReduction="20000"/>
          </a:bodyPr>
          <a:lstStyle/>
          <a:p>
            <a:r>
              <a:rPr lang="en-US">
                <a:solidFill>
                  <a:srgbClr val="000000"/>
                </a:solidFill>
                <a:ea typeface="+mj-lt"/>
                <a:cs typeface="+mj-lt"/>
              </a:rPr>
              <a:t>But we need to take into consideration the donation amount.</a:t>
            </a:r>
            <a:endParaRPr lang="en-US"/>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a:ln>
            <a:solidFill>
              <a:schemeClr val="accent6">
                <a:lumMod val="20000"/>
                <a:lumOff val="80000"/>
              </a:schemeClr>
            </a:solidFill>
          </a:ln>
        </p:spPr>
        <p:txBody>
          <a:bodyPr vert="horz" lIns="91440" tIns="45720" rIns="91440" bIns="45720" rtlCol="0" anchor="t">
            <a:normAutofit fontScale="62500" lnSpcReduction="20000"/>
          </a:bodyPr>
          <a:lstStyle/>
          <a:p>
            <a:r>
              <a:rPr lang="en-US" noProof="1"/>
              <a:t>To do so we calculated the expected value* </a:t>
            </a:r>
            <a:endParaRPr lang="en-US" noProof="1">
              <a:ea typeface="+mn-lt"/>
              <a:cs typeface="+mn-lt"/>
            </a:endParaRPr>
          </a:p>
          <a:p>
            <a:r>
              <a:rPr lang="en-US" noProof="1">
                <a:ea typeface="+mn-lt"/>
                <a:cs typeface="+mn-lt"/>
              </a:rPr>
              <a:t>Cost: the cost to send ads is the 1$ per person </a:t>
            </a:r>
          </a:p>
          <a:p>
            <a:r>
              <a:rPr lang="en-US" noProof="1">
                <a:ea typeface="+mn-lt"/>
                <a:cs typeface="+mn-lt"/>
              </a:rPr>
              <a:t>Because lawyers between 30 and 50 years old donate more money despite they lower response to donation call (61% likely to respond), they are interesting candidates to target</a:t>
            </a:r>
            <a:endParaRPr lang="en-US">
              <a:ea typeface="+mn-lt"/>
              <a:cs typeface="+mn-lt"/>
            </a:endParaRPr>
          </a:p>
          <a:p>
            <a:pPr>
              <a:lnSpc>
                <a:spcPct val="80000"/>
              </a:lnSpc>
            </a:pPr>
            <a:r>
              <a:rPr lang="en-US" b="1" noProof="1"/>
              <a:t>Best targets: </a:t>
            </a:r>
            <a:endParaRPr lang="en-US"/>
          </a:p>
          <a:p>
            <a:pPr>
              <a:lnSpc>
                <a:spcPct val="80000"/>
              </a:lnSpc>
            </a:pPr>
            <a:r>
              <a:rPr lang="en-US" b="1" noProof="1"/>
              <a:t>Unmarried male lawyers aged between 30 and 50.</a:t>
            </a:r>
          </a:p>
          <a:p>
            <a:r>
              <a:rPr lang="en-US" b="1" noProof="1"/>
              <a:t>Unmarried female artists aged between 71 and 100.</a:t>
            </a:r>
            <a:endParaRPr lang="en-US" b="1"/>
          </a:p>
          <a:p>
            <a:endParaRPr lang="en-US" b="1" noProof="1"/>
          </a:p>
          <a:p>
            <a:endParaRPr lang="en-US"/>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1242501" y="6356350"/>
            <a:ext cx="9706998" cy="365125"/>
          </a:xfrm>
        </p:spPr>
        <p:txBody>
          <a:bodyPr/>
          <a:lstStyle/>
          <a:p>
            <a:r>
              <a:rPr lang="en-US" dirty="0">
                <a:solidFill>
                  <a:srgbClr val="898989"/>
                </a:solidFill>
                <a:ea typeface="+mn-lt"/>
                <a:cs typeface="+mn-lt"/>
              </a:rPr>
              <a:t>*Expected benefit of targeting = p(R | 𝐀) · v R(𝐀) + 1- p(R | 𝐀) · </a:t>
            </a:r>
            <a:r>
              <a:rPr lang="en-US" err="1">
                <a:solidFill>
                  <a:srgbClr val="898989"/>
                </a:solidFill>
                <a:ea typeface="+mn-lt"/>
                <a:cs typeface="+mn-lt"/>
              </a:rPr>
              <a:t>vNR</a:t>
            </a:r>
            <a:r>
              <a:rPr lang="en-US" dirty="0">
                <a:solidFill>
                  <a:srgbClr val="898989"/>
                </a:solidFill>
                <a:ea typeface="+mn-lt"/>
                <a:cs typeface="+mn-lt"/>
              </a:rPr>
              <a:t>(𝐀) </a:t>
            </a:r>
            <a:endParaRPr lang="en-US"/>
          </a:p>
          <a:p>
            <a:r>
              <a:rPr lang="en-US" dirty="0" err="1">
                <a:solidFill>
                  <a:srgbClr val="898989"/>
                </a:solidFill>
                <a:ea typeface="+mn-lt"/>
                <a:cs typeface="+mn-lt"/>
              </a:rPr>
              <a:t>vR</a:t>
            </a:r>
            <a:r>
              <a:rPr lang="en-US" dirty="0">
                <a:solidFill>
                  <a:srgbClr val="898989"/>
                </a:solidFill>
                <a:ea typeface="+mn-lt"/>
                <a:cs typeface="+mn-lt"/>
              </a:rPr>
              <a:t>(x) is the value we get from a response from consumer x </a:t>
            </a:r>
          </a:p>
          <a:p>
            <a:r>
              <a:rPr lang="en-US" dirty="0">
                <a:solidFill>
                  <a:srgbClr val="898989"/>
                </a:solidFill>
                <a:ea typeface="+mn-lt"/>
                <a:cs typeface="+mn-lt"/>
              </a:rPr>
              <a:t> </a:t>
            </a:r>
            <a:r>
              <a:rPr lang="en-US" dirty="0" err="1">
                <a:solidFill>
                  <a:srgbClr val="898989"/>
                </a:solidFill>
                <a:ea typeface="+mn-lt"/>
                <a:cs typeface="+mn-lt"/>
              </a:rPr>
              <a:t>vNR</a:t>
            </a:r>
            <a:r>
              <a:rPr lang="en-US" dirty="0">
                <a:solidFill>
                  <a:srgbClr val="898989"/>
                </a:solidFill>
                <a:ea typeface="+mn-lt"/>
                <a:cs typeface="+mn-lt"/>
              </a:rPr>
              <a:t>(x) is the value we get if consumer x does not respond. </a:t>
            </a:r>
          </a:p>
          <a:p>
            <a:r>
              <a:rPr lang="en-US">
                <a:solidFill>
                  <a:srgbClr val="898989"/>
                </a:solidFill>
                <a:ea typeface="+mn-lt"/>
                <a:cs typeface="+mn-lt"/>
              </a:rPr>
              <a:t>p(R | 𝐀) is the probability of response given consumer x</a:t>
            </a:r>
          </a:p>
          <a:p>
            <a:r>
              <a:rPr lang="en-US" dirty="0">
                <a:solidFill>
                  <a:srgbClr val="898989"/>
                </a:solidFill>
                <a:ea typeface="+mn-lt"/>
                <a:cs typeface="+mn-lt"/>
              </a:rPr>
              <a:t>Code to replicate these results is annexed</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62B9-1E87-B93B-6AEE-68F3684A1675}"/>
              </a:ext>
            </a:extLst>
          </p:cNvPr>
          <p:cNvSpPr>
            <a:spLocks noGrp="1"/>
          </p:cNvSpPr>
          <p:nvPr>
            <p:ph type="title"/>
          </p:nvPr>
        </p:nvSpPr>
        <p:spPr>
          <a:xfrm>
            <a:off x="1885156" y="224640"/>
            <a:ext cx="8421688" cy="1325563"/>
          </a:xfrm>
        </p:spPr>
        <p:txBody>
          <a:bodyPr/>
          <a:lstStyle/>
          <a:p>
            <a:r>
              <a:rPr lang="en-US"/>
              <a:t>Result table</a:t>
            </a:r>
          </a:p>
        </p:txBody>
      </p:sp>
      <p:sp>
        <p:nvSpPr>
          <p:cNvPr id="9" name="Date Placeholder 8">
            <a:extLst>
              <a:ext uri="{FF2B5EF4-FFF2-40B4-BE49-F238E27FC236}">
                <a16:creationId xmlns:a16="http://schemas.microsoft.com/office/drawing/2014/main" id="{8B907C6C-1A99-0BC7-AC9E-26C86D8D45FF}"/>
              </a:ext>
            </a:extLst>
          </p:cNvPr>
          <p:cNvSpPr>
            <a:spLocks noGrp="1"/>
          </p:cNvSpPr>
          <p:nvPr>
            <p:ph type="dt" sz="half" idx="10"/>
          </p:nvPr>
        </p:nvSpPr>
        <p:spPr/>
        <p:txBody>
          <a:bodyPr/>
          <a:lstStyle/>
          <a:p>
            <a:r>
              <a:rPr lang="en-US"/>
              <a:t>20XX</a:t>
            </a:r>
          </a:p>
        </p:txBody>
      </p:sp>
      <p:sp>
        <p:nvSpPr>
          <p:cNvPr id="10" name="Footer Placeholder 9">
            <a:extLst>
              <a:ext uri="{FF2B5EF4-FFF2-40B4-BE49-F238E27FC236}">
                <a16:creationId xmlns:a16="http://schemas.microsoft.com/office/drawing/2014/main" id="{A37F0398-F7DE-9BFE-245C-3F332957227F}"/>
              </a:ext>
            </a:extLst>
          </p:cNvPr>
          <p:cNvSpPr>
            <a:spLocks noGrp="1"/>
          </p:cNvSpPr>
          <p:nvPr>
            <p:ph type="ftr" sz="quarter" idx="11"/>
          </p:nvPr>
        </p:nvSpPr>
        <p:spPr/>
        <p:txBody>
          <a:bodyPr/>
          <a:lstStyle/>
          <a:p>
            <a:r>
              <a:rPr lang="en-US"/>
              <a:t>Pitch Deck</a:t>
            </a:r>
          </a:p>
        </p:txBody>
      </p:sp>
      <p:sp>
        <p:nvSpPr>
          <p:cNvPr id="11" name="Slide Number Placeholder 10">
            <a:extLst>
              <a:ext uri="{FF2B5EF4-FFF2-40B4-BE49-F238E27FC236}">
                <a16:creationId xmlns:a16="http://schemas.microsoft.com/office/drawing/2014/main" id="{FA90EB81-1ECF-5E06-B4AA-F94C6100EF25}"/>
              </a:ext>
            </a:extLst>
          </p:cNvPr>
          <p:cNvSpPr>
            <a:spLocks noGrp="1"/>
          </p:cNvSpPr>
          <p:nvPr>
            <p:ph type="sldNum" sz="quarter" idx="12"/>
          </p:nvPr>
        </p:nvSpPr>
        <p:spPr/>
        <p:txBody>
          <a:bodyPr/>
          <a:lstStyle/>
          <a:p>
            <a:fld id="{B5CEABB6-07DC-46E8-9B57-56EC44A396E5}" type="slidenum">
              <a:rPr lang="en-US" smtClean="0"/>
              <a:t>7</a:t>
            </a:fld>
            <a:endParaRPr lang="en-US"/>
          </a:p>
        </p:txBody>
      </p:sp>
      <p:pic>
        <p:nvPicPr>
          <p:cNvPr id="4" name="Picture 3" descr="A table with numbers and text&#10;&#10;Description automatically generated">
            <a:extLst>
              <a:ext uri="{FF2B5EF4-FFF2-40B4-BE49-F238E27FC236}">
                <a16:creationId xmlns:a16="http://schemas.microsoft.com/office/drawing/2014/main" id="{F653EE94-2F80-438A-6D04-C920D964071D}"/>
              </a:ext>
            </a:extLst>
          </p:cNvPr>
          <p:cNvPicPr>
            <a:picLocks noChangeAspect="1"/>
          </p:cNvPicPr>
          <p:nvPr/>
        </p:nvPicPr>
        <p:blipFill rotWithShape="1">
          <a:blip r:embed="rId2"/>
          <a:srcRect l="344" r="-86" b="-140"/>
          <a:stretch/>
        </p:blipFill>
        <p:spPr>
          <a:xfrm>
            <a:off x="2450995" y="1752640"/>
            <a:ext cx="7296306" cy="4492578"/>
          </a:xfrm>
          <a:prstGeom prst="rect">
            <a:avLst/>
          </a:prstGeom>
        </p:spPr>
      </p:pic>
    </p:spTree>
    <p:extLst>
      <p:ext uri="{BB962C8B-B14F-4D97-AF65-F5344CB8AC3E}">
        <p14:creationId xmlns:p14="http://schemas.microsoft.com/office/powerpoint/2010/main" val="338029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E3C9-8508-AE9C-75A2-38D05691EEA3}"/>
              </a:ext>
            </a:extLst>
          </p:cNvPr>
          <p:cNvSpPr>
            <a:spLocks noGrp="1"/>
          </p:cNvSpPr>
          <p:nvPr>
            <p:ph type="title"/>
          </p:nvPr>
        </p:nvSpPr>
        <p:spPr/>
        <p:txBody>
          <a:bodyPr/>
          <a:lstStyle/>
          <a:p>
            <a:r>
              <a:rPr lang="en-US"/>
              <a:t>Future directions</a:t>
            </a:r>
          </a:p>
        </p:txBody>
      </p:sp>
      <p:sp>
        <p:nvSpPr>
          <p:cNvPr id="3" name="Text Placeholder 2">
            <a:extLst>
              <a:ext uri="{FF2B5EF4-FFF2-40B4-BE49-F238E27FC236}">
                <a16:creationId xmlns:a16="http://schemas.microsoft.com/office/drawing/2014/main" id="{4217FDDA-59B6-1159-F85C-BA97F658FF76}"/>
              </a:ext>
            </a:extLst>
          </p:cNvPr>
          <p:cNvSpPr>
            <a:spLocks noGrp="1"/>
          </p:cNvSpPr>
          <p:nvPr>
            <p:ph type="body" idx="1"/>
          </p:nvPr>
        </p:nvSpPr>
        <p:spPr/>
        <p:txBody>
          <a:bodyPr/>
          <a:lstStyle/>
          <a:p>
            <a:r>
              <a:rPr lang="en-US"/>
              <a:t>Deal with selection bias</a:t>
            </a:r>
          </a:p>
        </p:txBody>
      </p:sp>
      <p:sp>
        <p:nvSpPr>
          <p:cNvPr id="4" name="Content Placeholder 3">
            <a:extLst>
              <a:ext uri="{FF2B5EF4-FFF2-40B4-BE49-F238E27FC236}">
                <a16:creationId xmlns:a16="http://schemas.microsoft.com/office/drawing/2014/main" id="{11C618B4-07CD-8CB2-5FD5-A9E524C935A4}"/>
              </a:ext>
            </a:extLst>
          </p:cNvPr>
          <p:cNvSpPr>
            <a:spLocks noGrp="1"/>
          </p:cNvSpPr>
          <p:nvPr>
            <p:ph sz="half" idx="2"/>
          </p:nvPr>
        </p:nvSpPr>
        <p:spPr/>
        <p:txBody>
          <a:bodyPr vert="horz" lIns="91440" tIns="45720" rIns="91440" bIns="45720" rtlCol="0" anchor="t">
            <a:normAutofit/>
          </a:bodyPr>
          <a:lstStyle/>
          <a:p>
            <a:r>
              <a:rPr lang="en-US" dirty="0">
                <a:ea typeface="+mn-lt"/>
                <a:cs typeface="+mn-lt"/>
              </a:rPr>
              <a:t>Because the data are from past donations there is very likely selection bias</a:t>
            </a:r>
          </a:p>
          <a:p>
            <a:endParaRPr lang="en-US" dirty="0"/>
          </a:p>
          <a:p>
            <a:r>
              <a:rPr lang="en-US" dirty="0">
                <a:ea typeface="+mn-lt"/>
                <a:cs typeface="+mn-lt"/>
              </a:rPr>
              <a:t>Apply data science techniques to help deal with selection bias*</a:t>
            </a:r>
            <a:endParaRPr lang="en-US" dirty="0"/>
          </a:p>
        </p:txBody>
      </p:sp>
      <p:sp>
        <p:nvSpPr>
          <p:cNvPr id="5" name="Text Placeholder 4">
            <a:extLst>
              <a:ext uri="{FF2B5EF4-FFF2-40B4-BE49-F238E27FC236}">
                <a16:creationId xmlns:a16="http://schemas.microsoft.com/office/drawing/2014/main" id="{7C23F28D-662F-C901-307C-4B0ABF4E803B}"/>
              </a:ext>
            </a:extLst>
          </p:cNvPr>
          <p:cNvSpPr>
            <a:spLocks noGrp="1"/>
          </p:cNvSpPr>
          <p:nvPr>
            <p:ph type="body" sz="quarter" idx="3"/>
          </p:nvPr>
        </p:nvSpPr>
        <p:spPr/>
        <p:txBody>
          <a:bodyPr/>
          <a:lstStyle/>
          <a:p>
            <a:r>
              <a:rPr lang="en-US"/>
              <a:t>Try other ml models</a:t>
            </a:r>
          </a:p>
        </p:txBody>
      </p:sp>
      <p:sp>
        <p:nvSpPr>
          <p:cNvPr id="6" name="Content Placeholder 5">
            <a:extLst>
              <a:ext uri="{FF2B5EF4-FFF2-40B4-BE49-F238E27FC236}">
                <a16:creationId xmlns:a16="http://schemas.microsoft.com/office/drawing/2014/main" id="{303104C8-70FA-193D-EEDC-935A676B5915}"/>
              </a:ext>
            </a:extLst>
          </p:cNvPr>
          <p:cNvSpPr>
            <a:spLocks noGrp="1"/>
          </p:cNvSpPr>
          <p:nvPr>
            <p:ph sz="quarter" idx="4"/>
          </p:nvPr>
        </p:nvSpPr>
        <p:spPr/>
        <p:txBody>
          <a:bodyPr vert="horz" lIns="91440" tIns="45720" rIns="91440" bIns="45720" rtlCol="0" anchor="t">
            <a:normAutofit/>
          </a:bodyPr>
          <a:lstStyle/>
          <a:p>
            <a:r>
              <a:rPr lang="en-US" dirty="0">
                <a:solidFill>
                  <a:srgbClr val="000000"/>
                </a:solidFill>
                <a:ea typeface="+mn-lt"/>
                <a:cs typeface="+mn-lt"/>
              </a:rPr>
              <a:t>Use more flexible machine learning models and tune them using cross-validation to see how the model generalizes to new data and better estimate the type of results that we could expect when applying the strategy in real life.</a:t>
            </a:r>
            <a:endParaRPr lang="en-US" dirty="0"/>
          </a:p>
        </p:txBody>
      </p:sp>
      <p:sp>
        <p:nvSpPr>
          <p:cNvPr id="7" name="Text Placeholder 6">
            <a:extLst>
              <a:ext uri="{FF2B5EF4-FFF2-40B4-BE49-F238E27FC236}">
                <a16:creationId xmlns:a16="http://schemas.microsoft.com/office/drawing/2014/main" id="{B6162493-588F-DC45-039A-8E223D80FF9F}"/>
              </a:ext>
            </a:extLst>
          </p:cNvPr>
          <p:cNvSpPr>
            <a:spLocks noGrp="1"/>
          </p:cNvSpPr>
          <p:nvPr>
            <p:ph type="body" idx="13"/>
          </p:nvPr>
        </p:nvSpPr>
        <p:spPr/>
        <p:txBody>
          <a:bodyPr/>
          <a:lstStyle/>
          <a:p>
            <a:r>
              <a:rPr lang="en-US">
                <a:solidFill>
                  <a:srgbClr val="000000"/>
                </a:solidFill>
                <a:ea typeface="+mj-lt"/>
                <a:cs typeface="+mj-lt"/>
              </a:rPr>
              <a:t>TRACK STRATEGY PERFORMANCE</a:t>
            </a:r>
            <a:endParaRPr lang="en-US">
              <a:solidFill>
                <a:srgbClr val="000000"/>
              </a:solidFill>
            </a:endParaRPr>
          </a:p>
        </p:txBody>
      </p:sp>
      <p:sp>
        <p:nvSpPr>
          <p:cNvPr id="8" name="Content Placeholder 7">
            <a:extLst>
              <a:ext uri="{FF2B5EF4-FFF2-40B4-BE49-F238E27FC236}">
                <a16:creationId xmlns:a16="http://schemas.microsoft.com/office/drawing/2014/main" id="{6D4E8D6F-3215-8D1B-0DEB-637AB7156120}"/>
              </a:ext>
            </a:extLst>
          </p:cNvPr>
          <p:cNvSpPr>
            <a:spLocks noGrp="1"/>
          </p:cNvSpPr>
          <p:nvPr>
            <p:ph sz="half" idx="14"/>
          </p:nvPr>
        </p:nvSpPr>
        <p:spPr/>
        <p:txBody>
          <a:bodyPr vert="horz" lIns="91440" tIns="45720" rIns="91440" bIns="45720" rtlCol="0" anchor="t">
            <a:normAutofit/>
          </a:bodyPr>
          <a:lstStyle/>
          <a:p>
            <a:r>
              <a:rPr lang="en-US" dirty="0">
                <a:solidFill>
                  <a:srgbClr val="000000"/>
                </a:solidFill>
                <a:ea typeface="+mn-lt"/>
                <a:cs typeface="+mn-lt"/>
              </a:rPr>
              <a:t>Develop a strategy for tracking model performance in real life, such as A/B testing.</a:t>
            </a:r>
            <a:endParaRPr lang="en-US" dirty="0"/>
          </a:p>
        </p:txBody>
      </p:sp>
      <p:sp>
        <p:nvSpPr>
          <p:cNvPr id="9" name="Date Placeholder 8">
            <a:extLst>
              <a:ext uri="{FF2B5EF4-FFF2-40B4-BE49-F238E27FC236}">
                <a16:creationId xmlns:a16="http://schemas.microsoft.com/office/drawing/2014/main" id="{F17BD89F-E249-8368-DFE6-24F619A18B95}"/>
              </a:ext>
            </a:extLst>
          </p:cNvPr>
          <p:cNvSpPr>
            <a:spLocks noGrp="1"/>
          </p:cNvSpPr>
          <p:nvPr>
            <p:ph type="dt" sz="half" idx="10"/>
          </p:nvPr>
        </p:nvSpPr>
        <p:spPr/>
        <p:txBody>
          <a:bodyPr/>
          <a:lstStyle/>
          <a:p>
            <a:r>
              <a:rPr lang="en-US"/>
              <a:t>20XX</a:t>
            </a:r>
          </a:p>
        </p:txBody>
      </p:sp>
      <p:sp>
        <p:nvSpPr>
          <p:cNvPr id="10" name="Footer Placeholder 9">
            <a:extLst>
              <a:ext uri="{FF2B5EF4-FFF2-40B4-BE49-F238E27FC236}">
                <a16:creationId xmlns:a16="http://schemas.microsoft.com/office/drawing/2014/main" id="{7C301A2C-75CC-5794-C8DE-968191BC7FFB}"/>
              </a:ext>
            </a:extLst>
          </p:cNvPr>
          <p:cNvSpPr>
            <a:spLocks noGrp="1"/>
          </p:cNvSpPr>
          <p:nvPr>
            <p:ph type="ftr" sz="quarter" idx="11"/>
          </p:nvPr>
        </p:nvSpPr>
        <p:spPr/>
        <p:txBody>
          <a:bodyPr/>
          <a:lstStyle/>
          <a:p>
            <a:r>
              <a:rPr lang="en-US" dirty="0">
                <a:ea typeface="+mn-lt"/>
                <a:cs typeface="+mn-lt"/>
              </a:rPr>
              <a:t>*(Zadrozny &amp; Elkan, 2001; Zadrozny, 2004)</a:t>
            </a:r>
            <a:endParaRPr lang="en-US" dirty="0"/>
          </a:p>
        </p:txBody>
      </p:sp>
      <p:sp>
        <p:nvSpPr>
          <p:cNvPr id="11" name="Slide Number Placeholder 10">
            <a:extLst>
              <a:ext uri="{FF2B5EF4-FFF2-40B4-BE49-F238E27FC236}">
                <a16:creationId xmlns:a16="http://schemas.microsoft.com/office/drawing/2014/main" id="{861EA0C7-B3CA-BA83-4922-5E1AC60CF3CB}"/>
              </a:ext>
            </a:extLst>
          </p:cNvPr>
          <p:cNvSpPr>
            <a:spLocks noGrp="1"/>
          </p:cNvSpPr>
          <p:nvPr>
            <p:ph type="sldNum" sz="quarter" idx="12"/>
          </p:nvPr>
        </p:nvSpPr>
        <p:spPr/>
        <p:txBody>
          <a:bodyPr/>
          <a:lstStyle/>
          <a:p>
            <a:fld id="{B5CEABB6-07DC-46E8-9B57-56EC44A396E5}" type="slidenum">
              <a:rPr lang="en-US" smtClean="0"/>
              <a:t>8</a:t>
            </a:fld>
            <a:endParaRPr lang="en-US"/>
          </a:p>
        </p:txBody>
      </p:sp>
    </p:spTree>
    <p:extLst>
      <p:ext uri="{BB962C8B-B14F-4D97-AF65-F5344CB8AC3E}">
        <p14:creationId xmlns:p14="http://schemas.microsoft.com/office/powerpoint/2010/main" val="244630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a:t>Conclusion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a:t>Audience target</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solidFill>
                  <a:srgbClr val="000000"/>
                </a:solidFill>
                <a:ea typeface="+mn-lt"/>
                <a:cs typeface="+mn-lt"/>
              </a:rPr>
              <a:t>To maximize donation profits, ad campaigns should be targeted to:</a:t>
            </a:r>
            <a:endParaRPr lang="en-US"/>
          </a:p>
          <a:p>
            <a:pPr marL="285750" indent="-285750">
              <a:buChar char="•"/>
            </a:pPr>
            <a:r>
              <a:rPr lang="en-US" noProof="1">
                <a:solidFill>
                  <a:srgbClr val="000000"/>
                </a:solidFill>
                <a:ea typeface="+mn-lt"/>
                <a:cs typeface="+mn-lt"/>
              </a:rPr>
              <a:t>Unmarried male lawyers aged between 30 and 50.</a:t>
            </a:r>
            <a:endParaRPr lang="en-US"/>
          </a:p>
          <a:p>
            <a:pPr marL="285750" indent="-285750">
              <a:buChar char="•"/>
            </a:pPr>
            <a:r>
              <a:rPr lang="en-US" noProof="1">
                <a:solidFill>
                  <a:srgbClr val="000000"/>
                </a:solidFill>
                <a:ea typeface="+mn-lt"/>
                <a:cs typeface="+mn-lt"/>
              </a:rPr>
              <a:t>Unmarried female artists aged between 71 and 100.</a:t>
            </a:r>
            <a:endParaRPr lang="en-US"/>
          </a:p>
          <a:p>
            <a:endParaRPr lang="en-US" noProof="1"/>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a:t>20XX</a:t>
            </a:r>
          </a:p>
        </p:txBody>
      </p:sp>
    </p:spTree>
    <p:extLst>
      <p:ext uri="{BB962C8B-B14F-4D97-AF65-F5344CB8AC3E}">
        <p14:creationId xmlns:p14="http://schemas.microsoft.com/office/powerpoint/2010/main" val="10574093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3C65-29EB-4E60-850B-7BD594E374E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6F37A69-22DE-493E-8552-03285CA5D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5ABCA3-2984-4C89-9460-81718D633EC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Monoline</vt:lpstr>
      <vt:lpstr>Market Segmentation Strategies </vt:lpstr>
      <vt:lpstr>What is the main Objective?</vt:lpstr>
      <vt:lpstr>Methodology</vt:lpstr>
      <vt:lpstr>Requested descriptive analysis</vt:lpstr>
      <vt:lpstr>total segmentation recommended</vt:lpstr>
      <vt:lpstr>Methodology and results</vt:lpstr>
      <vt:lpstr>Result table</vt:lpstr>
      <vt:lpstr>Future directions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126</cp:revision>
  <dcterms:created xsi:type="dcterms:W3CDTF">2024-01-31T00:16:03Z</dcterms:created>
  <dcterms:modified xsi:type="dcterms:W3CDTF">2024-01-31T18:33:56Z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