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64" r:id="rId20"/>
    <p:sldId id="480" r:id="rId21"/>
    <p:sldId id="481" r:id="rId22"/>
    <p:sldId id="482" r:id="rId23"/>
    <p:sldId id="400" r:id="rId24"/>
    <p:sldId id="3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Cookies" id="{EC79756F-24AF-4D7E-A575-6574611C49B3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Sessions" id="{17CF3466-1610-4817-8704-570FABB5D120}">
          <p14:sldIdLst>
            <p14:sldId id="474"/>
            <p14:sldId id="475"/>
            <p14:sldId id="476"/>
            <p14:sldId id="477"/>
            <p14:sldId id="478"/>
          </p14:sldIdLst>
        </p14:section>
        <p14:section name="Conclusion" id="{10E03AB1-9AA8-4E86-9A64-D741901E50A2}">
          <p14:sldIdLst>
            <p14:sldId id="464"/>
            <p14:sldId id="480"/>
            <p14:sldId id="481"/>
            <p14:sldId id="48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protocol is also stateless, by design, as semantics remain unchanged in comparison to original HTTP.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compression is </a:t>
            </a:r>
            <a:r>
              <a:rPr lang="en-US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One compression context and one decompression context are used 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entire connection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HPACK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Header Compression for HTTP/2, is a compression format especially crafted for HTTP/2 headers, 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being specified in a separate internet draft. It doesn't change HTTP/2 itself, so it doesn't change the semantics.</a:t>
            </a:r>
          </a:p>
          <a:p>
            <a:br>
              <a:rPr lang="en-US" dirty="0"/>
            </a:br>
            <a:r>
              <a:rPr lang="en-US" dirty="0"/>
              <a:t>Resource: https://stackoverflow.com/questions/36178447/is-http-2-a-stateless-protocol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51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12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3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softuni.bg/courses/java-web-development-basics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hyperlink" Target="https://softuni.bg/courses/" TargetMode="Externa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.png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ample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0" y="1765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State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14894" y="1413974"/>
            <a:ext cx="8142118" cy="1157157"/>
          </a:xfrm>
        </p:spPr>
        <p:txBody>
          <a:bodyPr>
            <a:normAutofit/>
          </a:bodyPr>
          <a:lstStyle/>
          <a:p>
            <a:r>
              <a:rPr lang="en-US" dirty="0"/>
              <a:t>Cookies &amp; Sessions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41011"/>
            <a:ext cx="19240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Web Dev Basics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263DAB-25BB-4C80-8D44-D9EC37787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46" y="3429000"/>
            <a:ext cx="2459766" cy="2459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F33311-3645-4957-BF70-28EB265417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61" y="3531252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(Mozilla)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1" y="2667000"/>
            <a:ext cx="11066211" cy="2231424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98812" y="2352261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826096" y="4905082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423706" y="2438400"/>
            <a:ext cx="1219200" cy="457200"/>
          </a:xfrm>
          <a:prstGeom prst="wedgeRoundRectCallout">
            <a:avLst>
              <a:gd name="adj1" fmla="val -42214"/>
              <a:gd name="adj2" fmla="val 68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465364" y="2551044"/>
            <a:ext cx="1981200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923212" y="5127024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Last accessed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3128" y="1904622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8919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1854" y="237602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83" y="327309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6645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4956450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4" grpId="0" animBg="1"/>
      <p:bldP spid="28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2" y="304800"/>
            <a:ext cx="9241051" cy="38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Sessions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7" y="3048000"/>
            <a:ext cx="9938916" cy="2874893"/>
          </a:xfrm>
        </p:spPr>
      </p:pic>
    </p:spTree>
    <p:extLst>
      <p:ext uri="{BB962C8B-B14F-4D97-AF65-F5344CB8AC3E}">
        <p14:creationId xmlns:p14="http://schemas.microsoft.com/office/powerpoint/2010/main" val="355822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to store information to be used across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694937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013" y="3269974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38" y="5398997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35" y="3962400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35" y="2771450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48" y="3962400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12829" y="329607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0323" y="294696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8771" y="413791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48186" y="5574513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4341" y="5000902"/>
            <a:ext cx="220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user:</a:t>
            </a:r>
            <a:r>
              <a:rPr lang="en-US" sz="2800" dirty="0"/>
              <a:t> Prakash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56386" y="3649917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9055" y="4447601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40919" y="4399526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52583" y="4722394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0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31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85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366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6626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5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6376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51013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357600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6625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7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7412" y="4591677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4811" y="1612365"/>
            <a:ext cx="1787869" cy="1988470"/>
          </a:xfrm>
          <a:prstGeom prst="roundRect">
            <a:avLst/>
          </a:prstGeom>
          <a:solidFill>
            <a:srgbClr val="6B8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/>
            </a:br>
            <a:r>
              <a:rPr lang="en-US" sz="2000" dirty="0"/>
              <a:t>sid 5 {</a:t>
            </a:r>
            <a:br>
              <a:rPr lang="en-US" sz="2000" dirty="0"/>
            </a:br>
            <a:r>
              <a:rPr lang="en-US" sz="2000" dirty="0"/>
              <a:t>  uid: 101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sid 7 {</a:t>
            </a:r>
            <a:br>
              <a:rPr lang="en-US" sz="2000" dirty="0"/>
            </a:br>
            <a:r>
              <a:rPr lang="en-US" sz="2000" dirty="0"/>
              <a:t>  uid: 102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9773244" y="4591677"/>
            <a:ext cx="1686867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uid  name</a:t>
            </a:r>
            <a:br>
              <a:rPr lang="en-US" dirty="0"/>
            </a:br>
            <a:r>
              <a:rPr lang="en-US" dirty="0"/>
              <a:t>101 Prakash</a:t>
            </a:r>
          </a:p>
          <a:p>
            <a:r>
              <a:rPr lang="en-US" dirty="0"/>
              <a:t>102 </a:t>
            </a:r>
            <a:r>
              <a:rPr lang="en-US" dirty="0" err="1"/>
              <a:t>Stamat</a:t>
            </a:r>
            <a:endParaRPr lang="bg-BG" dirty="0"/>
          </a:p>
        </p:txBody>
      </p:sp>
      <p:sp>
        <p:nvSpPr>
          <p:cNvPr id="48" name="TextBox 47"/>
          <p:cNvSpPr txBox="1"/>
          <p:nvPr/>
        </p:nvSpPr>
        <p:spPr>
          <a:xfrm>
            <a:off x="9424132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5813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632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647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786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632" y="4495800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0378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298" y="4869776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6233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199816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853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19508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6332" y="4234189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099786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3757" y="4968385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9" grpId="0"/>
      <p:bldP spid="44" grpId="0" animBg="1"/>
      <p:bldP spid="45" grpId="0" animBg="1"/>
      <p:bldP spid="48" grpId="0"/>
      <p:bldP spid="49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Custom-made Session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8285" y="2057208"/>
            <a:ext cx="708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Session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Map&lt;String, String&gt;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createdOn;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expiresOn;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8285" y="1524000"/>
            <a:ext cx="7086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Session.java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11585" y="2819400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04434" y="3585167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498771" y="4423463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506985" y="5148949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2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Create your own Sessions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93043"/>
            <a:ext cx="9938916" cy="28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sz="3200" dirty="0"/>
              <a:t>are: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000" dirty="0"/>
              <a:t>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sent back to the server, by the client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 </a:t>
            </a:r>
            <a:r>
              <a:rPr lang="en-US" sz="3200" dirty="0"/>
              <a:t>are: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server based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across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DA328F-BE43-4568-ACD9-89ACEAFAF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68" y="3703903"/>
            <a:ext cx="3734688" cy="2600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D05FA-040C-499C-B89E-279C27BCC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74" y="107828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>
              <a:hlinkClick r:id="rId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Web Dev Basics – State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05FB4BF-1E36-4A73-893C-5AC6B2C61A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011731"/>
                  </p:ext>
                </p:extLst>
              </p:nvPr>
            </p:nvGraphicFramePr>
            <p:xfrm>
              <a:off x="760810" y="1295400"/>
              <a:ext cx="5181203" cy="2915186"/>
            </p:xfrm>
            <a:graphic>
              <a:graphicData uri="http://schemas.microsoft.com/office/powerpoint/2016/slidezoom">
                <pslz:sldZm>
                  <pslz:sldZmObj sldId="465" cId="3137537680">
                    <pslz:zmPr id="{5539FA6E-DDAB-42CE-A5CE-CC093BC8EDF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81203" cy="29151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05FB4BF-1E36-4A73-893C-5AC6B2C61A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810" y="1295400"/>
                <a:ext cx="5181203" cy="29151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FC1CE2A-5103-44F9-9112-A498DF9671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317217"/>
                  </p:ext>
                </p:extLst>
              </p:nvPr>
            </p:nvGraphicFramePr>
            <p:xfrm>
              <a:off x="6246812" y="3200400"/>
              <a:ext cx="5181203" cy="2915186"/>
            </p:xfrm>
            <a:graphic>
              <a:graphicData uri="http://schemas.microsoft.com/office/powerpoint/2016/slidezoom">
                <pslz:sldZm>
                  <pslz:sldZmObj sldId="474" cId="3558222141">
                    <pslz:zmPr id="{DCE62443-E925-42A4-BF27-2252940ABC2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81203" cy="29151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FC1CE2A-5103-44F9-9112-A498DF967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6812" y="3200400"/>
                <a:ext cx="5181203" cy="29151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Cookies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405743"/>
            <a:ext cx="9241051" cy="3841637"/>
          </a:xfr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1804822" cy="5570355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086838" y="25353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58533" y="3416715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0140" y="2860362"/>
            <a:ext cx="88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95" y="31754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94" y="49166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49274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33" y="48753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55" y="3267295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5" y="2798770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44077" y="2514600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83555" y="3987737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04547" y="3459034"/>
            <a:ext cx="10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76591" y="4568697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30140" y="4045477"/>
            <a:ext cx="1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</a:t>
            </a: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062391" y="4959286"/>
            <a:ext cx="2590800" cy="457200"/>
          </a:xfrm>
          <a:prstGeom prst="wedgeRoundRectCallout">
            <a:avLst>
              <a:gd name="adj1" fmla="val -8790"/>
              <a:gd name="adj2" fmla="val -89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 stored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2" grpId="0"/>
      <p:bldP spid="41" grpId="0"/>
      <p:bldP spid="43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A small piece of data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server sends </a:t>
            </a:r>
            <a:r>
              <a:rPr lang="en-US" dirty="0"/>
              <a:t>to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user’s web browser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65008" y="303749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36107" y="4572000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3344" y="4034689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dirty="0" err="1"/>
              <a:t>lang</a:t>
            </a:r>
            <a:r>
              <a:rPr lang="en-US" sz="2800" dirty="0"/>
              <a:t>=</a:t>
            </a:r>
            <a:r>
              <a:rPr lang="en-US" sz="2800" dirty="0" err="1"/>
              <a:t>en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5" y="3677543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64" y="5418785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" y="5429579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3" y="5377435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5" y="3769408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62" y="3332170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26164" y="3048000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17" y="2033992"/>
            <a:ext cx="45066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http://www.oracle.com/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36107" y="245612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37253" y="2485137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3158" y="3769408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63263" y="3221562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>
                <a:hlinkClick r:id="rId8"/>
              </a:rPr>
              <a:t>www.example.bg</a:t>
            </a:r>
            <a:r>
              <a:rPr lang="en-US" sz="2800" dirty="0"/>
              <a:t>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70558" y="5242840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63263" y="4768389"/>
            <a:ext cx="4739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>
                <a:hlinkClick r:id="rId8"/>
              </a:rPr>
              <a:t>www.example.bg</a:t>
            </a:r>
            <a:r>
              <a:rPr lang="en-US" sz="2800" dirty="0"/>
              <a:t> HTTP/1.1</a:t>
            </a:r>
            <a:br>
              <a:rPr lang="en-US" sz="2800" dirty="0"/>
            </a:br>
            <a:r>
              <a:rPr lang="en-US" sz="2800" dirty="0"/>
              <a:t>Cookie: </a:t>
            </a:r>
            <a:r>
              <a:rPr lang="en-US" sz="2800" dirty="0" err="1"/>
              <a:t>lang</a:t>
            </a:r>
            <a:r>
              <a:rPr lang="en-US" sz="2800" dirty="0"/>
              <a:t>=</a:t>
            </a:r>
            <a:r>
              <a:rPr lang="en-US" sz="2800" dirty="0" err="1"/>
              <a:t>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2" grpId="0"/>
      <p:bldP spid="24" grpId="0" animBg="1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Example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47800"/>
            <a:ext cx="10609953" cy="4530668"/>
          </a:xfrm>
          <a:prstGeom prst="rect">
            <a:avLst/>
          </a:prstGeom>
        </p:spPr>
      </p:pic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6780212" y="2362200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10056812" y="2809461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7008812" y="3200400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7999412" y="3725679"/>
            <a:ext cx="1981200" cy="457200"/>
          </a:xfrm>
          <a:prstGeom prst="wedgeRoundRectCallout">
            <a:avLst>
              <a:gd name="adj1" fmla="val -62594"/>
              <a:gd name="adj2" fmla="val 31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Is secured?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399212" y="4275725"/>
            <a:ext cx="1981200" cy="457200"/>
          </a:xfrm>
          <a:prstGeom prst="wedgeRoundRectCallout">
            <a:avLst>
              <a:gd name="adj1" fmla="val -63096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HTTP only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9465365" y="4628322"/>
            <a:ext cx="1981200" cy="457200"/>
          </a:xfrm>
          <a:prstGeom prst="wedgeRoundRectCallout">
            <a:avLst>
              <a:gd name="adj1" fmla="val -63096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9588741" y="5362282"/>
            <a:ext cx="1734447" cy="457200"/>
          </a:xfrm>
          <a:prstGeom prst="wedgeRoundRectCallout">
            <a:avLst>
              <a:gd name="adj1" fmla="val -57366"/>
              <a:gd name="adj2" fmla="val -486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Expires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Purpose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45" y="1362332"/>
            <a:ext cx="1171093" cy="11710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1886" y="889511"/>
            <a:ext cx="126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81" y="4190820"/>
            <a:ext cx="1295009" cy="1347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90" y="4053598"/>
            <a:ext cx="1585202" cy="1585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154204"/>
            <a:ext cx="1383989" cy="138398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008812" y="2667000"/>
            <a:ext cx="2438400" cy="13865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94012" y="2667000"/>
            <a:ext cx="2285969" cy="15238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3791" y="2744636"/>
            <a:ext cx="0" cy="10653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794" y="5538193"/>
            <a:ext cx="163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Language settings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2202" y="5669133"/>
            <a:ext cx="3403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Preferences (Remember sign in)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65873" y="5638800"/>
            <a:ext cx="163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Store</a:t>
            </a:r>
          </a:p>
          <a:p>
            <a:pPr algn="ctr"/>
            <a:r>
              <a:rPr lang="en-US" sz="2800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2348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cookies are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SQLite browser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 Mozilla cookies are located here: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Open the file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 browser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320040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\AppData\Roaming\Mozilla\Firefox\Profiles\2awcekaj.default\cookies.sqlite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168001"/>
            <a:ext cx="5709962" cy="14552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36812" y="5638800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613</TotalTime>
  <Words>608</Words>
  <Application>Microsoft Office PowerPoint</Application>
  <PresentationFormat>Custom</PresentationFormat>
  <Paragraphs>169</Paragraphs>
  <Slides>23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State Management</vt:lpstr>
      <vt:lpstr>Table of Contents</vt:lpstr>
      <vt:lpstr>Questions</vt:lpstr>
      <vt:lpstr>Cookies</vt:lpstr>
      <vt:lpstr>HTTP is Stateless</vt:lpstr>
      <vt:lpstr>What are Cookies?</vt:lpstr>
      <vt:lpstr>Cookie Example</vt:lpstr>
      <vt:lpstr>Cookie Purpose</vt:lpstr>
      <vt:lpstr>Examine your Cookies</vt:lpstr>
      <vt:lpstr>Examine your Cookies (Mozilla)</vt:lpstr>
      <vt:lpstr>Third Party Cookies</vt:lpstr>
      <vt:lpstr>Cookies</vt:lpstr>
      <vt:lpstr>Sessions</vt:lpstr>
      <vt:lpstr>What are Sessions?</vt:lpstr>
      <vt:lpstr>Relation with Cookies</vt:lpstr>
      <vt:lpstr>Custom-made Session</vt:lpstr>
      <vt:lpstr>Create your own Sessions</vt:lpstr>
      <vt:lpstr>Summary</vt:lpstr>
      <vt:lpstr>Java Web Dev Basics – State Management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254</cp:revision>
  <dcterms:created xsi:type="dcterms:W3CDTF">2014-01-02T17:00:34Z</dcterms:created>
  <dcterms:modified xsi:type="dcterms:W3CDTF">2018-05-17T22:29:39Z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