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73" r:id="rId5"/>
    <p:sldId id="260" r:id="rId6"/>
    <p:sldId id="274" r:id="rId7"/>
    <p:sldId id="261" r:id="rId8"/>
    <p:sldId id="263" r:id="rId9"/>
    <p:sldId id="276" r:id="rId10"/>
    <p:sldId id="272" r:id="rId11"/>
    <p:sldId id="269" r:id="rId12"/>
    <p:sldId id="262" r:id="rId13"/>
    <p:sldId id="275" r:id="rId14"/>
    <p:sldId id="264" r:id="rId15"/>
    <p:sldId id="265" r:id="rId16"/>
    <p:sldId id="270" r:id="rId17"/>
    <p:sldId id="268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2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5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2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84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BorislavovDimitrov/Learn-to-code" TargetMode="External"/><Relationship Id="rId2" Type="http://schemas.openxmlformats.org/officeDocument/2006/relationships/hyperlink" Target="https://github.com/IvanBorislavovDimitrov/Learn-to-code-fronten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IvanBorislavovDimitrov/weather-station-senso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601775-2C3A-4D8A-909B-8CEB12D09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9CAA9-7019-4793-9F59-A13D5A10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1411615"/>
            <a:ext cx="8649738" cy="2590800"/>
          </a:xfrm>
        </p:spPr>
        <p:txBody>
          <a:bodyPr>
            <a:normAutofit/>
          </a:bodyPr>
          <a:lstStyle/>
          <a:p>
            <a:r>
              <a:rPr lang="bg-BG" dirty="0"/>
              <a:t>Дипломна работа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EF018-32B4-4ED3-AD49-4B5D603F9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080" y="3290606"/>
            <a:ext cx="8652788" cy="718139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Проектиране и разработка на приложение за следене и управление на температура и влажност</a:t>
            </a:r>
            <a:r>
              <a:rPr lang="en-BG" dirty="0"/>
              <a:t> </a:t>
            </a:r>
            <a:endParaRPr lang="bg-BG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607D971E-9AAD-4DDE-93C3-B7C7929C4D43}"/>
              </a:ext>
            </a:extLst>
          </p:cNvPr>
          <p:cNvSpPr txBox="1">
            <a:spLocks/>
          </p:cNvSpPr>
          <p:nvPr/>
        </p:nvSpPr>
        <p:spPr>
          <a:xfrm>
            <a:off x="1771130" y="4002415"/>
            <a:ext cx="8652788" cy="1311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Изработена от:</a:t>
            </a:r>
          </a:p>
          <a:p>
            <a:r>
              <a:rPr lang="bg-BG" dirty="0"/>
              <a:t>Иван Бориславов Димитров</a:t>
            </a:r>
          </a:p>
          <a:p>
            <a:r>
              <a:rPr lang="bg-BG" dirty="0"/>
              <a:t>Ф.№: 121320076</a:t>
            </a:r>
          </a:p>
          <a:p>
            <a:r>
              <a:rPr lang="bg-BG" dirty="0"/>
              <a:t>гр. 223</a:t>
            </a:r>
          </a:p>
        </p:txBody>
      </p:sp>
    </p:spTree>
    <p:extLst>
      <p:ext uri="{BB962C8B-B14F-4D97-AF65-F5344CB8AC3E}">
        <p14:creationId xmlns:p14="http://schemas.microsoft.com/office/powerpoint/2010/main" val="3026395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A58144-1CD8-483C-B207-FD0154A4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4147"/>
            <a:ext cx="10058400" cy="1161038"/>
          </a:xfrm>
        </p:spPr>
        <p:txBody>
          <a:bodyPr/>
          <a:lstStyle/>
          <a:p>
            <a:r>
              <a:rPr lang="bg-BG" dirty="0"/>
              <a:t>Архитектура на сървъра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21A7E-1084-953A-972B-D919DE46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37" y="1199117"/>
            <a:ext cx="9833927" cy="52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3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D5BE64-60DC-4EE2-A090-C87E64BF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03" y="399314"/>
            <a:ext cx="10058400" cy="1371600"/>
          </a:xfrm>
        </p:spPr>
        <p:txBody>
          <a:bodyPr/>
          <a:lstStyle/>
          <a:p>
            <a:r>
              <a:rPr lang="bg-BG" dirty="0"/>
              <a:t>Блокова схема на регистрация на потребител</a:t>
            </a:r>
            <a:endParaRPr lang="en-US" dirty="0"/>
          </a:p>
        </p:txBody>
      </p:sp>
      <p:pic>
        <p:nvPicPr>
          <p:cNvPr id="6" name="Картина 35">
            <a:extLst>
              <a:ext uri="{FF2B5EF4-FFF2-40B4-BE49-F238E27FC236}">
                <a16:creationId xmlns:a16="http://schemas.microsoft.com/office/drawing/2014/main" id="{05F69F7A-0544-ECE4-02CF-FDD872FBA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4" y="1501911"/>
            <a:ext cx="7131051" cy="4881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9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7D3F-1470-48FB-9AF8-23BD8D9A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65758"/>
            <a:ext cx="10058400" cy="1371600"/>
          </a:xfrm>
        </p:spPr>
        <p:txBody>
          <a:bodyPr/>
          <a:lstStyle/>
          <a:p>
            <a:r>
              <a:rPr lang="bg-BG" dirty="0"/>
              <a:t>Блокова схема на излизане от граница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B9BAD-7DD1-E97B-5F24-61CB5EEC8C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84" y="1564622"/>
            <a:ext cx="6779260" cy="46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96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698691-D0B0-4E3A-9AC2-35E0FEDD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3" y="382536"/>
            <a:ext cx="10058400" cy="1371600"/>
          </a:xfrm>
        </p:spPr>
        <p:txBody>
          <a:bodyPr/>
          <a:lstStyle/>
          <a:p>
            <a:r>
              <a:rPr lang="bg-BG" dirty="0"/>
              <a:t>Използвани дизайн шаблони</a:t>
            </a:r>
            <a:r>
              <a:rPr lang="en-US" dirty="0"/>
              <a:t> (</a:t>
            </a:r>
            <a:r>
              <a:rPr lang="en-US" b="1" dirty="0"/>
              <a:t>Design Patterns</a:t>
            </a:r>
            <a:r>
              <a:rPr lang="en-US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070C2C-1496-4238-9F50-B21F9B7A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3" y="1754136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/>
              <a:t>The Builder Pattern</a:t>
            </a:r>
          </a:p>
          <a:p>
            <a:r>
              <a:rPr lang="en-US" sz="2400" dirty="0"/>
              <a:t>The Factory Pattern</a:t>
            </a:r>
          </a:p>
          <a:p>
            <a:r>
              <a:rPr lang="en-US" sz="2400" dirty="0"/>
              <a:t>MVC Pattern</a:t>
            </a:r>
          </a:p>
        </p:txBody>
      </p:sp>
    </p:spTree>
    <p:extLst>
      <p:ext uri="{BB962C8B-B14F-4D97-AF65-F5344CB8AC3E}">
        <p14:creationId xmlns:p14="http://schemas.microsoft.com/office/powerpoint/2010/main" val="282956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7B22-E377-4A10-AF5A-10F1D590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92" y="374147"/>
            <a:ext cx="10058400" cy="1371600"/>
          </a:xfrm>
        </p:spPr>
        <p:txBody>
          <a:bodyPr>
            <a:normAutofit/>
          </a:bodyPr>
          <a:lstStyle/>
          <a:p>
            <a:r>
              <a:rPr lang="bg-BG" dirty="0"/>
              <a:t>Особености при реализацията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4533-9A44-4B14-969D-A8066C7D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92" y="1745747"/>
            <a:ext cx="11417416" cy="3849624"/>
          </a:xfrm>
        </p:spPr>
        <p:txBody>
          <a:bodyPr>
            <a:noAutofit/>
          </a:bodyPr>
          <a:lstStyle/>
          <a:p>
            <a:r>
              <a:rPr lang="bg-BG" sz="2400" dirty="0"/>
              <a:t>Клиентът комуникира със сървъра, за да изпраща и получава данни, например, при зареждане </a:t>
            </a:r>
            <a:r>
              <a:rPr lang="bg-BG" sz="2400"/>
              <a:t>на страници, </a:t>
            </a:r>
            <a:r>
              <a:rPr lang="bg-BG" sz="2400" dirty="0"/>
              <a:t>при добавянето на станция.</a:t>
            </a:r>
          </a:p>
          <a:p>
            <a:r>
              <a:rPr lang="bg-BG" sz="2400" dirty="0"/>
              <a:t>Сървърът комуникира с база данни, за да запазва текстовата информация, като имена на потребители, </a:t>
            </a:r>
            <a:r>
              <a:rPr lang="bg-BG" sz="2400" dirty="0" err="1"/>
              <a:t>хеширани</a:t>
            </a:r>
            <a:r>
              <a:rPr lang="bg-BG" sz="2400" dirty="0"/>
              <a:t> пароли, информация за курсове.</a:t>
            </a:r>
          </a:p>
          <a:p>
            <a:r>
              <a:rPr lang="bg-BG" sz="2400" dirty="0"/>
              <a:t>Сървърът обменя данни със измервателна станция, като праща и получава информация.</a:t>
            </a:r>
          </a:p>
          <a:p>
            <a:r>
              <a:rPr lang="bg-BG" sz="2400" dirty="0"/>
              <a:t>Сървърът комуникира с умните контакти, за да ги включва или спира.</a:t>
            </a:r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615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B60E-5E05-49B0-B9ED-2F098AA5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03" y="374147"/>
            <a:ext cx="10058400" cy="1371600"/>
          </a:xfrm>
        </p:spPr>
        <p:txBody>
          <a:bodyPr/>
          <a:lstStyle/>
          <a:p>
            <a:r>
              <a:rPr lang="bg-BG" dirty="0"/>
              <a:t>Валидация на системата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1547-C647-42F1-A655-EADDBA00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3" y="1745746"/>
            <a:ext cx="11434194" cy="4252381"/>
          </a:xfrm>
        </p:spPr>
        <p:txBody>
          <a:bodyPr>
            <a:noAutofit/>
          </a:bodyPr>
          <a:lstStyle/>
          <a:p>
            <a:r>
              <a:rPr lang="bg-BG" sz="2400" dirty="0"/>
              <a:t>За да работи едно приложение безотказно то трябва да бъде тествано добре преди да се предостави на истински потребители</a:t>
            </a:r>
            <a:r>
              <a:rPr lang="en-US" sz="2400" dirty="0"/>
              <a:t>.</a:t>
            </a:r>
          </a:p>
          <a:p>
            <a:r>
              <a:rPr lang="bg-BG" sz="2400" dirty="0"/>
              <a:t>Автоматизираните тестове (</a:t>
            </a:r>
            <a:r>
              <a:rPr lang="en-US" sz="2400" dirty="0"/>
              <a:t>unit</a:t>
            </a:r>
            <a:r>
              <a:rPr lang="bg-BG" sz="2400" dirty="0"/>
              <a:t> </a:t>
            </a:r>
            <a:r>
              <a:rPr lang="en-US" sz="2400" dirty="0"/>
              <a:t>tests</a:t>
            </a:r>
            <a:r>
              <a:rPr lang="bg-BG" sz="2400" dirty="0"/>
              <a:t>), които се изпълняват всеки път преди приложението да е създадено.</a:t>
            </a:r>
            <a:r>
              <a:rPr lang="en-US" sz="2400" dirty="0"/>
              <a:t> </a:t>
            </a:r>
            <a:r>
              <a:rPr lang="bg-BG" sz="2400" dirty="0"/>
              <a:t>Покриват класовете с най-много логика.</a:t>
            </a:r>
          </a:p>
          <a:p>
            <a:r>
              <a:rPr lang="bg-BG" sz="2400" dirty="0"/>
              <a:t>Ръчно тестване -</a:t>
            </a:r>
            <a:r>
              <a:rPr lang="en-US" sz="2400" dirty="0"/>
              <a:t> </a:t>
            </a:r>
            <a:r>
              <a:rPr lang="bg-BG" sz="2400" dirty="0"/>
              <a:t>тестване с невалидни данни при изпращане на форми от клиента към сървъра.</a:t>
            </a:r>
          </a:p>
          <a:p>
            <a:r>
              <a:rPr lang="bg-BG" sz="2400" dirty="0"/>
              <a:t>Тестване само на сървърната част чрез т.н. инструмент</a:t>
            </a:r>
            <a:r>
              <a:rPr lang="en-US" sz="2400" dirty="0"/>
              <a:t> Postman</a:t>
            </a:r>
            <a:r>
              <a:rPr lang="bg-BG" sz="2400" dirty="0"/>
              <a:t>, като са подавани невалидни данни.</a:t>
            </a:r>
          </a:p>
        </p:txBody>
      </p:sp>
    </p:spTree>
    <p:extLst>
      <p:ext uri="{BB962C8B-B14F-4D97-AF65-F5344CB8AC3E}">
        <p14:creationId xmlns:p14="http://schemas.microsoft.com/office/powerpoint/2010/main" val="4016819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27111F-E6CB-474E-9BD9-1718E544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Къде да намерим това приложение?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C4C0D4-E9CF-4935-9936-C5BF3DF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Autofit/>
          </a:bodyPr>
          <a:lstStyle/>
          <a:p>
            <a:r>
              <a:rPr lang="en-US" sz="2000" dirty="0"/>
              <a:t>Frontend code: </a:t>
            </a:r>
            <a:r>
              <a:rPr lang="en-US" sz="2000" dirty="0">
                <a:hlinkClick r:id="rId2"/>
              </a:rPr>
              <a:t>https://github.com/IvanBorislavovDimitrov/Learn-to-code-frontend</a:t>
            </a:r>
            <a:endParaRPr lang="en-US" sz="2000" dirty="0"/>
          </a:p>
          <a:p>
            <a:r>
              <a:rPr lang="en-US" sz="2000" dirty="0"/>
              <a:t>Backend code: </a:t>
            </a:r>
            <a:r>
              <a:rPr lang="en-US" sz="2000" dirty="0">
                <a:hlinkClick r:id="rId3"/>
              </a:rPr>
              <a:t>https://github.com/IvanBorislavovDimitrov/Learn-to-code</a:t>
            </a:r>
            <a:endParaRPr lang="bg-BG" sz="2000" dirty="0"/>
          </a:p>
          <a:p>
            <a:r>
              <a:rPr lang="en-US" sz="2000" dirty="0"/>
              <a:t>Station code: </a:t>
            </a:r>
            <a:r>
              <a:rPr lang="en-US" sz="2000" dirty="0">
                <a:hlinkClick r:id="rId4"/>
              </a:rPr>
              <a:t>https://github.com/IvanBorislavovDimitrov/weather-station-sensor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Картина 12">
            <a:extLst>
              <a:ext uri="{FF2B5EF4-FFF2-40B4-BE49-F238E27FC236}">
                <a16:creationId xmlns:a16="http://schemas.microsoft.com/office/drawing/2014/main" id="{21A0F171-1550-56CD-2316-9899940175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3107">
            <a:off x="6296492" y="2608403"/>
            <a:ext cx="5035401" cy="24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037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E5D6-636D-4206-9871-14AD7511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1371600"/>
          </a:xfrm>
        </p:spPr>
        <p:txBody>
          <a:bodyPr/>
          <a:lstStyle/>
          <a:p>
            <a:pPr algn="ctr"/>
            <a:r>
              <a:rPr lang="bg-BG" dirty="0"/>
              <a:t>Благодаря за вниманието!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4DF11D-C35B-4D67-B35F-398495FB4F58}"/>
              </a:ext>
            </a:extLst>
          </p:cNvPr>
          <p:cNvSpPr txBox="1">
            <a:spLocks/>
          </p:cNvSpPr>
          <p:nvPr/>
        </p:nvSpPr>
        <p:spPr>
          <a:xfrm>
            <a:off x="1066800" y="385194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bg-BG" sz="3200" dirty="0"/>
              <a:t>Следва представяне на приложението</a:t>
            </a:r>
            <a:r>
              <a:rPr lang="bg-B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91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C2FF-1657-49E1-9D4A-C4C47E8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25" y="390925"/>
            <a:ext cx="10058400" cy="1371600"/>
          </a:xfrm>
        </p:spPr>
        <p:txBody>
          <a:bodyPr/>
          <a:lstStyle/>
          <a:p>
            <a:r>
              <a:rPr lang="bg-BG" dirty="0"/>
              <a:t>Какво представлява</a:t>
            </a:r>
            <a:r>
              <a:rPr lang="en-US" dirty="0"/>
              <a:t> </a:t>
            </a:r>
            <a:r>
              <a:rPr lang="bg-BG" dirty="0"/>
              <a:t>и съдържа приложението?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8229-C1E9-4048-B752-3B611874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25" y="1762525"/>
            <a:ext cx="11467750" cy="3849624"/>
          </a:xfrm>
        </p:spPr>
        <p:txBody>
          <a:bodyPr>
            <a:noAutofit/>
          </a:bodyPr>
          <a:lstStyle/>
          <a:p>
            <a:pPr algn="just"/>
            <a:r>
              <a:rPr lang="bg-BG" sz="2400" dirty="0"/>
              <a:t>Приложението предоставя на своите потребители да следят и управляват температура и влажност в избрано от тях помещение.</a:t>
            </a:r>
          </a:p>
          <a:p>
            <a:pPr algn="just"/>
            <a:r>
              <a:rPr lang="bg-BG" sz="2400" dirty="0"/>
              <a:t>Предоставя на своите потребители да се регистрират и добавят измервателни станции и умни контакти.</a:t>
            </a:r>
          </a:p>
          <a:p>
            <a:pPr algn="just"/>
            <a:r>
              <a:rPr lang="bg-BG" sz="2400" dirty="0"/>
              <a:t>Следи, уведомява и активира или спира умните контакти при нужда.</a:t>
            </a:r>
          </a:p>
          <a:p>
            <a:pPr algn="just"/>
            <a:r>
              <a:rPr lang="bg-BG" sz="2400" dirty="0"/>
              <a:t>Предоставя лесен, удобен и гъвкав потребителски интерфейс.</a:t>
            </a:r>
            <a:endParaRPr lang="en-US" sz="2400" dirty="0"/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916271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EF52-6E4D-4151-857C-A39E1F98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99314"/>
            <a:ext cx="10058400" cy="1371600"/>
          </a:xfrm>
        </p:spPr>
        <p:txBody>
          <a:bodyPr/>
          <a:lstStyle/>
          <a:p>
            <a:r>
              <a:rPr lang="bg-BG" dirty="0"/>
              <a:t>Кои са потенциалните потребители?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3F9C-335C-4675-9018-5E078E31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770914"/>
            <a:ext cx="11450972" cy="3849624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Хора, притежаващи помещение, което изисква постоянно зададена температура и влажност.</a:t>
            </a:r>
          </a:p>
          <a:p>
            <a:r>
              <a:rPr lang="bg-BG" sz="2400" dirty="0"/>
              <a:t>Притежатели на институции като музеи, където експонатите трябва да бъдат излагани на постоянна влажност с цел запазването им.</a:t>
            </a:r>
          </a:p>
          <a:p>
            <a:r>
              <a:rPr lang="bg-BG" sz="2400" dirty="0"/>
              <a:t>Хора, които желаят постоянна влажност и температура вкъщи с цел запазване на здравето си.</a:t>
            </a:r>
            <a:endParaRPr lang="en-US" sz="2400" dirty="0"/>
          </a:p>
          <a:p>
            <a:r>
              <a:rPr lang="bg-BG" sz="2400" dirty="0"/>
              <a:t> </a:t>
            </a:r>
            <a:r>
              <a:rPr lang="en-US" sz="2400" dirty="0"/>
              <a:t>Smart Home </a:t>
            </a:r>
            <a:r>
              <a:rPr lang="bg-BG" sz="2400" dirty="0"/>
              <a:t>ентусиасти, които просто желаят да се възползват от нови интересни технологии.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46096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C5913-E2C5-4268-A4A0-A4276F1C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1385"/>
            <a:ext cx="10058400" cy="1371600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05770D-2B89-4E3F-BC5B-E5768DF7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805233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/>
              <a:t>React  Web Framework</a:t>
            </a:r>
          </a:p>
          <a:p>
            <a:r>
              <a:rPr lang="en-US" sz="2400" dirty="0"/>
              <a:t>Spring Web MVC with Tomcat Web Server</a:t>
            </a:r>
          </a:p>
          <a:p>
            <a:r>
              <a:rPr lang="en-US" sz="2400" dirty="0"/>
              <a:t>PostgreSQL Relational Database</a:t>
            </a:r>
            <a:endParaRPr lang="bg-BG" sz="2400" dirty="0"/>
          </a:p>
          <a:p>
            <a:r>
              <a:rPr lang="en-US" sz="2400" dirty="0"/>
              <a:t>Python Flask </a:t>
            </a:r>
          </a:p>
          <a:p>
            <a:r>
              <a:rPr lang="bg-BG" sz="2400" dirty="0"/>
              <a:t>Други спомагателни библиотеки като: </a:t>
            </a:r>
            <a:r>
              <a:rPr lang="en-US" sz="2400" dirty="0"/>
              <a:t>Hibernate, </a:t>
            </a:r>
            <a:r>
              <a:rPr lang="en-US" sz="2400" dirty="0" err="1"/>
              <a:t>ModelMapper</a:t>
            </a:r>
            <a:r>
              <a:rPr lang="en-US" sz="2400" dirty="0"/>
              <a:t>, Spring Web Client </a:t>
            </a:r>
            <a:r>
              <a:rPr lang="bg-BG" sz="2400" dirty="0"/>
              <a:t>и т.н.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11D7995-C385-445F-934F-70623B6DC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66" y="1805233"/>
            <a:ext cx="592604" cy="592604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7107AB8B-631E-4A1C-98B5-F42988C2B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11" y="2460034"/>
            <a:ext cx="1166843" cy="40839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88DF858A-197A-439D-938A-DEEB4C34D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42" y="2445707"/>
            <a:ext cx="778493" cy="42272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54E1B7C6-1B97-4191-80EA-6E9090C9E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04" y="2971836"/>
            <a:ext cx="777404" cy="408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0B9EE-3DC4-ACCC-60E6-497C8B9FD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31" y="3549038"/>
            <a:ext cx="649845" cy="3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0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8903" y="367042"/>
            <a:ext cx="10058400" cy="1371600"/>
          </a:xfrm>
        </p:spPr>
        <p:txBody>
          <a:bodyPr/>
          <a:lstStyle/>
          <a:p>
            <a:r>
              <a:rPr lang="ru-RU" dirty="0"/>
              <a:t>Визуално представяне на домейн модела</a:t>
            </a:r>
            <a:endParaRPr lang="en-US" dirty="0"/>
          </a:p>
        </p:txBody>
      </p:sp>
      <p:pic>
        <p:nvPicPr>
          <p:cNvPr id="7" name="Картина 1">
            <a:extLst>
              <a:ext uri="{FF2B5EF4-FFF2-40B4-BE49-F238E27FC236}">
                <a16:creationId xmlns:a16="http://schemas.microsoft.com/office/drawing/2014/main" id="{955AC39B-A927-18D8-7DD9-24B3C5F13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85" y="1370933"/>
            <a:ext cx="6516777" cy="507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23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9B3CCA-1F19-4722-B05F-D4EA79A1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82536"/>
            <a:ext cx="10058400" cy="1371600"/>
          </a:xfrm>
        </p:spPr>
        <p:txBody>
          <a:bodyPr/>
          <a:lstStyle/>
          <a:p>
            <a:r>
              <a:rPr lang="bg-BG" dirty="0"/>
              <a:t>Роли на потребителите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CAEAB6-ED7C-4FA8-B92D-E2A114CB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754136"/>
            <a:ext cx="10058400" cy="3849624"/>
          </a:xfrm>
        </p:spPr>
        <p:txBody>
          <a:bodyPr>
            <a:normAutofit/>
          </a:bodyPr>
          <a:lstStyle/>
          <a:p>
            <a:r>
              <a:rPr lang="bg-BG" sz="2400" dirty="0"/>
              <a:t>Обикновен потребител</a:t>
            </a:r>
          </a:p>
          <a:p>
            <a:r>
              <a:rPr lang="bg-BG" sz="2400" dirty="0"/>
              <a:t>Модератор</a:t>
            </a:r>
          </a:p>
          <a:p>
            <a:r>
              <a:rPr lang="bg-BG" sz="2400" dirty="0"/>
              <a:t>Администратор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50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887C-8CFF-43DF-834D-EE749448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4145"/>
            <a:ext cx="10058400" cy="1161039"/>
          </a:xfrm>
        </p:spPr>
        <p:txBody>
          <a:bodyPr/>
          <a:lstStyle/>
          <a:p>
            <a:r>
              <a:rPr lang="en-US" b="1" dirty="0"/>
              <a:t>Entity Relationship (ER) </a:t>
            </a:r>
            <a:r>
              <a:rPr lang="bg-BG" dirty="0"/>
              <a:t>диаграма на продукта</a:t>
            </a:r>
          </a:p>
        </p:txBody>
      </p:sp>
      <p:pic>
        <p:nvPicPr>
          <p:cNvPr id="6" name="Картина 7">
            <a:extLst>
              <a:ext uri="{FF2B5EF4-FFF2-40B4-BE49-F238E27FC236}">
                <a16:creationId xmlns:a16="http://schemas.microsoft.com/office/drawing/2014/main" id="{F11EFFFD-AD89-2ACA-4DF5-749FF94BF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14" y="1355499"/>
            <a:ext cx="6483096" cy="5025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044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6A1-4A8A-4004-BDCD-37E904B9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92" y="440578"/>
            <a:ext cx="10058400" cy="1371600"/>
          </a:xfrm>
        </p:spPr>
        <p:txBody>
          <a:bodyPr/>
          <a:lstStyle/>
          <a:p>
            <a:r>
              <a:rPr lang="bg-BG" dirty="0"/>
              <a:t>Как се осъществява комуникацията между приложенията?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41A7-4973-4576-9438-EF77759C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92" y="1711510"/>
            <a:ext cx="10058400" cy="3849624"/>
          </a:xfrm>
        </p:spPr>
        <p:txBody>
          <a:bodyPr>
            <a:normAutofit/>
          </a:bodyPr>
          <a:lstStyle/>
          <a:p>
            <a:r>
              <a:rPr lang="bg-BG" sz="2400" dirty="0"/>
              <a:t>Визуално представяне на архитектурата.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0889A-60D2-1E49-9889-3BEDF6738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74" y="2264943"/>
            <a:ext cx="6081225" cy="38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75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A58144-1CD8-483C-B207-FD0154A4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4147"/>
            <a:ext cx="10058400" cy="1161038"/>
          </a:xfrm>
        </p:spPr>
        <p:txBody>
          <a:bodyPr/>
          <a:lstStyle/>
          <a:p>
            <a:r>
              <a:rPr lang="bg-BG" dirty="0"/>
              <a:t>Архитектура на клиента</a:t>
            </a:r>
            <a:endParaRPr lang="en-US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D172B64-FFB2-45EB-9F9D-BED46F6B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535185"/>
            <a:ext cx="10058400" cy="3849624"/>
          </a:xfrm>
        </p:spPr>
        <p:txBody>
          <a:bodyPr>
            <a:normAutofit/>
          </a:bodyPr>
          <a:lstStyle/>
          <a:p>
            <a:r>
              <a:rPr lang="bg-BG" sz="2400" dirty="0"/>
              <a:t>Състои се от 20 компонента, които се извикват в зависимост от отворената страница.</a:t>
            </a:r>
            <a:endParaRPr lang="en-US" sz="24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E851969-7925-4E07-9974-07B4DB94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49" y="1974771"/>
            <a:ext cx="6971252" cy="45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8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3824"/>
      </a:dk2>
      <a:lt2>
        <a:srgbClr val="E2E8E7"/>
      </a:lt2>
      <a:accent1>
        <a:srgbClr val="EE6E7E"/>
      </a:accent1>
      <a:accent2>
        <a:srgbClr val="EB7C4E"/>
      </a:accent2>
      <a:accent3>
        <a:srgbClr val="C89C30"/>
      </a:accent3>
      <a:accent4>
        <a:srgbClr val="9DAC39"/>
      </a:accent4>
      <a:accent5>
        <a:srgbClr val="74B33F"/>
      </a:accent5>
      <a:accent6>
        <a:srgbClr val="33BA2E"/>
      </a:accent6>
      <a:hlink>
        <a:srgbClr val="568E87"/>
      </a:hlink>
      <a:folHlink>
        <a:srgbClr val="84848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482</Words>
  <Application>Microsoft Macintosh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Garamond</vt:lpstr>
      <vt:lpstr>Sagona Book</vt:lpstr>
      <vt:lpstr>Sagona ExtraLight</vt:lpstr>
      <vt:lpstr>SavonVTI</vt:lpstr>
      <vt:lpstr>Дипломна работа</vt:lpstr>
      <vt:lpstr>Какво представлява и съдържа приложението?</vt:lpstr>
      <vt:lpstr>Кои са потенциалните потребители?</vt:lpstr>
      <vt:lpstr>Използвани технологии</vt:lpstr>
      <vt:lpstr>Визуално представяне на домейн модела</vt:lpstr>
      <vt:lpstr>Роли на потребителите</vt:lpstr>
      <vt:lpstr>Entity Relationship (ER) диаграма на продукта</vt:lpstr>
      <vt:lpstr>Как се осъществява комуникацията между приложенията?</vt:lpstr>
      <vt:lpstr>Архитектура на клиента</vt:lpstr>
      <vt:lpstr>Архитектура на сървъра</vt:lpstr>
      <vt:lpstr>Блокова схема на регистрация на потребител</vt:lpstr>
      <vt:lpstr>Блокова схема на излизане от граница</vt:lpstr>
      <vt:lpstr>Използвани дизайн шаблони (Design Patterns)</vt:lpstr>
      <vt:lpstr>Особености при реализацията</vt:lpstr>
      <vt:lpstr>Валидация на системата</vt:lpstr>
      <vt:lpstr>Къде да намерим това приложение?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работа</dc:title>
  <dc:creator>Ivan</dc:creator>
  <cp:lastModifiedBy>Dimitrov, Ivan</cp:lastModifiedBy>
  <cp:revision>155</cp:revision>
  <dcterms:created xsi:type="dcterms:W3CDTF">2020-06-24T15:35:23Z</dcterms:created>
  <dcterms:modified xsi:type="dcterms:W3CDTF">2022-07-11T13:11:09Z</dcterms:modified>
</cp:coreProperties>
</file>