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  <p:sldId id="268" r:id="rId14"/>
    <p:sldId id="269" r:id="rId15"/>
    <p:sldId id="273" r:id="rId16"/>
    <p:sldId id="274" r:id="rId17"/>
    <p:sldId id="275" r:id="rId18"/>
    <p:sldId id="270" r:id="rId19"/>
    <p:sldId id="271" r:id="rId20"/>
    <p:sldId id="27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FAB23A-9F30-4952-83ED-100F88D92F0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E55D6769-A2FA-409D-9828-05437A780D7D}">
      <dgm:prSet/>
      <dgm:spPr/>
      <dgm:t>
        <a:bodyPr/>
        <a:lstStyle/>
        <a:p>
          <a:r>
            <a:rPr lang="ru-RU" dirty="0"/>
            <a:t>1. Реализовать построение графика траектории по заданным условиям</a:t>
          </a:r>
          <a:endParaRPr lang="en-US" dirty="0"/>
        </a:p>
      </dgm:t>
    </dgm:pt>
    <dgm:pt modelId="{58A628B4-BD1D-4533-994C-CFE1B55EE470}" type="parTrans" cxnId="{271C793D-F0A0-482A-BB86-352F383DEEA8}">
      <dgm:prSet/>
      <dgm:spPr/>
      <dgm:t>
        <a:bodyPr/>
        <a:lstStyle/>
        <a:p>
          <a:endParaRPr lang="en-US"/>
        </a:p>
      </dgm:t>
    </dgm:pt>
    <dgm:pt modelId="{8E942651-F185-4230-93C5-C371A7484072}" type="sibTrans" cxnId="{271C793D-F0A0-482A-BB86-352F383DEEA8}">
      <dgm:prSet/>
      <dgm:spPr/>
      <dgm:t>
        <a:bodyPr/>
        <a:lstStyle/>
        <a:p>
          <a:endParaRPr lang="en-US"/>
        </a:p>
      </dgm:t>
    </dgm:pt>
    <dgm:pt modelId="{A383AA4D-E868-45B7-AB0E-A19DCE2B4365}">
      <dgm:prSet/>
      <dgm:spPr/>
      <dgm:t>
        <a:bodyPr/>
        <a:lstStyle/>
        <a:p>
          <a:r>
            <a:rPr lang="en-US"/>
            <a:t>2. </a:t>
          </a:r>
          <a:r>
            <a:rPr lang="ru-RU"/>
            <a:t>Реализовать поиск баллистических величин по заданным параметрам</a:t>
          </a:r>
          <a:endParaRPr lang="en-US"/>
        </a:p>
      </dgm:t>
    </dgm:pt>
    <dgm:pt modelId="{3F7BED1A-BEB8-4088-B48D-1C75131739F3}" type="parTrans" cxnId="{DF4BA3AF-851D-44E0-ABEB-8C3CA04C007D}">
      <dgm:prSet/>
      <dgm:spPr/>
      <dgm:t>
        <a:bodyPr/>
        <a:lstStyle/>
        <a:p>
          <a:endParaRPr lang="en-US"/>
        </a:p>
      </dgm:t>
    </dgm:pt>
    <dgm:pt modelId="{60FBB0E3-B5C5-4EC4-A8A7-74E9A132F8BB}" type="sibTrans" cxnId="{DF4BA3AF-851D-44E0-ABEB-8C3CA04C007D}">
      <dgm:prSet/>
      <dgm:spPr/>
      <dgm:t>
        <a:bodyPr/>
        <a:lstStyle/>
        <a:p>
          <a:endParaRPr lang="en-US"/>
        </a:p>
      </dgm:t>
    </dgm:pt>
    <dgm:pt modelId="{CE9C35BB-0A6E-48B8-85C3-37D57C553F20}">
      <dgm:prSet/>
      <dgm:spPr/>
      <dgm:t>
        <a:bodyPr/>
        <a:lstStyle/>
        <a:p>
          <a:r>
            <a:rPr lang="ru-RU"/>
            <a:t>3. Добавить возможность сохранять и просматривать эксперименты</a:t>
          </a:r>
          <a:endParaRPr lang="en-US"/>
        </a:p>
      </dgm:t>
    </dgm:pt>
    <dgm:pt modelId="{BBBAF5C8-C099-4082-A108-1878104B377E}" type="parTrans" cxnId="{2396A659-E70F-4194-9D0D-7402B538BB93}">
      <dgm:prSet/>
      <dgm:spPr/>
      <dgm:t>
        <a:bodyPr/>
        <a:lstStyle/>
        <a:p>
          <a:endParaRPr lang="en-US"/>
        </a:p>
      </dgm:t>
    </dgm:pt>
    <dgm:pt modelId="{7C278274-552D-4F7B-81B4-623DEFD4EE4A}" type="sibTrans" cxnId="{2396A659-E70F-4194-9D0D-7402B538BB93}">
      <dgm:prSet/>
      <dgm:spPr/>
      <dgm:t>
        <a:bodyPr/>
        <a:lstStyle/>
        <a:p>
          <a:endParaRPr lang="en-US"/>
        </a:p>
      </dgm:t>
    </dgm:pt>
    <dgm:pt modelId="{869E4CB8-D289-48B6-93FB-6B371C7893F4}">
      <dgm:prSet/>
      <dgm:spPr/>
      <dgm:t>
        <a:bodyPr/>
        <a:lstStyle/>
        <a:p>
          <a:r>
            <a:rPr lang="ru-RU" dirty="0"/>
            <a:t>4. Добавить возможность просматривать блок теории</a:t>
          </a:r>
          <a:endParaRPr lang="en-US" dirty="0"/>
        </a:p>
      </dgm:t>
    </dgm:pt>
    <dgm:pt modelId="{37A4ACC4-B6AD-4E5E-B94F-18FAEA241139}" type="parTrans" cxnId="{249DA420-3B7F-4D4F-B56D-B2DA8FC40BA2}">
      <dgm:prSet/>
      <dgm:spPr/>
      <dgm:t>
        <a:bodyPr/>
        <a:lstStyle/>
        <a:p>
          <a:endParaRPr lang="en-US"/>
        </a:p>
      </dgm:t>
    </dgm:pt>
    <dgm:pt modelId="{DDCD60D3-06FB-4B27-A6A4-DD7568335FD5}" type="sibTrans" cxnId="{249DA420-3B7F-4D4F-B56D-B2DA8FC40BA2}">
      <dgm:prSet/>
      <dgm:spPr/>
      <dgm:t>
        <a:bodyPr/>
        <a:lstStyle/>
        <a:p>
          <a:endParaRPr lang="en-US"/>
        </a:p>
      </dgm:t>
    </dgm:pt>
    <dgm:pt modelId="{9481BF2B-9279-4324-9529-CDE4DF6D608E}" type="pres">
      <dgm:prSet presAssocID="{BFFAB23A-9F30-4952-83ED-100F88D92F05}" presName="root" presStyleCnt="0">
        <dgm:presLayoutVars>
          <dgm:dir/>
          <dgm:resizeHandles val="exact"/>
        </dgm:presLayoutVars>
      </dgm:prSet>
      <dgm:spPr/>
    </dgm:pt>
    <dgm:pt modelId="{80A0FBF5-F698-4570-B7B7-B8845D401063}" type="pres">
      <dgm:prSet presAssocID="{E55D6769-A2FA-409D-9828-05437A780D7D}" presName="compNode" presStyleCnt="0"/>
      <dgm:spPr/>
    </dgm:pt>
    <dgm:pt modelId="{4912049F-4982-44D0-AB2E-5E22B9D404A2}" type="pres">
      <dgm:prSet presAssocID="{E55D6769-A2FA-409D-9828-05437A780D7D}" presName="bgRect" presStyleLbl="bgShp" presStyleIdx="0" presStyleCnt="4"/>
      <dgm:spPr/>
    </dgm:pt>
    <dgm:pt modelId="{EF4A0C4B-45DD-4069-822B-2C1E2B0814B3}" type="pres">
      <dgm:prSet presAssocID="{E55D6769-A2FA-409D-9828-05437A780D7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Ракета"/>
        </a:ext>
      </dgm:extLst>
    </dgm:pt>
    <dgm:pt modelId="{1A75E2F2-DB3B-4861-AEAB-095582CE3050}" type="pres">
      <dgm:prSet presAssocID="{E55D6769-A2FA-409D-9828-05437A780D7D}" presName="spaceRect" presStyleCnt="0"/>
      <dgm:spPr/>
    </dgm:pt>
    <dgm:pt modelId="{2EDBC1CC-AE92-4560-97E7-EA1DC8B39616}" type="pres">
      <dgm:prSet presAssocID="{E55D6769-A2FA-409D-9828-05437A780D7D}" presName="parTx" presStyleLbl="revTx" presStyleIdx="0" presStyleCnt="4">
        <dgm:presLayoutVars>
          <dgm:chMax val="0"/>
          <dgm:chPref val="0"/>
        </dgm:presLayoutVars>
      </dgm:prSet>
      <dgm:spPr/>
    </dgm:pt>
    <dgm:pt modelId="{A7A7C1F6-900D-44BD-9F2E-DE51E91C4213}" type="pres">
      <dgm:prSet presAssocID="{8E942651-F185-4230-93C5-C371A7484072}" presName="sibTrans" presStyleCnt="0"/>
      <dgm:spPr/>
    </dgm:pt>
    <dgm:pt modelId="{FDAAE4CB-82AF-4F99-A2C6-A0C2E1D2DA80}" type="pres">
      <dgm:prSet presAssocID="{A383AA4D-E868-45B7-AB0E-A19DCE2B4365}" presName="compNode" presStyleCnt="0"/>
      <dgm:spPr/>
    </dgm:pt>
    <dgm:pt modelId="{D22BBE95-AFF6-494F-B7B6-12A2C0868D65}" type="pres">
      <dgm:prSet presAssocID="{A383AA4D-E868-45B7-AB0E-A19DCE2B4365}" presName="bgRect" presStyleLbl="bgShp" presStyleIdx="1" presStyleCnt="4"/>
      <dgm:spPr/>
    </dgm:pt>
    <dgm:pt modelId="{64BAC2DD-D3E9-45B8-976D-A9DE09E9CFF6}" type="pres">
      <dgm:prSet presAssocID="{A383AA4D-E868-45B7-AB0E-A19DCE2B436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C14E3E78-721C-469C-BC43-3C39DE34B459}" type="pres">
      <dgm:prSet presAssocID="{A383AA4D-E868-45B7-AB0E-A19DCE2B4365}" presName="spaceRect" presStyleCnt="0"/>
      <dgm:spPr/>
    </dgm:pt>
    <dgm:pt modelId="{D1A34810-879F-4F57-BE35-4CAE3F7DD295}" type="pres">
      <dgm:prSet presAssocID="{A383AA4D-E868-45B7-AB0E-A19DCE2B4365}" presName="parTx" presStyleLbl="revTx" presStyleIdx="1" presStyleCnt="4">
        <dgm:presLayoutVars>
          <dgm:chMax val="0"/>
          <dgm:chPref val="0"/>
        </dgm:presLayoutVars>
      </dgm:prSet>
      <dgm:spPr/>
    </dgm:pt>
    <dgm:pt modelId="{C645AA28-84F9-46EB-B6DE-29AEE1BFB8B9}" type="pres">
      <dgm:prSet presAssocID="{60FBB0E3-B5C5-4EC4-A8A7-74E9A132F8BB}" presName="sibTrans" presStyleCnt="0"/>
      <dgm:spPr/>
    </dgm:pt>
    <dgm:pt modelId="{52F3F3C4-46D8-45B5-87E3-538C98D0522A}" type="pres">
      <dgm:prSet presAssocID="{CE9C35BB-0A6E-48B8-85C3-37D57C553F20}" presName="compNode" presStyleCnt="0"/>
      <dgm:spPr/>
    </dgm:pt>
    <dgm:pt modelId="{63FFCC0F-5943-4947-B625-5C6720F2D222}" type="pres">
      <dgm:prSet presAssocID="{CE9C35BB-0A6E-48B8-85C3-37D57C553F20}" presName="bgRect" presStyleLbl="bgShp" presStyleIdx="2" presStyleCnt="4"/>
      <dgm:spPr/>
    </dgm:pt>
    <dgm:pt modelId="{6F19AF77-CB01-4B29-BF25-CAAA4EB3B2B3}" type="pres">
      <dgm:prSet presAssocID="{CE9C35BB-0A6E-48B8-85C3-37D57C553F2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Колба"/>
        </a:ext>
      </dgm:extLst>
    </dgm:pt>
    <dgm:pt modelId="{7A40FABB-2A9A-4E75-B91B-44964CCD67BE}" type="pres">
      <dgm:prSet presAssocID="{CE9C35BB-0A6E-48B8-85C3-37D57C553F20}" presName="spaceRect" presStyleCnt="0"/>
      <dgm:spPr/>
    </dgm:pt>
    <dgm:pt modelId="{1C640C00-064A-43B2-8405-F421C5FBD919}" type="pres">
      <dgm:prSet presAssocID="{CE9C35BB-0A6E-48B8-85C3-37D57C553F20}" presName="parTx" presStyleLbl="revTx" presStyleIdx="2" presStyleCnt="4">
        <dgm:presLayoutVars>
          <dgm:chMax val="0"/>
          <dgm:chPref val="0"/>
        </dgm:presLayoutVars>
      </dgm:prSet>
      <dgm:spPr/>
    </dgm:pt>
    <dgm:pt modelId="{5B111C69-632B-44E3-9C73-128F5B8604B6}" type="pres">
      <dgm:prSet presAssocID="{7C278274-552D-4F7B-81B4-623DEFD4EE4A}" presName="sibTrans" presStyleCnt="0"/>
      <dgm:spPr/>
    </dgm:pt>
    <dgm:pt modelId="{ADCC4DE8-6B1C-42BC-BB72-E156E17CA883}" type="pres">
      <dgm:prSet presAssocID="{869E4CB8-D289-48B6-93FB-6B371C7893F4}" presName="compNode" presStyleCnt="0"/>
      <dgm:spPr/>
    </dgm:pt>
    <dgm:pt modelId="{C5BF3E36-B25A-4DD4-9FB8-A1419F223A81}" type="pres">
      <dgm:prSet presAssocID="{869E4CB8-D289-48B6-93FB-6B371C7893F4}" presName="bgRect" presStyleLbl="bgShp" presStyleIdx="3" presStyleCnt="4"/>
      <dgm:spPr/>
    </dgm:pt>
    <dgm:pt modelId="{ACF96D92-5555-48E5-9E76-E3512E9C270E}" type="pres">
      <dgm:prSet presAssocID="{869E4CB8-D289-48B6-93FB-6B371C7893F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325C8FC-350B-4B98-A4C1-C79274884E84}" type="pres">
      <dgm:prSet presAssocID="{869E4CB8-D289-48B6-93FB-6B371C7893F4}" presName="spaceRect" presStyleCnt="0"/>
      <dgm:spPr/>
    </dgm:pt>
    <dgm:pt modelId="{447BE80D-95E7-4CAF-B46D-1049AFD35BE5}" type="pres">
      <dgm:prSet presAssocID="{869E4CB8-D289-48B6-93FB-6B371C7893F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119EB16-3B89-4A78-92CD-B83461358EBE}" type="presOf" srcId="{869E4CB8-D289-48B6-93FB-6B371C7893F4}" destId="{447BE80D-95E7-4CAF-B46D-1049AFD35BE5}" srcOrd="0" destOrd="0" presId="urn:microsoft.com/office/officeart/2018/2/layout/IconVerticalSolidList"/>
    <dgm:cxn modelId="{249DA420-3B7F-4D4F-B56D-B2DA8FC40BA2}" srcId="{BFFAB23A-9F30-4952-83ED-100F88D92F05}" destId="{869E4CB8-D289-48B6-93FB-6B371C7893F4}" srcOrd="3" destOrd="0" parTransId="{37A4ACC4-B6AD-4E5E-B94F-18FAEA241139}" sibTransId="{DDCD60D3-06FB-4B27-A6A4-DD7568335FD5}"/>
    <dgm:cxn modelId="{2087B62E-DA00-4629-B9F8-085C6493C157}" type="presOf" srcId="{A383AA4D-E868-45B7-AB0E-A19DCE2B4365}" destId="{D1A34810-879F-4F57-BE35-4CAE3F7DD295}" srcOrd="0" destOrd="0" presId="urn:microsoft.com/office/officeart/2018/2/layout/IconVerticalSolidList"/>
    <dgm:cxn modelId="{271C793D-F0A0-482A-BB86-352F383DEEA8}" srcId="{BFFAB23A-9F30-4952-83ED-100F88D92F05}" destId="{E55D6769-A2FA-409D-9828-05437A780D7D}" srcOrd="0" destOrd="0" parTransId="{58A628B4-BD1D-4533-994C-CFE1B55EE470}" sibTransId="{8E942651-F185-4230-93C5-C371A7484072}"/>
    <dgm:cxn modelId="{0EDB2D54-3D35-4256-B4B2-A10F838E32FF}" type="presOf" srcId="{BFFAB23A-9F30-4952-83ED-100F88D92F05}" destId="{9481BF2B-9279-4324-9529-CDE4DF6D608E}" srcOrd="0" destOrd="0" presId="urn:microsoft.com/office/officeart/2018/2/layout/IconVerticalSolidList"/>
    <dgm:cxn modelId="{771AC755-FE58-49D5-8737-D605B399814E}" type="presOf" srcId="{CE9C35BB-0A6E-48B8-85C3-37D57C553F20}" destId="{1C640C00-064A-43B2-8405-F421C5FBD919}" srcOrd="0" destOrd="0" presId="urn:microsoft.com/office/officeart/2018/2/layout/IconVerticalSolidList"/>
    <dgm:cxn modelId="{2396A659-E70F-4194-9D0D-7402B538BB93}" srcId="{BFFAB23A-9F30-4952-83ED-100F88D92F05}" destId="{CE9C35BB-0A6E-48B8-85C3-37D57C553F20}" srcOrd="2" destOrd="0" parTransId="{BBBAF5C8-C099-4082-A108-1878104B377E}" sibTransId="{7C278274-552D-4F7B-81B4-623DEFD4EE4A}"/>
    <dgm:cxn modelId="{DF4BA3AF-851D-44E0-ABEB-8C3CA04C007D}" srcId="{BFFAB23A-9F30-4952-83ED-100F88D92F05}" destId="{A383AA4D-E868-45B7-AB0E-A19DCE2B4365}" srcOrd="1" destOrd="0" parTransId="{3F7BED1A-BEB8-4088-B48D-1C75131739F3}" sibTransId="{60FBB0E3-B5C5-4EC4-A8A7-74E9A132F8BB}"/>
    <dgm:cxn modelId="{D62485E1-2CD6-419A-BA54-B639B8A458F7}" type="presOf" srcId="{E55D6769-A2FA-409D-9828-05437A780D7D}" destId="{2EDBC1CC-AE92-4560-97E7-EA1DC8B39616}" srcOrd="0" destOrd="0" presId="urn:microsoft.com/office/officeart/2018/2/layout/IconVerticalSolidList"/>
    <dgm:cxn modelId="{00B3774E-1105-4446-B306-70517CCFFD4F}" type="presParOf" srcId="{9481BF2B-9279-4324-9529-CDE4DF6D608E}" destId="{80A0FBF5-F698-4570-B7B7-B8845D401063}" srcOrd="0" destOrd="0" presId="urn:microsoft.com/office/officeart/2018/2/layout/IconVerticalSolidList"/>
    <dgm:cxn modelId="{68B3F98F-7071-4BAA-A9F1-598DBD6413A7}" type="presParOf" srcId="{80A0FBF5-F698-4570-B7B7-B8845D401063}" destId="{4912049F-4982-44D0-AB2E-5E22B9D404A2}" srcOrd="0" destOrd="0" presId="urn:microsoft.com/office/officeart/2018/2/layout/IconVerticalSolidList"/>
    <dgm:cxn modelId="{24470702-F931-4EEB-BBC5-54BD04D0B5F0}" type="presParOf" srcId="{80A0FBF5-F698-4570-B7B7-B8845D401063}" destId="{EF4A0C4B-45DD-4069-822B-2C1E2B0814B3}" srcOrd="1" destOrd="0" presId="urn:microsoft.com/office/officeart/2018/2/layout/IconVerticalSolidList"/>
    <dgm:cxn modelId="{9C206092-5C9B-4E36-82AA-7E2E1C7419DF}" type="presParOf" srcId="{80A0FBF5-F698-4570-B7B7-B8845D401063}" destId="{1A75E2F2-DB3B-4861-AEAB-095582CE3050}" srcOrd="2" destOrd="0" presId="urn:microsoft.com/office/officeart/2018/2/layout/IconVerticalSolidList"/>
    <dgm:cxn modelId="{8F2B18B7-7BBB-47BC-B46D-3B95D4BF4AF6}" type="presParOf" srcId="{80A0FBF5-F698-4570-B7B7-B8845D401063}" destId="{2EDBC1CC-AE92-4560-97E7-EA1DC8B39616}" srcOrd="3" destOrd="0" presId="urn:microsoft.com/office/officeart/2018/2/layout/IconVerticalSolidList"/>
    <dgm:cxn modelId="{180D77B8-7607-4A2E-A366-E7E48F1519AA}" type="presParOf" srcId="{9481BF2B-9279-4324-9529-CDE4DF6D608E}" destId="{A7A7C1F6-900D-44BD-9F2E-DE51E91C4213}" srcOrd="1" destOrd="0" presId="urn:microsoft.com/office/officeart/2018/2/layout/IconVerticalSolidList"/>
    <dgm:cxn modelId="{E41B82E9-6DC6-4C04-9FA4-F72C2306A698}" type="presParOf" srcId="{9481BF2B-9279-4324-9529-CDE4DF6D608E}" destId="{FDAAE4CB-82AF-4F99-A2C6-A0C2E1D2DA80}" srcOrd="2" destOrd="0" presId="urn:microsoft.com/office/officeart/2018/2/layout/IconVerticalSolidList"/>
    <dgm:cxn modelId="{7C22D879-8961-4808-9116-AC53A22C9F2F}" type="presParOf" srcId="{FDAAE4CB-82AF-4F99-A2C6-A0C2E1D2DA80}" destId="{D22BBE95-AFF6-494F-B7B6-12A2C0868D65}" srcOrd="0" destOrd="0" presId="urn:microsoft.com/office/officeart/2018/2/layout/IconVerticalSolidList"/>
    <dgm:cxn modelId="{E3E33A38-23BA-446C-AAE9-FDA2B03E6B9C}" type="presParOf" srcId="{FDAAE4CB-82AF-4F99-A2C6-A0C2E1D2DA80}" destId="{64BAC2DD-D3E9-45B8-976D-A9DE09E9CFF6}" srcOrd="1" destOrd="0" presId="urn:microsoft.com/office/officeart/2018/2/layout/IconVerticalSolidList"/>
    <dgm:cxn modelId="{FF3FA7ED-9424-4E2A-AF1F-25DF2F8988A2}" type="presParOf" srcId="{FDAAE4CB-82AF-4F99-A2C6-A0C2E1D2DA80}" destId="{C14E3E78-721C-469C-BC43-3C39DE34B459}" srcOrd="2" destOrd="0" presId="urn:microsoft.com/office/officeart/2018/2/layout/IconVerticalSolidList"/>
    <dgm:cxn modelId="{70C2CFD8-1E43-47CB-84FB-275AF8986558}" type="presParOf" srcId="{FDAAE4CB-82AF-4F99-A2C6-A0C2E1D2DA80}" destId="{D1A34810-879F-4F57-BE35-4CAE3F7DD295}" srcOrd="3" destOrd="0" presId="urn:microsoft.com/office/officeart/2018/2/layout/IconVerticalSolidList"/>
    <dgm:cxn modelId="{ED4A6A0C-0B59-4FFD-9EF5-01B75A7761A8}" type="presParOf" srcId="{9481BF2B-9279-4324-9529-CDE4DF6D608E}" destId="{C645AA28-84F9-46EB-B6DE-29AEE1BFB8B9}" srcOrd="3" destOrd="0" presId="urn:microsoft.com/office/officeart/2018/2/layout/IconVerticalSolidList"/>
    <dgm:cxn modelId="{155CE757-4AAF-4DD8-96CA-251EC1EBCB43}" type="presParOf" srcId="{9481BF2B-9279-4324-9529-CDE4DF6D608E}" destId="{52F3F3C4-46D8-45B5-87E3-538C98D0522A}" srcOrd="4" destOrd="0" presId="urn:microsoft.com/office/officeart/2018/2/layout/IconVerticalSolidList"/>
    <dgm:cxn modelId="{DC304A82-9B94-4CD8-83FC-0A57369524BF}" type="presParOf" srcId="{52F3F3C4-46D8-45B5-87E3-538C98D0522A}" destId="{63FFCC0F-5943-4947-B625-5C6720F2D222}" srcOrd="0" destOrd="0" presId="urn:microsoft.com/office/officeart/2018/2/layout/IconVerticalSolidList"/>
    <dgm:cxn modelId="{35BACFFE-8709-4196-917E-CCA871CEC667}" type="presParOf" srcId="{52F3F3C4-46D8-45B5-87E3-538C98D0522A}" destId="{6F19AF77-CB01-4B29-BF25-CAAA4EB3B2B3}" srcOrd="1" destOrd="0" presId="urn:microsoft.com/office/officeart/2018/2/layout/IconVerticalSolidList"/>
    <dgm:cxn modelId="{6897A38B-294F-4E0E-A7C0-4FAE6F7B754A}" type="presParOf" srcId="{52F3F3C4-46D8-45B5-87E3-538C98D0522A}" destId="{7A40FABB-2A9A-4E75-B91B-44964CCD67BE}" srcOrd="2" destOrd="0" presId="urn:microsoft.com/office/officeart/2018/2/layout/IconVerticalSolidList"/>
    <dgm:cxn modelId="{1AC124EE-5BC1-44C0-AEE9-921EE4AEC149}" type="presParOf" srcId="{52F3F3C4-46D8-45B5-87E3-538C98D0522A}" destId="{1C640C00-064A-43B2-8405-F421C5FBD919}" srcOrd="3" destOrd="0" presId="urn:microsoft.com/office/officeart/2018/2/layout/IconVerticalSolidList"/>
    <dgm:cxn modelId="{03FF935B-7DD8-4A32-9F4F-058355107A89}" type="presParOf" srcId="{9481BF2B-9279-4324-9529-CDE4DF6D608E}" destId="{5B111C69-632B-44E3-9C73-128F5B8604B6}" srcOrd="5" destOrd="0" presId="urn:microsoft.com/office/officeart/2018/2/layout/IconVerticalSolidList"/>
    <dgm:cxn modelId="{B7883362-D790-4BEF-B569-1215A17147D2}" type="presParOf" srcId="{9481BF2B-9279-4324-9529-CDE4DF6D608E}" destId="{ADCC4DE8-6B1C-42BC-BB72-E156E17CA883}" srcOrd="6" destOrd="0" presId="urn:microsoft.com/office/officeart/2018/2/layout/IconVerticalSolidList"/>
    <dgm:cxn modelId="{E40340A1-B101-4703-80F3-B989F54A1BC6}" type="presParOf" srcId="{ADCC4DE8-6B1C-42BC-BB72-E156E17CA883}" destId="{C5BF3E36-B25A-4DD4-9FB8-A1419F223A81}" srcOrd="0" destOrd="0" presId="urn:microsoft.com/office/officeart/2018/2/layout/IconVerticalSolidList"/>
    <dgm:cxn modelId="{367EB58A-342F-43F5-AB15-5E1389AF2692}" type="presParOf" srcId="{ADCC4DE8-6B1C-42BC-BB72-E156E17CA883}" destId="{ACF96D92-5555-48E5-9E76-E3512E9C270E}" srcOrd="1" destOrd="0" presId="urn:microsoft.com/office/officeart/2018/2/layout/IconVerticalSolidList"/>
    <dgm:cxn modelId="{D236886B-A7F0-4D44-AC25-1044E9C2E320}" type="presParOf" srcId="{ADCC4DE8-6B1C-42BC-BB72-E156E17CA883}" destId="{8325C8FC-350B-4B98-A4C1-C79274884E84}" srcOrd="2" destOrd="0" presId="urn:microsoft.com/office/officeart/2018/2/layout/IconVerticalSolidList"/>
    <dgm:cxn modelId="{7A3D8B35-23D5-478B-82A3-EB0CD833484B}" type="presParOf" srcId="{ADCC4DE8-6B1C-42BC-BB72-E156E17CA883}" destId="{447BE80D-95E7-4CAF-B46D-1049AFD35BE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12049F-4982-44D0-AB2E-5E22B9D404A2}">
      <dsp:nvSpPr>
        <dsp:cNvPr id="0" name=""/>
        <dsp:cNvSpPr/>
      </dsp:nvSpPr>
      <dsp:spPr>
        <a:xfrm>
          <a:off x="0" y="1405"/>
          <a:ext cx="9906000" cy="71255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4A0C4B-45DD-4069-822B-2C1E2B0814B3}">
      <dsp:nvSpPr>
        <dsp:cNvPr id="0" name=""/>
        <dsp:cNvSpPr/>
      </dsp:nvSpPr>
      <dsp:spPr>
        <a:xfrm>
          <a:off x="215547" y="161730"/>
          <a:ext cx="391903" cy="3919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DBC1CC-AE92-4560-97E7-EA1DC8B39616}">
      <dsp:nvSpPr>
        <dsp:cNvPr id="0" name=""/>
        <dsp:cNvSpPr/>
      </dsp:nvSpPr>
      <dsp:spPr>
        <a:xfrm>
          <a:off x="822998" y="1405"/>
          <a:ext cx="9083001" cy="712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412" tIns="75412" rIns="75412" bIns="75412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1. Реализовать построение графика траектории по заданным условиям</a:t>
          </a:r>
          <a:endParaRPr lang="en-US" sz="2000" kern="1200" dirty="0"/>
        </a:p>
      </dsp:txBody>
      <dsp:txXfrm>
        <a:off x="822998" y="1405"/>
        <a:ext cx="9083001" cy="712552"/>
      </dsp:txXfrm>
    </dsp:sp>
    <dsp:sp modelId="{D22BBE95-AFF6-494F-B7B6-12A2C0868D65}">
      <dsp:nvSpPr>
        <dsp:cNvPr id="0" name=""/>
        <dsp:cNvSpPr/>
      </dsp:nvSpPr>
      <dsp:spPr>
        <a:xfrm>
          <a:off x="0" y="892096"/>
          <a:ext cx="9906000" cy="71255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BAC2DD-D3E9-45B8-976D-A9DE09E9CFF6}">
      <dsp:nvSpPr>
        <dsp:cNvPr id="0" name=""/>
        <dsp:cNvSpPr/>
      </dsp:nvSpPr>
      <dsp:spPr>
        <a:xfrm>
          <a:off x="215547" y="1052420"/>
          <a:ext cx="391903" cy="3919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A34810-879F-4F57-BE35-4CAE3F7DD295}">
      <dsp:nvSpPr>
        <dsp:cNvPr id="0" name=""/>
        <dsp:cNvSpPr/>
      </dsp:nvSpPr>
      <dsp:spPr>
        <a:xfrm>
          <a:off x="822998" y="892096"/>
          <a:ext cx="9083001" cy="712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412" tIns="75412" rIns="75412" bIns="75412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2. </a:t>
          </a:r>
          <a:r>
            <a:rPr lang="ru-RU" sz="2000" kern="1200"/>
            <a:t>Реализовать поиск баллистических величин по заданным параметрам</a:t>
          </a:r>
          <a:endParaRPr lang="en-US" sz="2000" kern="1200"/>
        </a:p>
      </dsp:txBody>
      <dsp:txXfrm>
        <a:off x="822998" y="892096"/>
        <a:ext cx="9083001" cy="712552"/>
      </dsp:txXfrm>
    </dsp:sp>
    <dsp:sp modelId="{63FFCC0F-5943-4947-B625-5C6720F2D222}">
      <dsp:nvSpPr>
        <dsp:cNvPr id="0" name=""/>
        <dsp:cNvSpPr/>
      </dsp:nvSpPr>
      <dsp:spPr>
        <a:xfrm>
          <a:off x="0" y="1782787"/>
          <a:ext cx="9906000" cy="71255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19AF77-CB01-4B29-BF25-CAAA4EB3B2B3}">
      <dsp:nvSpPr>
        <dsp:cNvPr id="0" name=""/>
        <dsp:cNvSpPr/>
      </dsp:nvSpPr>
      <dsp:spPr>
        <a:xfrm>
          <a:off x="215547" y="1943111"/>
          <a:ext cx="391903" cy="3919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640C00-064A-43B2-8405-F421C5FBD919}">
      <dsp:nvSpPr>
        <dsp:cNvPr id="0" name=""/>
        <dsp:cNvSpPr/>
      </dsp:nvSpPr>
      <dsp:spPr>
        <a:xfrm>
          <a:off x="822998" y="1782787"/>
          <a:ext cx="9083001" cy="712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412" tIns="75412" rIns="75412" bIns="75412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/>
            <a:t>3. Добавить возможность сохранять и просматривать эксперименты</a:t>
          </a:r>
          <a:endParaRPr lang="en-US" sz="2000" kern="1200"/>
        </a:p>
      </dsp:txBody>
      <dsp:txXfrm>
        <a:off x="822998" y="1782787"/>
        <a:ext cx="9083001" cy="712552"/>
      </dsp:txXfrm>
    </dsp:sp>
    <dsp:sp modelId="{C5BF3E36-B25A-4DD4-9FB8-A1419F223A81}">
      <dsp:nvSpPr>
        <dsp:cNvPr id="0" name=""/>
        <dsp:cNvSpPr/>
      </dsp:nvSpPr>
      <dsp:spPr>
        <a:xfrm>
          <a:off x="0" y="2673477"/>
          <a:ext cx="9906000" cy="71255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F96D92-5555-48E5-9E76-E3512E9C270E}">
      <dsp:nvSpPr>
        <dsp:cNvPr id="0" name=""/>
        <dsp:cNvSpPr/>
      </dsp:nvSpPr>
      <dsp:spPr>
        <a:xfrm>
          <a:off x="215547" y="2833801"/>
          <a:ext cx="391903" cy="39190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7BE80D-95E7-4CAF-B46D-1049AFD35BE5}">
      <dsp:nvSpPr>
        <dsp:cNvPr id="0" name=""/>
        <dsp:cNvSpPr/>
      </dsp:nvSpPr>
      <dsp:spPr>
        <a:xfrm>
          <a:off x="822998" y="2673477"/>
          <a:ext cx="9083001" cy="712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412" tIns="75412" rIns="75412" bIns="75412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4. Добавить возможность просматривать блок теории</a:t>
          </a:r>
          <a:endParaRPr lang="en-US" sz="2000" kern="1200" dirty="0"/>
        </a:p>
      </dsp:txBody>
      <dsp:txXfrm>
        <a:off x="822998" y="2673477"/>
        <a:ext cx="9083001" cy="7125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AF4D-F2E5-4BD2-AAEF-B6DA7D031398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49DD8-5220-4933-973A-1129295DFA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92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AF4D-F2E5-4BD2-AAEF-B6DA7D031398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49DD8-5220-4933-973A-1129295DFA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4076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AF4D-F2E5-4BD2-AAEF-B6DA7D031398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49DD8-5220-4933-973A-1129295DFA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0977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AF4D-F2E5-4BD2-AAEF-B6DA7D031398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49DD8-5220-4933-973A-1129295DFA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2758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AF4D-F2E5-4BD2-AAEF-B6DA7D031398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49DD8-5220-4933-973A-1129295DFA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99953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AF4D-F2E5-4BD2-AAEF-B6DA7D031398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49DD8-5220-4933-973A-1129295DFA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33017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AF4D-F2E5-4BD2-AAEF-B6DA7D031398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49DD8-5220-4933-973A-1129295DFA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65647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AF4D-F2E5-4BD2-AAEF-B6DA7D031398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49DD8-5220-4933-973A-1129295DFA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72067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AF4D-F2E5-4BD2-AAEF-B6DA7D031398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49DD8-5220-4933-973A-1129295DFA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948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AF4D-F2E5-4BD2-AAEF-B6DA7D031398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49DD8-5220-4933-973A-1129295DFA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0784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AF4D-F2E5-4BD2-AAEF-B6DA7D031398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49DD8-5220-4933-973A-1129295DFA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4869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AF4D-F2E5-4BD2-AAEF-B6DA7D031398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49DD8-5220-4933-973A-1129295DFA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1650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AF4D-F2E5-4BD2-AAEF-B6DA7D031398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49DD8-5220-4933-973A-1129295DFA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6552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AF4D-F2E5-4BD2-AAEF-B6DA7D031398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49DD8-5220-4933-973A-1129295DFA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16586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AF4D-F2E5-4BD2-AAEF-B6DA7D031398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49DD8-5220-4933-973A-1129295DFA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4481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AF4D-F2E5-4BD2-AAEF-B6DA7D031398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49DD8-5220-4933-973A-1129295DFA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1712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1DCDAF4D-F2E5-4BD2-AAEF-B6DA7D031398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FB649DD8-5220-4933-973A-1129295DFA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989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DCDAF4D-F2E5-4BD2-AAEF-B6DA7D031398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FB649DD8-5220-4933-973A-1129295DFA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23455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.qt.io/" TargetMode="External"/><Relationship Id="rId2" Type="http://schemas.openxmlformats.org/officeDocument/2006/relationships/hyperlink" Target="https://resh.edu.ru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sympy.org/latest/index.html" TargetMode="External"/><Relationship Id="rId4" Type="http://schemas.openxmlformats.org/officeDocument/2006/relationships/hyperlink" Target="https://matplotlib.org/stable/index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AF5AD8-7500-4985-93F8-3CC91AB837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Моделирование траектории движения брошенного тела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B2E392E-634D-48E6-8DA9-08E8E10B58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9293" y="4811308"/>
            <a:ext cx="4636154" cy="2046691"/>
          </a:xfrm>
        </p:spPr>
        <p:txBody>
          <a:bodyPr>
            <a:normAutofit lnSpcReduction="10000"/>
          </a:bodyPr>
          <a:lstStyle/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0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Работу выполнил:				</a:t>
            </a:r>
          </a:p>
          <a:p>
            <a:pPr algn="r"/>
            <a:r>
              <a:rPr lang="ru-RU" sz="20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Ученик 11 класса</a:t>
            </a:r>
          </a:p>
          <a:p>
            <a:pPr algn="r"/>
            <a:r>
              <a:rPr lang="ru-RU" sz="20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ГБОУ Школы № 1502</a:t>
            </a:r>
          </a:p>
          <a:p>
            <a:pPr algn="r"/>
            <a:r>
              <a:rPr lang="ru-RU" sz="20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Жуков Никита Сергеевич   </a:t>
            </a:r>
          </a:p>
          <a:p>
            <a:pPr algn="r"/>
            <a:r>
              <a:rPr lang="ru-RU" sz="18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E015F9-F6D8-4A6D-BB1D-F8772116B48F}"/>
              </a:ext>
            </a:extLst>
          </p:cNvPr>
          <p:cNvSpPr txBox="1"/>
          <p:nvPr/>
        </p:nvSpPr>
        <p:spPr>
          <a:xfrm>
            <a:off x="196553" y="4811308"/>
            <a:ext cx="548924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</a:t>
            </a:r>
            <a:endParaRPr lang="en-US" sz="2000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0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Учитель информатики 	  		</a:t>
            </a:r>
          </a:p>
          <a:p>
            <a:r>
              <a:rPr lang="en-US" sz="20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000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Буркатовская</a:t>
            </a:r>
            <a:r>
              <a:rPr lang="ru-RU" sz="20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Ольга Сергеевна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811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405F62-32F1-4CD7-81D8-3669079F5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0"/>
            <a:ext cx="6096000" cy="2009775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реализации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C39E13E-8565-443A-9A36-3F6A6E7EB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91" y="205274"/>
            <a:ext cx="5919110" cy="1894114"/>
          </a:xfrm>
          <a:custGeom>
            <a:avLst/>
            <a:gdLst/>
            <a:ahLst/>
            <a:cxnLst/>
            <a:rect l="l" t="t" r="r" b="b"/>
            <a:pathLst>
              <a:path w="3416888" h="2057399">
                <a:moveTo>
                  <a:pt x="120172" y="0"/>
                </a:moveTo>
                <a:lnTo>
                  <a:pt x="3296716" y="0"/>
                </a:lnTo>
                <a:cubicBezTo>
                  <a:pt x="3363085" y="0"/>
                  <a:pt x="3416888" y="53803"/>
                  <a:pt x="3416888" y="120172"/>
                </a:cubicBezTo>
                <a:lnTo>
                  <a:pt x="3416888" y="2057399"/>
                </a:lnTo>
                <a:lnTo>
                  <a:pt x="0" y="2057399"/>
                </a:lnTo>
                <a:lnTo>
                  <a:pt x="0" y="120172"/>
                </a:lnTo>
                <a:cubicBezTo>
                  <a:pt x="0" y="53803"/>
                  <a:pt x="53803" y="0"/>
                  <a:pt x="120172" y="0"/>
                </a:cubicBezTo>
                <a:close/>
              </a:path>
            </a:pathLst>
          </a:cu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4D084F6-7559-4EF9-8540-20F291B770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591" y="2270572"/>
            <a:ext cx="5702702" cy="3792298"/>
          </a:xfrm>
          <a:custGeom>
            <a:avLst/>
            <a:gdLst/>
            <a:ahLst/>
            <a:cxnLst/>
            <a:rect l="l" t="t" r="r" b="b"/>
            <a:pathLst>
              <a:path w="3416888" h="3240120">
                <a:moveTo>
                  <a:pt x="0" y="0"/>
                </a:moveTo>
                <a:lnTo>
                  <a:pt x="3416888" y="0"/>
                </a:lnTo>
                <a:lnTo>
                  <a:pt x="3416888" y="3119948"/>
                </a:lnTo>
                <a:cubicBezTo>
                  <a:pt x="3416888" y="3186317"/>
                  <a:pt x="3363085" y="3240120"/>
                  <a:pt x="3296716" y="3240120"/>
                </a:cubicBezTo>
                <a:lnTo>
                  <a:pt x="120172" y="3240120"/>
                </a:lnTo>
                <a:cubicBezTo>
                  <a:pt x="53803" y="3240120"/>
                  <a:pt x="0" y="3186317"/>
                  <a:pt x="0" y="3119948"/>
                </a:cubicBezTo>
                <a:close/>
              </a:path>
            </a:pathLst>
          </a:cu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0ACA2BF1-2D6F-4739-89E3-6D0F9AFF9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5959" y="1626760"/>
            <a:ext cx="5435760" cy="3288445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построения графиков был написан класс, наследуемый от объекта библиотеки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реализует отрисовку графика и создание анимации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scatter()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добавляет точки на графике</a:t>
            </a:r>
          </a:p>
        </p:txBody>
      </p:sp>
    </p:spTree>
    <p:extLst>
      <p:ext uri="{BB962C8B-B14F-4D97-AF65-F5344CB8AC3E}">
        <p14:creationId xmlns:p14="http://schemas.microsoft.com/office/powerpoint/2010/main" val="214153800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71C35A-CA60-4242-83DE-009A5293C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5453" y="0"/>
            <a:ext cx="6743767" cy="1905000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реализации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869CAA6-87B2-4E8D-B418-D09BAC113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88" y="3799970"/>
            <a:ext cx="5306221" cy="2666374"/>
          </a:xfrm>
          <a:prstGeom prst="rect">
            <a:avLst/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A1A1BFB-7D98-49C6-B15A-A37D3D17AB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089" y="104183"/>
            <a:ext cx="5306221" cy="3324817"/>
          </a:xfrm>
          <a:prstGeom prst="rect">
            <a:avLst/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6348A401-2923-48FF-A8C1-6DFC1D54B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2051" y="1198356"/>
            <a:ext cx="6024465" cy="3415749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вычисления баллистических величин используются классы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Symbol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которые выполняют символьные вычисления (используя библиотеку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Sympy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 заданным формулам</a:t>
            </a:r>
          </a:p>
        </p:txBody>
      </p:sp>
    </p:spTree>
    <p:extLst>
      <p:ext uri="{BB962C8B-B14F-4D97-AF65-F5344CB8AC3E}">
        <p14:creationId xmlns:p14="http://schemas.microsoft.com/office/powerpoint/2010/main" val="238016844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793E4C-3771-492A-83BF-EA96A20BC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7863" y="-99527"/>
            <a:ext cx="6093271" cy="1905000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реализации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8E8045-66EF-4E5F-B3AF-B47076D1B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95" y="852973"/>
            <a:ext cx="5122606" cy="3216276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Рекурсивная функция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find()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выполняет поиск всевозможных величин по заданным, используя все известные ей формулы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C8968E4-45C4-47F8-96B7-ECBDF062E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645" y="1182107"/>
            <a:ext cx="5988151" cy="4416260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343583524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D2FBFE-700C-4213-B5A6-FFBF936A7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315" y="385665"/>
            <a:ext cx="4087428" cy="1905000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реализации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05E437-5A75-4643-AA60-8A48EE1F7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315" y="1450595"/>
            <a:ext cx="3643674" cy="3216276"/>
          </a:xfrm>
        </p:spPr>
        <p:txBody>
          <a:bodyPr>
            <a:normAutofit/>
          </a:bodyPr>
          <a:lstStyle/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для выполнения различных запросов в базу данных</a:t>
            </a:r>
          </a:p>
        </p:txBody>
      </p:sp>
      <p:pic>
        <p:nvPicPr>
          <p:cNvPr id="12" name="Объект 4">
            <a:extLst>
              <a:ext uri="{FF2B5EF4-FFF2-40B4-BE49-F238E27FC236}">
                <a16:creationId xmlns:a16="http://schemas.microsoft.com/office/drawing/2014/main" id="{29763019-746C-4C4D-9855-4D42D13E5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994" y="1695446"/>
            <a:ext cx="6916633" cy="314706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11539689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203EBD-44EA-431D-86A8-99CDEC8BA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5" y="609600"/>
            <a:ext cx="5122606" cy="1905000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реализации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FB15E2-1F24-4F61-BDE6-50D1FF5C9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0465" y="2666999"/>
            <a:ext cx="5122606" cy="3216276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для получения различных комбинаций переменных для поиска целевой величины.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Полученные значения сохраняются в базу данных для дальнейшего использования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A42A4C7-FDB5-4CF6-A3F2-373538989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92" y="890707"/>
            <a:ext cx="5451627" cy="4756544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276791249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0">
            <a:extLst>
              <a:ext uri="{FF2B5EF4-FFF2-40B4-BE49-F238E27FC236}">
                <a16:creationId xmlns:a16="http://schemas.microsoft.com/office/drawing/2014/main" id="{6B5F0F39-CE44-4E7E-9C48-029B73288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B57061-BFD1-42A6-B0B8-223D683D5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5778" y="232482"/>
            <a:ext cx="8676222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 err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</a:t>
            </a:r>
            <a:endParaRPr lang="en-US" sz="4800" dirty="0"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12D32C-93C2-4E87-875B-E8682EB31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4935" y="1872882"/>
            <a:ext cx="6961759" cy="7222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Примеры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работы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визуализацией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графиков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1BFC490-B05B-49A1-B454-E650BBC366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36" r="-2" b="-2"/>
          <a:stretch/>
        </p:blipFill>
        <p:spPr>
          <a:xfrm>
            <a:off x="4514895" y="3523988"/>
            <a:ext cx="3909975" cy="313715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D01621E-FE5E-4503-85F3-CF1506B128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82" y="205371"/>
            <a:ext cx="3909972" cy="288686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6770E11-B071-42ED-B6FE-7C53E0D9CA1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275" r="435" b="5"/>
          <a:stretch/>
        </p:blipFill>
        <p:spPr>
          <a:xfrm>
            <a:off x="232481" y="3523988"/>
            <a:ext cx="3909973" cy="313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01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27C19F7-0CCA-418E-BD59-C5D8048DE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8AF512-EF98-4B0E-8FE7-E4778D397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5833" y="-354563"/>
            <a:ext cx="6743767" cy="1905000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EA06271-5134-45A6-98FD-871649DDE9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54" r="2" b="6057"/>
          <a:stretch/>
        </p:blipFill>
        <p:spPr>
          <a:xfrm>
            <a:off x="5417072" y="3429013"/>
            <a:ext cx="4750615" cy="3121077"/>
          </a:xfrm>
          <a:prstGeom prst="rect">
            <a:avLst/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10EC7B9-B1B7-4AEB-B45F-AD55F45E8D7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97" r="2" b="9814"/>
          <a:stretch/>
        </p:blipFill>
        <p:spPr>
          <a:xfrm>
            <a:off x="152399" y="3428999"/>
            <a:ext cx="4750615" cy="3121091"/>
          </a:xfrm>
          <a:prstGeom prst="rect">
            <a:avLst/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E0AC451-E196-42F8-9138-410C245E11A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" b="12222"/>
          <a:stretch/>
        </p:blipFill>
        <p:spPr>
          <a:xfrm>
            <a:off x="152399" y="108859"/>
            <a:ext cx="4756542" cy="3121091"/>
          </a:xfrm>
          <a:prstGeom prst="rect">
            <a:avLst/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75595538-CC51-4746-8270-3F57B788A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0464" y="307910"/>
            <a:ext cx="6761536" cy="3415749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Вычисление неизвестных баллистических величин</a:t>
            </a:r>
          </a:p>
        </p:txBody>
      </p:sp>
    </p:spTree>
    <p:extLst>
      <p:ext uri="{BB962C8B-B14F-4D97-AF65-F5344CB8AC3E}">
        <p14:creationId xmlns:p14="http://schemas.microsoft.com/office/powerpoint/2010/main" val="1777939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F11980D-2564-4ACE-B78B-D6E233FCA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975D97-7EF0-4FFF-B601-133458B7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2816" y="-49694"/>
            <a:ext cx="5435760" cy="2009775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13A9D24-B496-443A-B45A-F1EEDA848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35" y="324308"/>
            <a:ext cx="6406758" cy="168177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40A82D7-FB50-4769-8A85-C429608A0C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4673" y="4422711"/>
            <a:ext cx="3297647" cy="223124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DB3BFBC-B0DB-4B96-9C43-21DA43EA87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535" y="2883161"/>
            <a:ext cx="5724374" cy="3835328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099CE4B7-48F6-4BEB-AF5B-9DFA0ECFB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2293" y="2457867"/>
            <a:ext cx="5435760" cy="1681774"/>
          </a:xfrm>
        </p:spPr>
        <p:txBody>
          <a:bodyPr anchor="t"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 экспериментов, окно настроек и окно с подробным описанием функционала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319409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9AEE51-FC33-4050-A091-108A80CCC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Перспективы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7B94E3-4491-46D9-8CEB-FCB2EFEE3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514601"/>
            <a:ext cx="9905998" cy="1126222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развития проекта можно улучшать калькулятор величин, расширяя его функционал, добавляя пошаговое объяснение всех преобразований и расчетов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9CE1EE73-E7F1-4904-A160-46F53BEC73DF}"/>
              </a:ext>
            </a:extLst>
          </p:cNvPr>
          <p:cNvSpPr txBox="1">
            <a:spLocks/>
          </p:cNvSpPr>
          <p:nvPr/>
        </p:nvSpPr>
        <p:spPr>
          <a:xfrm>
            <a:off x="1141413" y="3640823"/>
            <a:ext cx="9905998" cy="8990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20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Добавить новые функции для работы с траекторией движения тела, например масштабирование графика.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38A2FEA7-2C75-4721-B290-334553F9B71E}"/>
              </a:ext>
            </a:extLst>
          </p:cNvPr>
          <p:cNvSpPr txBox="1">
            <a:spLocks/>
          </p:cNvSpPr>
          <p:nvPr/>
        </p:nvSpPr>
        <p:spPr>
          <a:xfrm>
            <a:off x="1141413" y="4767045"/>
            <a:ext cx="9905998" cy="11262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20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можно развивать, добавляя тренажеры для других тем физики, таких как например динамика, электричество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85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E205B0-1216-4398-8442-D5AB59D86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Литература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8DC2D5-1BF0-45AE-830C-623F93758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РЭШ (теория и формулы для кинематики и баллистики)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https://resh.edu.ru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Официальная документация по библиотеке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https://doc.qt.io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Официальная документация по библиотеке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https://matplotlib.org/stable/index.html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Официальная документация по библиотеке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SymPy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https://docs.sympy.org/latest/index.html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488523"/>
      </p:ext>
    </p:extLst>
  </p:cSld>
  <p:clrMapOvr>
    <a:masterClrMapping/>
  </p:clrMapOvr>
  <p:transition spd="slow">
    <p:comb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5F1058-5A8C-4076-A7AF-93BA75DA9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Аннотация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BBC0EF-0206-404A-844F-11D949033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333858"/>
            <a:ext cx="9905998" cy="2708304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 проекта является создание приложения для демонстрации и визуализации законов кинематики и баллистики, а также предоставить пользователю интерфейс для решения практических задач на эти темы и ознакомление с теорией.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B1CDCE6D-5697-42BA-AF13-1D262FF4C650}"/>
              </a:ext>
            </a:extLst>
          </p:cNvPr>
          <p:cNvSpPr txBox="1">
            <a:spLocks/>
          </p:cNvSpPr>
          <p:nvPr/>
        </p:nvSpPr>
        <p:spPr>
          <a:xfrm>
            <a:off x="1141413" y="3238858"/>
            <a:ext cx="9905998" cy="2708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20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Созданное приложение позволяет строить траекторию движения брошенного тела, в зависимости от указанных параметров. Также предоставляется возможность рассчитывать баллистические величины по заданным параметрам.</a:t>
            </a:r>
          </a:p>
        </p:txBody>
      </p:sp>
    </p:spTree>
    <p:extLst>
      <p:ext uri="{BB962C8B-B14F-4D97-AF65-F5344CB8AC3E}">
        <p14:creationId xmlns:p14="http://schemas.microsoft.com/office/powerpoint/2010/main" val="24131008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E92617-75BC-422D-80BD-639B1675D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476500"/>
            <a:ext cx="12191999" cy="1905000"/>
          </a:xfrm>
        </p:spPr>
        <p:txBody>
          <a:bodyPr>
            <a:noAutofit/>
          </a:bodyPr>
          <a:lstStyle/>
          <a:p>
            <a:pPr algn="ctr"/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</a:t>
            </a:r>
            <a:r>
              <a:rPr lang="ru-RU" sz="5400" dirty="0"/>
              <a:t>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307791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BCE468-7795-4A0D-9B1B-A1EBC5B4A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3975"/>
            <a:ext cx="7562461" cy="1905000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задачи</a:t>
            </a:r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17A7A4B9-1E91-4259-BDC5-0AB8193ED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321" y="1740202"/>
            <a:ext cx="6629400" cy="89394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Данный проект относится к ИТ направлению – Программирование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A36C0D6-927A-4CBB-B2E8-2076779E6E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r="18825"/>
          <a:stretch/>
        </p:blipFill>
        <p:spPr>
          <a:xfrm>
            <a:off x="7552042" y="863390"/>
            <a:ext cx="3416888" cy="521877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14" name="Объект 12">
            <a:extLst>
              <a:ext uri="{FF2B5EF4-FFF2-40B4-BE49-F238E27FC236}">
                <a16:creationId xmlns:a16="http://schemas.microsoft.com/office/drawing/2014/main" id="{39276DA9-DFA2-4444-8A8F-3183D361A115}"/>
              </a:ext>
            </a:extLst>
          </p:cNvPr>
          <p:cNvSpPr txBox="1">
            <a:spLocks/>
          </p:cNvSpPr>
          <p:nvPr/>
        </p:nvSpPr>
        <p:spPr>
          <a:xfrm>
            <a:off x="461321" y="2634143"/>
            <a:ext cx="6629400" cy="118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20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будет полезно ученикам средних классов для ознакомления с основами кинематики и баллистики и для помощи в решении практических задач на эти темы.</a:t>
            </a:r>
          </a:p>
        </p:txBody>
      </p:sp>
      <p:sp>
        <p:nvSpPr>
          <p:cNvPr id="17" name="Объект 12">
            <a:extLst>
              <a:ext uri="{FF2B5EF4-FFF2-40B4-BE49-F238E27FC236}">
                <a16:creationId xmlns:a16="http://schemas.microsoft.com/office/drawing/2014/main" id="{2CE6B0E6-48EF-4279-9A75-9966FFF62B6B}"/>
              </a:ext>
            </a:extLst>
          </p:cNvPr>
          <p:cNvSpPr txBox="1">
            <a:spLocks/>
          </p:cNvSpPr>
          <p:nvPr/>
        </p:nvSpPr>
        <p:spPr>
          <a:xfrm>
            <a:off x="461321" y="3645202"/>
            <a:ext cx="6629400" cy="1062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20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Приложением смогут пользоваться педагоги, для проведения уроков и наглядной демонстрации полета брошенного тела.</a:t>
            </a:r>
          </a:p>
        </p:txBody>
      </p:sp>
      <p:sp>
        <p:nvSpPr>
          <p:cNvPr id="18" name="Объект 12">
            <a:extLst>
              <a:ext uri="{FF2B5EF4-FFF2-40B4-BE49-F238E27FC236}">
                <a16:creationId xmlns:a16="http://schemas.microsoft.com/office/drawing/2014/main" id="{9030D1B6-36F8-48E5-915A-F5A1EAC54AFD}"/>
              </a:ext>
            </a:extLst>
          </p:cNvPr>
          <p:cNvSpPr txBox="1">
            <a:spLocks/>
          </p:cNvSpPr>
          <p:nvPr/>
        </p:nvSpPr>
        <p:spPr>
          <a:xfrm>
            <a:off x="461321" y="4656260"/>
            <a:ext cx="6629400" cy="10623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20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 продукта позволяет педагогам и методистам создавать условия для практических задач для различных самостоятельных работ или сборников задач.</a:t>
            </a:r>
          </a:p>
        </p:txBody>
      </p:sp>
    </p:spTree>
    <p:extLst>
      <p:ext uri="{BB962C8B-B14F-4D97-AF65-F5344CB8AC3E}">
        <p14:creationId xmlns:p14="http://schemas.microsoft.com/office/powerpoint/2010/main" val="13134605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4" grpId="0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0570F2-F2D4-4C4C-A8A8-7F046EB54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498" y="22225"/>
            <a:ext cx="6573685" cy="1905000"/>
          </a:xfrm>
        </p:spPr>
        <p:txBody>
          <a:bodyPr>
            <a:normAutofit/>
          </a:bodyPr>
          <a:lstStyle/>
          <a:p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7C3ECD-5F16-45DE-8CDB-4880DA37A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842" y="1714500"/>
            <a:ext cx="6573684" cy="969977"/>
          </a:xfrm>
        </p:spPr>
        <p:txBody>
          <a:bodyPr>
            <a:normAutofit/>
          </a:bodyPr>
          <a:lstStyle/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Предоставить возможность генерировать бросок тела при определенных условиях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A73F86F-7798-47B9-BEE1-78B01E33FD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839" y="1280585"/>
            <a:ext cx="3976788" cy="3976788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2B327E91-6500-4BFB-A208-9D36AF6DE3CC}"/>
              </a:ext>
            </a:extLst>
          </p:cNvPr>
          <p:cNvSpPr txBox="1">
            <a:spLocks/>
          </p:cNvSpPr>
          <p:nvPr/>
        </p:nvSpPr>
        <p:spPr>
          <a:xfrm>
            <a:off x="475842" y="2459023"/>
            <a:ext cx="6573684" cy="969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20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Реализовать сохранение результатов броска и возможность их просмотра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37269F64-E4B5-4351-9F30-A2A85C5864F8}"/>
              </a:ext>
            </a:extLst>
          </p:cNvPr>
          <p:cNvSpPr txBox="1">
            <a:spLocks/>
          </p:cNvSpPr>
          <p:nvPr/>
        </p:nvSpPr>
        <p:spPr>
          <a:xfrm>
            <a:off x="475842" y="3223018"/>
            <a:ext cx="6573684" cy="969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20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Осуществить поиск баллистических величин по заданным параметрам</a:t>
            </a: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89C301FB-C572-4751-98F0-ECB4FDD3D079}"/>
              </a:ext>
            </a:extLst>
          </p:cNvPr>
          <p:cNvSpPr txBox="1">
            <a:spLocks/>
          </p:cNvSpPr>
          <p:nvPr/>
        </p:nvSpPr>
        <p:spPr>
          <a:xfrm>
            <a:off x="475842" y="4035352"/>
            <a:ext cx="6573684" cy="850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20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Предоставить блок теории по кинематике и баллистике</a:t>
            </a:r>
          </a:p>
        </p:txBody>
      </p:sp>
    </p:spTree>
    <p:extLst>
      <p:ext uri="{BB962C8B-B14F-4D97-AF65-F5344CB8AC3E}">
        <p14:creationId xmlns:p14="http://schemas.microsoft.com/office/powerpoint/2010/main" val="274495131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E04DCC-2DC5-4FB0-BDCA-8DCB8854E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5" y="81094"/>
            <a:ext cx="9905998" cy="1468582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Шаги для выполнения результата</a:t>
            </a:r>
          </a:p>
        </p:txBody>
      </p:sp>
      <p:graphicFrame>
        <p:nvGraphicFramePr>
          <p:cNvPr id="18" name="Объект 2">
            <a:extLst>
              <a:ext uri="{FF2B5EF4-FFF2-40B4-BE49-F238E27FC236}">
                <a16:creationId xmlns:a16="http://schemas.microsoft.com/office/drawing/2014/main" id="{844CF2DB-270C-4FD8-9E64-59B3473337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5251369"/>
              </p:ext>
            </p:extLst>
          </p:nvPr>
        </p:nvGraphicFramePr>
        <p:xfrm>
          <a:off x="1141413" y="2286000"/>
          <a:ext cx="9906000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49642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F8ABE5-7479-456D-AB86-399634AE4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существующих решений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4CCD11-8754-4EB3-8F57-2A20111EB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>
            <a:normAutofit/>
          </a:bodyPr>
          <a:lstStyle/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Сайт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matematika-club.ru</a:t>
            </a:r>
          </a:p>
          <a:p>
            <a:pPr lvl="1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Сайт предоставляет различные калькуляторы для физических величин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757EFD9-59DD-4820-B60D-E5F9D3C5F6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49" r="14244" b="-2"/>
          <a:stretch/>
        </p:blipFill>
        <p:spPr>
          <a:xfrm>
            <a:off x="4780284" y="805126"/>
            <a:ext cx="6916633" cy="524774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830671272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FA90A6-30B7-43BA-B003-175BC51A8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существующих решений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8CCA1B-B5FF-4D2B-88DC-FD5E8765D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>
            <a:normAutofit/>
          </a:bodyPr>
          <a:lstStyle/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Сайт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matematikam.ru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Сайт позволяет строить графики разных функций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2BDF168-8B8B-453B-BDA5-5D18B55E73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" b="10478"/>
          <a:stretch/>
        </p:blipFill>
        <p:spPr>
          <a:xfrm>
            <a:off x="4630994" y="645106"/>
            <a:ext cx="6916633" cy="524774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462848949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EBCE9D-3D03-4DA3-BF2C-B545A739C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Новизна решения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61E574-94E1-47DA-BD97-4F61C75EC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>
            <a:normAutofit/>
          </a:bodyPr>
          <a:lstStyle/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Разработанное приложение получилось более тематическим и объединяющим в себе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визуализацию траектории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(построение графика)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калькулятор величин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блок теории по теме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16DBF87-5772-44D0-941E-70C594A088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78"/>
          <a:stretch/>
        </p:blipFill>
        <p:spPr>
          <a:xfrm>
            <a:off x="4630994" y="645106"/>
            <a:ext cx="6916633" cy="524774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189490935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1DFC71-2E3A-415A-B50C-CDA3C52D6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5" y="609600"/>
            <a:ext cx="5122606" cy="1905000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реализации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21831F1-729D-49BA-87A7-A9060D553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0465" y="2666999"/>
            <a:ext cx="5122606" cy="3216276"/>
          </a:xfrm>
        </p:spPr>
        <p:txBody>
          <a:bodyPr>
            <a:normAutofit lnSpcReduction="1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реализован на языке программирования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содержит следующую структуру: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Папка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release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содержащая независимую сборку приложения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Папка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resources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содержащая вложенные каталоги со всеми необходимыми файлами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Пять модулей, в которых прописан весь функционал приложения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663B723-2B6E-470B-84CA-156C5D4FE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92" y="952038"/>
            <a:ext cx="5451627" cy="4633882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424622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Сетка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A9E023"/>
      </a:accent1>
      <a:accent2>
        <a:srgbClr val="1FCDB6"/>
      </a:accent2>
      <a:accent3>
        <a:srgbClr val="5F99C9"/>
      </a:accent3>
      <a:accent4>
        <a:srgbClr val="AE65D1"/>
      </a:accent4>
      <a:accent5>
        <a:srgbClr val="D06423"/>
      </a:accent5>
      <a:accent6>
        <a:srgbClr val="DCAB11"/>
      </a:accent6>
      <a:hlink>
        <a:srgbClr val="ADE133"/>
      </a:hlink>
      <a:folHlink>
        <a:srgbClr val="C2EA66"/>
      </a:folHlink>
    </a:clrScheme>
    <a:fontScheme name="Сетка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етк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1FEE2289-88FB-467C-9C9A-54F3C85768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TM03457485[[fn=Сетка]]</Template>
  <TotalTime>694</TotalTime>
  <Words>603</Words>
  <Application>Microsoft Office PowerPoint</Application>
  <PresentationFormat>Широкоэкранный</PresentationFormat>
  <Paragraphs>74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Times New Roman</vt:lpstr>
      <vt:lpstr>Сетка</vt:lpstr>
      <vt:lpstr>Моделирование траектории движения брошенного тела</vt:lpstr>
      <vt:lpstr>Аннотация</vt:lpstr>
      <vt:lpstr>Актуальность задачи</vt:lpstr>
      <vt:lpstr>Цель и Задачи</vt:lpstr>
      <vt:lpstr>Шаги для выполнения результата</vt:lpstr>
      <vt:lpstr>Анализ существующих решений</vt:lpstr>
      <vt:lpstr>Анализ существующих решений</vt:lpstr>
      <vt:lpstr>Новизна решения</vt:lpstr>
      <vt:lpstr>Описание реализации</vt:lpstr>
      <vt:lpstr>Описание реализации</vt:lpstr>
      <vt:lpstr>Описание реализации</vt:lpstr>
      <vt:lpstr>Описание реализации</vt:lpstr>
      <vt:lpstr>Описание реализации</vt:lpstr>
      <vt:lpstr>Описание реализации</vt:lpstr>
      <vt:lpstr>Результат</vt:lpstr>
      <vt:lpstr>Результат</vt:lpstr>
      <vt:lpstr>Результат</vt:lpstr>
      <vt:lpstr>Перспективы проекта</vt:lpstr>
      <vt:lpstr>Литература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Моделирование траектории движения брошенного тела</dc:title>
  <dc:creator>Сергей Жуков</dc:creator>
  <cp:lastModifiedBy>Сергей Жуков</cp:lastModifiedBy>
  <cp:revision>31</cp:revision>
  <dcterms:created xsi:type="dcterms:W3CDTF">2021-02-27T15:55:41Z</dcterms:created>
  <dcterms:modified xsi:type="dcterms:W3CDTF">2021-02-28T10:50:20Z</dcterms:modified>
</cp:coreProperties>
</file>