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Inter"/>
      <p:regular r:id="rId59"/>
      <p:bold r:id="rId60"/>
    </p:embeddedFont>
    <p:embeddedFont>
      <p:font typeface="Inter ExtraLight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5249F8-5677-4B58-9196-0881C4736488}">
  <a:tblStyle styleId="{555249F8-5677-4B58-9196-0881C47364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InterExtraLight-bold.fntdata"/><Relationship Id="rId61" Type="http://schemas.openxmlformats.org/officeDocument/2006/relationships/font" Target="fonts/InterExtraLight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Inter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Inter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9234bee13_0_2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g1b9234bee13_0_2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занятию, сбор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1b9234bee13_0_2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59f37acf7_0_9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059f37acf7_0_9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059f37acf7_0_9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59f37acf7_0_10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2059f37acf7_0_10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059f37acf7_0_10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59f37acf7_0_12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g2059f37acf7_0_12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059f37acf7_0_12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59f37acf7_0_14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2059f37acf7_0_14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059f37acf7_0_14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59f37acf7_0_15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059f37acf7_0_15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059f37acf7_0_15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36e4e0683_0_4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2036e4e0683_0_4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делает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 Java (Java Developer) создает приложения разной сложности, используя один из самых распространенных языков программирования «Джава» (Java). Он не только пишет программный код, но и занимается внедрением, тестированием и модификацией кода.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036e4e0683_0_4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59f37acf7_0_176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g2059f37acf7_0_176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059f37acf7_0_176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36e4e0683_0_5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2036e4e0683_0_5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036e4e0683_0_5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4fab8c6f2_0_4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g204fab8c6f2_0_4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нужно задать вопросы из списка разным студентам, называя имя/фамилию и прося включить микрофон для ответа.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04fab8c6f2_0_4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36e4e0683_0_6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g2036e4e0683_0_6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История Java очень интересна.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Первоначально Java был разработан для интерактивного телевидения, но 90-e и в то время это была слишком передовая технология для индустрии цифрового кабельного телевидения.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История: все началось с Зеленой команды.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Члены команды Java (также известной как Green Team) инициировали этот проект для разработки языка для цифровых устройств, таких как телевизионные приставки, телевизоры, радиолы и т. д.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Принципы создания программирования на Java были «простыми, надежными, переносимыми, независимыми от платформы, безопасными, высокопроизводительными, многопоточными, нейтральными к архитектуре, объектно-ориентированными, интерпретируемыми и динамическими».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Итак Джеймс Гослинг — основатель Java и члены его команды начали проект в начале 90-х.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настоящее время Java используется в интернет-программировании, мобильных устройствах, играх, решениях для электронного бизнеса и т. д.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Джеймс Гослинг , Майк Шеридан и Патрик Нотон инициировали проект языка Java в июне 1991 года.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Первоначально он был разработан для небольших систем, встроенных в электронные устройства, такие как телеприставки.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Во-первых, он назывался "Greentalk" Джеймса Гослинга, а расширение файла было .gt.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После этого он назывался Oak и разрабатывался в рамках проекта Green.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Почему Java назвали «Дубом»?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История Java от Oak до Java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Почему дуб? Дуб является символом силы и выбран в качестве национального дерева в США.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В 1995 году Oak был переименован в «Java» , потому что это уже была торговая марка Oak Technologies.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Почему они выбрали название Java для языка Java?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 собралась, чтобы выбрать новое имя. Предлагаемые слова: «Шелк»"Silk", «толчок»"jolt", «ДНК»"DNA".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Они хотели что-то, что отражало бы суть технологии: революционное, динамичное, живое, крутое, уникальное и простое в использовании.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8) В итоге, по словам Гослинга, название Java было выбрано за чашкой кофе возле его офиса. Java — остров в Индонезии, где был произведен первый кофе (называемый кофе Java)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своего рода эспрессо-бобы. И поскольку Java была настолько уникальной, большинство членов команды выбрали Java.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9) Обратите внимание, что Java — это просто название, а не аббревиатура.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10) Первоначально разработан Джеймсом Гослингом в Sun Microsystems (которая сейчас является дочерней компанией Oracle Corporation) и выпущен в 1995 году.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11) JDK 1.0 был выпущен 23 января 1996 года.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момента выпуска Java SE 8 корпорация Oracle следует схеме, согласно которой каждая четная версия выпускается в марте, а нечетная — в сентябре.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036e4e0683_0_6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86144fc5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586144fc5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64db69698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g1b64db69698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— это текст (код), написанный на одном из языков программирования, содержащий инструкции и операторы в логической последовательности, которые заставляют работать аппаратное обеспечение, выполняя необходимые пользователю функции.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пользователя программа чаще всего представляется как инсталлятор (экзешник), который нужно скачать в папку загрузок, запустить на компьютере и установить в определенную папку с набором необходимых модулей, библиотек и файлов.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Ежедневно мы выполняем сотни и тысячи инструкций, по сути, работая как «биороботы», исполняем набор определенных действий.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человека - этот набор действий является последовательным алгоритмом.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  «приготовить еду» - видим на слайде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 «сходить в магазин»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попросить кого-то составить простой алгоритм похода в магазин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одеться;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взять деньги;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выйти из дома;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дойти до магазина;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магазине осуществить выбор нужных продуктов;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вернуться домой.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свою очередь, эти последовательности действий могут быть и дополнительными алгоритмами со своей последовательностью.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компьютер не сможет понять, если ему передать алгоритм похода в магазин, который мы только что обсудили. Компьютеру нужны инструкции на компьютерном языке. Java один из многих языков. На слайде инструкции для сложения двух чисел.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!!!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Попробуйте эти инструкции перевести в простой алгоритм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b64db69698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d93f128764_0_5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1d93f128764_0_5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— это текст (код), написанный на одном из языков программирования, содержащий инструкции и операторы в логической последовательности, которые заставляют работать аппаратное обеспечение, выполняя необходимые пользователю функции.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пользователя программа чаще всего представляется как инсталлятор (экзешник), который нужно скачать в папку загрузок, запустить на компьютере и установить в определенную папку с набором необходимых модулей, библиотек и файлов.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Ежедневно мы выполняем сотни и тысячи инструкций, по сути, работая как «биороботы», исполняем набор определенных действий.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человека - этот набор действий является последовательным алгоритмом.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«приготовить еду» - видим на слайде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«сходить в магазин»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попросить кого-то составить простой алгоритм похода в магазин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одеться;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взять деньги;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выйти из дома;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дойти до магазина;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магазине осуществить выбор нужных продуктов;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вернуться домой.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свою очередь, эти последовательности действий могут быть и дополнительными алгоритмами со своей последовательностью.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компьютер не сможет понять, если ему передать алгоритм похода в магазин, который мы только что обсудили. Компьютеру нужны инструкции на компьютерном языке. Java один из многих языков. На слайде инструкции для сложения двух чисел.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!!!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Попробуйте эти инструкции перевести в простой алгоритм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d93f128764_0_5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812d7772e_0_1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g20812d7772e_0_1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JVM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JVM выполняет две основные функции: позволяет запускать Java-программы на любом устройстве или в любой операционной системе (известный как принцип «Написать один раз, запускать где угодно»), а также управлять и оптимизировать программную память.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в 1995 году была выпущена Java, все компьютерные программы были написаны для конкретной операционной системы, а программная память управлялась разработчиком программного обеспечения. Так что JVM стала откровением.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уникальноcть торгового предложения именно в этом и была: разработчики писали программу под Windows, а она запускалась на macOS почти без изменений.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Сейчас это звучит вполне естественно, а 25 лет назад казалось настоящим чудом.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Разработчики пишут код на языке Java. После этого специальным инструментом, который называется javac, исходный код компилируется в байт-код.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здесь важно: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этом этапе нет ничего платформенно-специфичного, весь код на языке Java (как и байт-код Java) универсален.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Байт-код — это язык, предназначенный не для людей, а для машин. Обычному разработчику его читать не нужно.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Полученный байт-код Java, передаётся на вход виртуальной машины Java и исполняется.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замечательное следствие: разработчику не обязательно ограничиваться языком Java, ведь виртуальная машина понятия не имеет, откуда взяли байт-код, который пришёл к ней на вход, был ли это изначально Java-код или что-то другое. То есть программу можно писать на любом языке, который транслируется в байт-код. И таких языков — целое семейство: Kotlin, Clojure, Groovy и так далее.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Итак: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Javас. Это компилятор, который преобразует исходники Java в class-файлы или формат jar.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JVM. Виртуальная машина, которая исполняет байт-код.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конкуренты есть у JVM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Самый известный конкурент Java Virtual Machine — платформа .NET и их виртуальная машина для реализации C#.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и C# решают одни и те же задачи и обладают одними и теми же преимуществами: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строгая типизация, сборка мусора, безопасность.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Раньше между платформами была одна принципиальная разница: Java был кроссплатформенным, а .NET и C# работали только на Windows.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Сейчас появился .NET Core, C# тоже стал мультиплатформенным.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сами языки Java и C# довольно разные, и C# развивается быстрее: там регулярно появляются интересные фичи, которые в Java приходят с большим опозданием или не приходят вообще. Поэтому как язык C# в целом выглядит интереснее.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Зато у Java мощная реализация и хорошо оптимизированные виртуальные машины, лучший алгоритм сборки мусора, более быстрый стартап. Поэтому по многим показателям реализация Java выглядит куда лучше C#. А некоторые вещи, которые уже давно есть в JVM, только-только появляются в .NET.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и другие языки, которые претендуют на роль конкурента Java, но они отличаются гораздо сильнее.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Python, который тоже бьет рекорды и занимает в определенных рейтингах 1-е место. Он популярен в Data Science, AI, машинном обучении, скриптах. Но к сожалению, динамическая типизация не позволяет держать на нём слишком большую кодовую базу.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Ещё есть безумно популярный JavaScript, но его интересы с Java не очень пересекаются, так как сегодня Java во фронтенде не используется.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Обратная совместимость — один из главных принципов Java. От некоторых вещей иногда отказываются, но при этом старый код всё равно должен продолжать работать.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Написать один раз, запускать где угодно - это важный принцип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одной стороны, этот принцип позволяет построить стабильную экосистему. Бизнес может не бояться, что выйдет новая версия, которая всё сломает и навсегда заблокирует путь к обновлению. С другой стороны, это тормозит инновации.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0812d7772e_0_1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0812d7772e_0_2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20812d7772e_0_2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Важно различать эти три технологии, а также понимать, как они связаны: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JVM — это компонент платформы Java, который выполняет программы.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JRE — это часть Java на диске, которая создает JVM.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позволяет разработчикам создавать программы Java, которые могут выполняться и запускаться с помощью JVM и JRE.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Разработчики, плохо знакомые с Java, часто путают Java Development Kit и Java Runtime Environment.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Различие состоит в том, что JDK — это пакет инструментов для разработки программного обеспечения на основе Java, тогда как JRE — это пакет инструментов для запуска кода Java.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JRE можно использовать как отдельный компонент для простого запуска Java-программ, но он также является частью JDK.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JDK требуется JRE, поскольку выполнение программ на Java является частью их разработки.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Доступны следующие пакеты: Java Enterprise Edition (Java EE), Java Standard Edition (Java SE) и Java Mobile Edition (Java ME).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0812d7772e_0_2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8913b0bb8_0_4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g1c8913b0bb8_0_4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Разбираем заранее присланные вопросы студентов по прошедшей неделе: вопросы, которые НЕ касаются домашних заданий.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Предлагаем студентам задать вопросы, которые остались  непонятными после занятий, самостоятельной работы и повторения на текущем занятии.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c8913b0bb8_0_4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c8913b0bb8_0_6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1c8913b0bb8_0_6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c8913b0bb8_0_6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0141396be9_0_12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g20141396be9_0_12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Предложите студентам поиграть, вызывайте конкретного студента, предлагайте выбрать число, кликайте по числу и Вы перейдете на слайд с нужным вопросом, затем возвращайтесь в главное меню и вызывайте следующего! Постарайтесь нажимать на саму цифру, чтобы попасть на нужный слайд.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закончите и будете готовы идти дальше - нажмите “Закончить игру”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0141396be9_0_12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0812d7772e_0_106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g20812d7772e_0_106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20812d7772e_0_106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812d7772e_0_12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0812d7772e_0_12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20812d7772e_0_12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0812d7772e_0_13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g20812d7772e_0_13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20812d7772e_0_13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9234bee13_0_6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1b9234bee13_0_6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Организационный момент, напоминаем студентам правила поведения на занятии, для комфортного обучения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b9234bee13_0_6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812d7772e_0_15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g20812d7772e_0_15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20812d7772e_0_15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0812d7772e_0_16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g20812d7772e_0_16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20812d7772e_0_16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0812d7772e_0_18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g20812d7772e_0_18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20812d7772e_0_18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0812d7772e_0_19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g20812d7772e_0_19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20812d7772e_0_19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812d7772e_0_21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g20812d7772e_0_21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20812d7772e_0_21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0812d7772e_0_23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g20812d7772e_0_23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20812d7772e_0_23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0812d7772e_0_24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g20812d7772e_0_24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20812d7772e_0_24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0812d7772e_0_26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g20812d7772e_0_26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20812d7772e_0_26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0812d7772e_0_276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g20812d7772e_0_276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20812d7772e_0_276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b9234bee13_0_2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g1b9234bee13_0_2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Завершаем теоретический блок закреплением материала. Предлагаем студентам выполнить 5-10 минутную работу. Ответы можно собрать в чате или точечно спросить несколько человек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1b9234bee13_0_2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9234bee13_0_7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1b9234bee13_0_7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студентам о том, как будет построено сегодняшнее занятие.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b9234bee13_0_7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d57fb4a1d8_1_11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g1d57fb4a1d8_1_11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Преподаватель разбирает этот пример. Объяснение “на пальцах”, порисовать в зуме прямо на слайде, нарисовать массив, заполнить числами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Перейти к лайфкодингу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1d57fb4a1d8_1_11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0812d7772e_0_5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g20812d7772e_0_5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 ... ...//Код метода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main() отличается от всех остальных методов тем, что является, как правило, точкой входа в программу. Этот метод вызывается виртуальной машиной Java. Как только заканчивается выполнение метода main(), так сразу же завершается, работа самой программы.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Важно про синтакцис метода, но пока не углубляемся в определение ключевых слов!!!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public означает, что метод main() доступен везде, где доступен содержащий его класс.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static означает, что метод является статическим, т. е. не требует для своего вызова наличие экземпляра класса.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void означает, что метод не возвращает никакого значения.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эти три слова обязательно должны присутствовать в описании метода.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Запись (String[] args) после имени метода представляет собой список его параметров.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и количество параметров метода main(), изменению не подлежат.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возникнет вопрос: а как передать аргументы?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меню Run -&gt; Edit Configuration -&gt; Application в поле Program Arguments указываете аргументы через пробел.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System.out.println() используется для печати переданного ему аргумента.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не раскрывать пока полностью, достаточно сказать, что на этом этапе. Чтобы вывести результат в консоль мы используем sout.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но если,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Утверждение можно разбить на 3 части, которые можно понимать отдельно как: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: это последний класс, определенный в пакете java.lang 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out: это экземпляр типа PrintStream , который является общедоступным и статическим полем-членом класса System 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println() : поскольку все экземпляры класса PrintStream имеют общедоступный метод println(), следовательно, мы можем вызывать его и на выходе. Это обновленная версия print(). Он печатает любой переданный ему аргумент и добавляет к выводу новую строку. Мы можем предположить, что System.out представляет стандартный поток вывода.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20812d7772e_0_5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0141396be9_0_13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Google Shape;573;g20141396be9_0_13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20141396be9_0_13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b9234bee13_0_24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g1b9234bee13_0_24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оставшиеся после консультации вопросы студентов по изученному материалу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1b9234bee13_0_24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0140d8a2e9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4" name="Google Shape;594;g20140d8a2e9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20140d8a2e9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b9234bee13_0_25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Google Shape;603;g1b9234bee13_0_25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 предлагаем материал для самостоятельного изучения по желанию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g1b9234bee13_0_25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b9234bee13_0_57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g1b9234bee13_0_57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хвалим студентов за продуктивную неделю, можно немного проспойлерить темы следующей недели, чтобы подогреть интерес к будущим занятиям.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1b9234bee13_0_57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2de78efb9b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Google Shape;625;g22de78efb9b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Выполняется студентами самостоятельно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public class Program { 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public static void main (String[] args) {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   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  System.out.println("Hello,");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System.out.println("my");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System.out.println("nam ");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System.out.println("is");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System.out.println("&lt;name&gt;!");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System.out.print("Hello, ");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System.out.print("my ");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System.out.print("name ");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System.out.print("is ");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System.out.print("&lt;name&gt;!");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}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22de78efb9b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9234bee13_0_7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g1b9234bee13_0_7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Ваша цель тезисно и простым языком напомнить основные темы, которые были изучены за неделю, напомнить, для чего нужны те или иные темы на практике.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b9234bee13_0_7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57fb4a1d8_1_5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1d57fb4a1d8_1_5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Важно: сакцентировать внимание студентов на том, что IDE (Integrated Development Environment)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устанавливают на вводной неделе, спросить, у кого не установлена, чтоб понимать, кто не сможет работать на уроке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d57fb4a1d8_1_5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9234bee13_0_15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1b9234bee13_0_15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b9234bee13_0_15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36e4e0683_0_2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g2036e4e0683_0_2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036e4e0683_0_2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36e4e0683_0_3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g2036e4e0683_0_3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036e4e0683_0_3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28650" y="1369219"/>
            <a:ext cx="78867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870825" y="2"/>
            <a:ext cx="638475" cy="26887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9265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931391" y="4803219"/>
            <a:ext cx="192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3.xml"/><Relationship Id="rId10" Type="http://schemas.openxmlformats.org/officeDocument/2006/relationships/slide" Target="/ppt/slides/slide32.xml"/><Relationship Id="rId13" Type="http://schemas.openxmlformats.org/officeDocument/2006/relationships/slide" Target="/ppt/slides/slide35.xml"/><Relationship Id="rId12" Type="http://schemas.openxmlformats.org/officeDocument/2006/relationships/slide" Target="/ppt/slides/slide34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slide" Target="/ppt/slides/slide31.xml"/><Relationship Id="rId15" Type="http://schemas.openxmlformats.org/officeDocument/2006/relationships/slide" Target="/ppt/slides/slide37.xml"/><Relationship Id="rId14" Type="http://schemas.openxmlformats.org/officeDocument/2006/relationships/slide" Target="/ppt/slides/slide36.xml"/><Relationship Id="rId17" Type="http://schemas.openxmlformats.org/officeDocument/2006/relationships/slide" Target="/ppt/slides/slide39.xml"/><Relationship Id="rId16" Type="http://schemas.openxmlformats.org/officeDocument/2006/relationships/slide" Target="/ppt/slides/slide38.xml"/><Relationship Id="rId5" Type="http://schemas.openxmlformats.org/officeDocument/2006/relationships/slide" Target="/ppt/slides/slide27.xml"/><Relationship Id="rId6" Type="http://schemas.openxmlformats.org/officeDocument/2006/relationships/slide" Target="/ppt/slides/slide28.xml"/><Relationship Id="rId7" Type="http://schemas.openxmlformats.org/officeDocument/2006/relationships/slide" Target="/ppt/slides/slide29.xml"/><Relationship Id="rId8" Type="http://schemas.openxmlformats.org/officeDocument/2006/relationships/slide" Target="/ppt/slides/slide30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" Target="/ppt/slides/slide26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" Target="/ppt/slides/slide26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" Target="/ppt/slides/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" Target="/ppt/slides/slide26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" Target="/ppt/slides/slide26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" Target="/ppt/slides/slide26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" Target="/ppt/slides/slide26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" Target="/ppt/slides/slide26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" Target="/ppt/slides/slide26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" Target="/ppt/slides/slide2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" Target="/ppt/slides/slide26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" Target="/ppt/slides/slide26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hyperlink" Target="https://docs.oracle.com/javase/specs/jls/se17/html/index.html" TargetMode="External"/><Relationship Id="rId6" Type="http://schemas.openxmlformats.org/officeDocument/2006/relationships/hyperlink" Target="https://docs.oracle.com/javase/specs/jvms/se8/html/jvms-1.html" TargetMode="External"/><Relationship Id="rId7" Type="http://schemas.openxmlformats.org/officeDocument/2006/relationships/hyperlink" Target="https://www.oracle.com/java/technologies/downloads/archive/" TargetMode="External"/><Relationship Id="rId8" Type="http://schemas.openxmlformats.org/officeDocument/2006/relationships/hyperlink" Target="https://www.jetbrains.com/idea/download/#section=window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25" y="476250"/>
            <a:ext cx="2105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014933" y="1747842"/>
            <a:ext cx="5876913" cy="23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560813" y="1030241"/>
            <a:ext cx="6858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Введение в Java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0" name="Google Shape;7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/>
          <p:nvPr/>
        </p:nvSpPr>
        <p:spPr>
          <a:xfrm>
            <a:off x="647088" y="523861"/>
            <a:ext cx="1986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Java Basic 1</a:t>
            </a:r>
            <a:endParaRPr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Классификация специалистов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468000" y="38442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Стажер 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(Trainee)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2581800" y="28710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Разработчик 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(Java Middle)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3597575" y="23844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Старший разработчик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(Senior)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4695600" y="18978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Тимлид, Техлид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(TeamLead, TeachLead)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5753100" y="14112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Архитектор ПО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(Architect)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4695575" y="3450975"/>
            <a:ext cx="4123200" cy="87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Имеет минимальный опыт работы, его работу проверяют коллеги.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1483775" y="3357675"/>
            <a:ext cx="2113800" cy="486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Младший разработчик (Junior)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Классификация специалистов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468000" y="38442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Стажер 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(Trainee)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1483775" y="33576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Младший разработчик (Junior)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3597575" y="23844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Старший разработчик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(Senior)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4695600" y="18978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Тимлид, Техлид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(TeamLead, TeachLead)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5753100" y="14112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Архитектор ПО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(Architect)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4695575" y="3450975"/>
            <a:ext cx="4123200" cy="87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Имеет опыт работы, его код не нуждается в проверке, работает с заданиями средней сложности.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2581800" y="2871075"/>
            <a:ext cx="2113800" cy="486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Разработчик 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(Java Middle)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Классификация специалистов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468000" y="38442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Стажер 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(Trainee)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1483775" y="33576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Младший разработчик (Junior)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2581800" y="28710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Разработчик 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(Java Middle)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4695600" y="18978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Тимлид, Техлид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(TeamLead, TeachLead)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5753100" y="14112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Архитектор ПО</a:t>
            </a:r>
            <a:endParaRPr b="1"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(Architect)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4695575" y="3450975"/>
            <a:ext cx="4123200" cy="87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Легко справляется с любыми задачами, несет полную ответственность за сроки, написанный код, внесенные изменения.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639300" y="2384475"/>
            <a:ext cx="2113800" cy="486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Старший разработчик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(Senior)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Классификация специалистов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468000" y="38442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Стажер 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(Trainee)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1483775" y="33576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Младший разработчик (Junior)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2581800" y="28710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Разработчик 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(Java Middle)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3639300" y="23844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Старший разработчик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(Senior)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5753100" y="14112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Архитектор ПО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(Architect)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4695575" y="3450975"/>
            <a:ext cx="4123200" cy="87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Специалист высокого уровня, который не только занимается написанием кода, но и раздает ТЗ, контролирует работу младших сотрудников.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4695600" y="1897875"/>
            <a:ext cx="2113800" cy="486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Тимлид, Техлид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(TeamLead, TeachLead)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Классификация специалистов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468000" y="38442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Стажер 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(Trainee)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1483775" y="33576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Младший разработчик (Junior)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2581800" y="28710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Разработчик 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(Java Middle)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3639300" y="23844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Старший разработчик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(Senior)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4695600" y="18978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Тимлид, Техлид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(TeamLead, TeachLead)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4695575" y="3450975"/>
            <a:ext cx="4123200" cy="87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Самый высокооплачиваемый специалист, занимающийся проектированием и принятием ключевых проектных решений относительно внутреннего устройства программной системы.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5753100" y="1424975"/>
            <a:ext cx="2113800" cy="486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Архитектор ПО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(Architect)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4" name="Google Shape;23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Плюсы и минусы профессии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Плюсы: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Вакансий Java-программистов много, поэтому найти работу не проблема.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Профессию можно освоить примерно за 1 год на курсах. 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Возможность работать удаленно.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Перспективное профессиональное направление.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Работа в творческой команде.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Стабильная, высокая зарплата.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2" name="Google Shape;2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3" name="Google Shape;24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Плюсы и минусы профессии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68000" y="1265750"/>
            <a:ext cx="61578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Плюсы: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Вакансий Java-программистов много, поэтому найти работу не проблема.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Профессию можно освоить примерно за 1 год на курсах. 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Возможность работать удаленно.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Перспективное профессиональное направление.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Работа в творческой команде.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Стабильная, высокая зарплата.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Минусы: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Большая ответственность.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Болят пальцы и спина, устают глаза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Тяжело выйти из сферы IT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1" name="Google Shape;2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2" name="Google Shape;25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Необходимые личные качества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Целеустремленность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Сосредоточенность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Аккуратность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Пунктуальность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Желание самообучаться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0" name="Google Shape;2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1" name="Google Shape;26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/>
          <p:nvPr/>
        </p:nvSpPr>
        <p:spPr>
          <a:xfrm>
            <a:off x="468000" y="486000"/>
            <a:ext cx="7092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Экспресс-опрос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468000" y="1321050"/>
            <a:ext cx="61578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 							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Назовите разницу между разработчиком и старшим разработчиком?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 2. 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Можете ли вы назвать преимущества профессии, кроме перечисленных?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9" name="Google Shape;2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Эволюция Java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468000" y="1265750"/>
            <a:ext cx="42597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James Gosling, Mike Sheridan, Patrick Naughton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Green Team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Greentalk .gt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Oak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Java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Sun Microsystem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JDK 1.0 был выпущен 23 января 1996 года.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Oracle Corporation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5027550" y="759600"/>
            <a:ext cx="2796900" cy="422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JDK Альфа и Бета (1995)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JDK 1.0 (23 января 1996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JDK 1.1 (19 февраля 1997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J2SE 1.2 (8 декабря 1998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J2SE 1.3 (8 мая 2000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J2SE 1.4 (6 февраля 2002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J2SE 5.0 (30 сентября 2004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6 (11 декабря 2006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7 (28 июля 2011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8 (18 марта 2014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9 (21 сентября 2017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10 (20 марта 2018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11 (сентябрь 2018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12 (март 2019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13 (сентябрь 2019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14 (март 2020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15 (сентябрь 2020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16 (март 2021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17 (сентябрь 2021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18 (март 2022 г.)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SE 19 …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/>
        </p:nvSpPr>
        <p:spPr>
          <a:xfrm>
            <a:off x="3997350" y="980869"/>
            <a:ext cx="4650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i="0" lang="en" sz="2300" u="none" cap="none" strike="noStrike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Камянецкий Сергей</a:t>
            </a:r>
            <a:endParaRPr i="0" sz="1400" u="none" cap="none" strike="noStrike">
              <a:solidFill>
                <a:srgbClr val="000000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i="0" lang="en" sz="2300" u="none" cap="none" strike="noStrike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ksergey.ru</a:t>
            </a:r>
            <a:endParaRPr i="0" sz="2300" u="none" cap="none" strike="noStrike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t/>
            </a:r>
            <a:endParaRPr sz="23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Знакомство с программированием 2007/08 гг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C# c 2011 гг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2014/16 Microsoft Rus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2016/ .. freelance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2016/18 гг боты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2018/20 гг Swift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2020/2022 Python Data Science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с 2010 стараюсь делиться знаниями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</p:txBody>
      </p:sp>
      <p:pic>
        <p:nvPicPr>
          <p:cNvPr id="77" name="Google Shape;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831" y="513038"/>
            <a:ext cx="2146087" cy="216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8" name="Google Shape;2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/>
          <p:nvPr/>
        </p:nvSpPr>
        <p:spPr>
          <a:xfrm>
            <a:off x="468000" y="486000"/>
            <a:ext cx="6908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Программа и алгоритм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80" name="Google Shape;280;p36"/>
          <p:cNvGraphicFramePr/>
          <p:nvPr/>
        </p:nvGraphicFramePr>
        <p:xfrm>
          <a:off x="468000" y="1268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{555249F8-5677-4B58-9196-0881C4736488}</a:tableStyleId>
              </a:tblPr>
              <a:tblGrid>
                <a:gridCol w="4328325"/>
                <a:gridCol w="296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accent4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Программа</a:t>
                      </a:r>
                      <a:endParaRPr b="1" sz="1200">
                        <a:highlight>
                          <a:schemeClr val="accent4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accent4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Алгоритм</a:t>
                      </a:r>
                      <a:endParaRPr b="1" sz="1200">
                        <a:highlight>
                          <a:schemeClr val="accent4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28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Компьютерная программа — комбинация компьютерных инструкций и данных.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Соответствует правилам определенного языка программирования, состоит из определений и операторов или инструкций, необходимых для определенной функции.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Алгоритм, конечная совокупность точно заданных правил для решения некоторого класса задач или набор инструкций, описывающих порядок действий исполнителя для решения этой задачи.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6" name="Google Shape;2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/>
          <p:nvPr/>
        </p:nvSpPr>
        <p:spPr>
          <a:xfrm>
            <a:off x="468000" y="486000"/>
            <a:ext cx="6908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Инструкции и шаги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88" name="Google Shape;288;p37"/>
          <p:cNvGraphicFramePr/>
          <p:nvPr/>
        </p:nvGraphicFramePr>
        <p:xfrm>
          <a:off x="468000" y="1268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{555249F8-5677-4B58-9196-0881C4736488}</a:tableStyleId>
              </a:tblPr>
              <a:tblGrid>
                <a:gridCol w="5523450"/>
                <a:gridCol w="2778200"/>
              </a:tblGrid>
              <a:tr h="41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accent4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Инструкции программы</a:t>
                      </a:r>
                      <a:endParaRPr b="1" sz="1200">
                        <a:highlight>
                          <a:schemeClr val="accent4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accent4"/>
                          </a:highlight>
                          <a:latin typeface="Inter"/>
                          <a:ea typeface="Inter"/>
                          <a:cs typeface="Inter"/>
                          <a:sym typeface="Inter"/>
                        </a:rPr>
                        <a:t>Шаги алгоритма</a:t>
                      </a:r>
                      <a:endParaRPr b="1" sz="1200">
                        <a:highlight>
                          <a:schemeClr val="accent4"/>
                        </a:highlight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99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nter"/>
                        <a:buChar char="●"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Приготовить еду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nter"/>
                        <a:buChar char="●"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Достать продукты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nter"/>
                        <a:buChar char="●"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Включить газ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nter"/>
                        <a:buChar char="●"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Поставить кастрюлю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nter"/>
                        <a:buChar char="●"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Положить продукты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nter"/>
                        <a:buChar char="●"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...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nter"/>
                        <a:buChar char="●"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Съесть</a:t>
                      </a: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 еду -&gt; Проверить холодильник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9" name="Google Shape;289;p37"/>
          <p:cNvGraphicFramePr/>
          <p:nvPr/>
        </p:nvGraphicFramePr>
        <p:xfrm>
          <a:off x="468000" y="168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{555249F8-5677-4B58-9196-0881C4736488}</a:tableStyleId>
              </a:tblPr>
              <a:tblGrid>
                <a:gridCol w="2728775"/>
                <a:gridCol w="2794675"/>
              </a:tblGrid>
              <a:tr h="199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int numberOne;     </a:t>
                      </a:r>
                      <a:endParaRPr i="1" sz="9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int numberTwo;     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numberOne = 2;    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numberTwo = 2;    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int result;              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result = numberOne + numberTwo;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System.out.println(result);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инструкция - создать </a:t>
                      </a:r>
                      <a:endParaRPr i="1"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инструкция - создать 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инструкция - присвоить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инструкция - присвоить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инструкция - создать</a:t>
                      </a:r>
                      <a:endParaRPr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инструкция - просуммировать и присвоить</a:t>
                      </a:r>
                      <a:endParaRPr i="1" sz="1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инcтрукция - распечата</a:t>
                      </a:r>
                      <a:r>
                        <a:rPr i="1" lang="en" sz="1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ть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38"/>
          <p:cNvCxnSpPr/>
          <p:nvPr/>
        </p:nvCxnSpPr>
        <p:spPr>
          <a:xfrm>
            <a:off x="3238325" y="2235275"/>
            <a:ext cx="1333800" cy="921600"/>
          </a:xfrm>
          <a:prstGeom prst="straightConnector1">
            <a:avLst/>
          </a:prstGeom>
          <a:noFill/>
          <a:ln cap="flat" cmpd="sng" w="1905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8"/>
          <p:cNvCxnSpPr/>
          <p:nvPr/>
        </p:nvCxnSpPr>
        <p:spPr>
          <a:xfrm flipH="1">
            <a:off x="1904825" y="2235275"/>
            <a:ext cx="1333500" cy="921600"/>
          </a:xfrm>
          <a:prstGeom prst="straightConnector1">
            <a:avLst/>
          </a:prstGeom>
          <a:noFill/>
          <a:ln cap="flat" cmpd="sng" w="1905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preencoded.png" id="297" name="Google Shape;2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8" name="Google Shape;29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8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JVM – Java Virtual Machine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671675" y="1307975"/>
            <a:ext cx="6157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Виртуальная машина Java — это программа, целью которой является выполнение других программ.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671675" y="1990325"/>
            <a:ext cx="5133300" cy="6624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Основные функции JVM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671675" y="3156800"/>
            <a:ext cx="2466000" cy="66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Позволяет запускать Java-программы на любом устройстве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3339000" y="3156800"/>
            <a:ext cx="2466000" cy="66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Управлять и оптимизировать программную память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9" name="Google Shape;30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0" name="Google Shape;31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9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Коротко о Java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2" name="Google Shape;312;p39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Java широко используют в серверной разработке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Кроссплатформенность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Обратная совместимость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JRE — это часть Java на диске, которая создает JVM.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JDK — это комплект инструментов Java-разработчика.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Javac –компилятор, преобразует Java код в байт-код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JVM – виртуальная машина java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JDK – Java Development kit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JRE – Java Runtime Environment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8" name="Google Shape;3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0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ОСНОВНОМУ БЛОКУ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21" name="Google Shape;32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4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23" name="Google Shape;32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9" name="Google Shape;32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ЗАДАНИЕ ДЛЯ ЗАКРЕПЛЕНИЯ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2" name="Google Shape;3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4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34" name="Google Shape;334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41" name="Google Shape;3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2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44" name="Google Shape;344;p42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345" name="Google Shape;345;p42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ЗАДАНИЕ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347" name="Google Shape;34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8" name="Google Shape;348;p42"/>
          <p:cNvGraphicFramePr/>
          <p:nvPr/>
        </p:nvGraphicFramePr>
        <p:xfrm>
          <a:off x="952500" y="90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{555249F8-5677-4B58-9196-0881C4736488}</a:tableStyleId>
              </a:tblPr>
              <a:tblGrid>
                <a:gridCol w="1578550"/>
                <a:gridCol w="1578550"/>
                <a:gridCol w="1578550"/>
                <a:gridCol w="1578550"/>
              </a:tblGrid>
              <a:tr h="116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action="ppaction://hlinksldjump" r:id="rId5"/>
                        </a:rPr>
                        <a:t>1</a:t>
                      </a:r>
                      <a:endParaRPr b="1" sz="24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action="ppaction://hlinksldjump" r:id="rId6"/>
                        </a:rPr>
                        <a:t>2</a:t>
                      </a:r>
                      <a:endParaRPr b="1" sz="24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action="ppaction://hlinksldjump" r:id="rId7"/>
                        </a:rPr>
                        <a:t>3</a:t>
                      </a:r>
                      <a:endParaRPr b="1" sz="24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action="ppaction://hlinksldjump" r:id="rId8"/>
                        </a:rPr>
                        <a:t>4</a:t>
                      </a:r>
                      <a:endParaRPr b="1" sz="24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</a:tr>
              <a:tr h="116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action="ppaction://hlinksldjump" r:id="rId9"/>
                        </a:rPr>
                        <a:t>5</a:t>
                      </a:r>
                      <a:endParaRPr b="1" sz="24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action="ppaction://hlinksldjump" r:id="rId10"/>
                        </a:rPr>
                        <a:t>6</a:t>
                      </a:r>
                      <a:endParaRPr b="1" sz="24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action="ppaction://hlinksldjump" r:id="rId11"/>
                        </a:rPr>
                        <a:t>7</a:t>
                      </a:r>
                      <a:endParaRPr b="1" sz="24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action="ppaction://hlinksldjump" r:id="rId12"/>
                        </a:rPr>
                        <a:t>8</a:t>
                      </a:r>
                      <a:endParaRPr b="1" sz="24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</a:tr>
              <a:tr h="116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action="ppaction://hlinksldjump" r:id="rId13"/>
                        </a:rPr>
                        <a:t>9</a:t>
                      </a:r>
                      <a:endParaRPr b="1" sz="24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action="ppaction://hlinksldjump" r:id="rId14"/>
                        </a:rPr>
                        <a:t>10</a:t>
                      </a:r>
                      <a:endParaRPr b="1" sz="24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action="ppaction://hlinksldjump" r:id="rId15"/>
                        </a:rPr>
                        <a:t>11</a:t>
                      </a:r>
                      <a:endParaRPr b="1" sz="24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action="ppaction://hlinksldjump" r:id="rId16"/>
                        </a:rPr>
                        <a:t>12</a:t>
                      </a:r>
                      <a:endParaRPr b="1" sz="24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42"/>
          <p:cNvSpPr/>
          <p:nvPr/>
        </p:nvSpPr>
        <p:spPr>
          <a:xfrm>
            <a:off x="2350025" y="4614150"/>
            <a:ext cx="3390900" cy="416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7"/>
              </a:rPr>
              <a:t>Закончить игру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56" name="Google Shape;3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3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59" name="Google Shape;359;p43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360" name="Google Shape;360;p43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362" name="Google Shape;36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3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Вопрос 1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1009400" y="1838800"/>
            <a:ext cx="6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Что должен уметь младший разработчик?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2376675" y="3756900"/>
            <a:ext cx="3474900" cy="56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Вернуться к выбору числа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72" name="Google Shape;37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4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75" name="Google Shape;375;p44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376" name="Google Shape;376;p44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4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378" name="Google Shape;37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4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Вопрос 2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0" name="Google Shape;380;p44"/>
          <p:cNvSpPr txBox="1"/>
          <p:nvPr/>
        </p:nvSpPr>
        <p:spPr>
          <a:xfrm>
            <a:off x="1009400" y="1838800"/>
            <a:ext cx="6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Какие плюсы работы Java-разработчиком вы запомнили?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1" name="Google Shape;381;p44"/>
          <p:cNvSpPr/>
          <p:nvPr/>
        </p:nvSpPr>
        <p:spPr>
          <a:xfrm>
            <a:off x="2376675" y="3756900"/>
            <a:ext cx="3474900" cy="56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Вернуться к выбору числа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88" name="Google Shape;38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1" name="Google Shape;391;p45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392" name="Google Shape;392;p45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394" name="Google Shape;39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5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Вопрос 3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1009400" y="1838800"/>
            <a:ext cx="6279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Что не является желательным личным качеством для Java-разработчика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?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Inter"/>
              <a:buAutoNum type="arabicPeriod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Целеустремленность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Inter"/>
              <a:buAutoNum type="arabicPeriod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Сосредоточенность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Inter"/>
              <a:buAutoNum type="arabicPeriod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Эмпатия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Inter"/>
              <a:buAutoNum type="arabicPeriod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Аккуратность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Inter"/>
              <a:buAutoNum type="arabicPeriod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Пунктуальность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Inter"/>
              <a:buAutoNum type="arabicPeriod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Желание самообучаться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7" name="Google Shape;397;p45"/>
          <p:cNvSpPr/>
          <p:nvPr/>
        </p:nvSpPr>
        <p:spPr>
          <a:xfrm>
            <a:off x="2376675" y="3756900"/>
            <a:ext cx="3474900" cy="56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Вернуться к выбору числа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3" name="Google Shape;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6" name="Google Shape;8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472525" y="1252100"/>
            <a:ext cx="5059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Камера должна быть включена на протяжении всего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у Вас возник вопрос в процессе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занятия,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пожалуйста, поднимите руку и дождитесь, пока преподаватель закончит мысль и спросит Вас, также можно задать вопрос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чате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или когда преподаватель с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кажет, что начался блок вопросов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Организационные вопросы по обучению решаются с кураторами, а не на тематических занятиях.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Вести себя уважительно и этично по отношению к остальным участникам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 время занятия будут интерактивные задания, будьте готовы включить камеру или демонстрацию экрана по просьбе преподавателя.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04" name="Google Shape;4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6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07" name="Google Shape;407;p46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408" name="Google Shape;408;p46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6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410" name="Google Shape;41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6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Вопрос 4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1009400" y="1838800"/>
            <a:ext cx="627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Перечислите 3 факта из истории Java, которые вам запомнились?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3" name="Google Shape;413;p46"/>
          <p:cNvSpPr/>
          <p:nvPr/>
        </p:nvSpPr>
        <p:spPr>
          <a:xfrm>
            <a:off x="2376675" y="3756900"/>
            <a:ext cx="3474900" cy="56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Вернуться к выбору числа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20" name="Google Shape;42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7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23" name="Google Shape;423;p47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424" name="Google Shape;424;p47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7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426" name="Google Shape;42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7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Вопрос 5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8" name="Google Shape;428;p47"/>
          <p:cNvSpPr txBox="1"/>
          <p:nvPr/>
        </p:nvSpPr>
        <p:spPr>
          <a:xfrm>
            <a:off x="1009400" y="1838800"/>
            <a:ext cx="6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Как вы поняли, в чем отличие между программой и алгоритмом?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9" name="Google Shape;429;p47"/>
          <p:cNvSpPr/>
          <p:nvPr/>
        </p:nvSpPr>
        <p:spPr>
          <a:xfrm>
            <a:off x="2376675" y="3756900"/>
            <a:ext cx="3474900" cy="56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Вернуться к выбору числа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36" name="Google Shape;43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8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39" name="Google Shape;439;p48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440" name="Google Shape;440;p48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8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442" name="Google Shape;44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Вопрос 6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4" name="Google Shape;444;p48"/>
          <p:cNvSpPr txBox="1"/>
          <p:nvPr/>
        </p:nvSpPr>
        <p:spPr>
          <a:xfrm>
            <a:off x="1009400" y="1838800"/>
            <a:ext cx="6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Как вы понимаете принцип написать 1 раз, запустить где угодно?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5" name="Google Shape;445;p48"/>
          <p:cNvSpPr/>
          <p:nvPr/>
        </p:nvSpPr>
        <p:spPr>
          <a:xfrm>
            <a:off x="2376675" y="3756900"/>
            <a:ext cx="3474900" cy="56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Вернуться к выбору числа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52" name="Google Shape;4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9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55" name="Google Shape;455;p49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456" name="Google Shape;456;p49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458" name="Google Shape;45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9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Вопрос 7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0" name="Google Shape;460;p49"/>
          <p:cNvSpPr txBox="1"/>
          <p:nvPr/>
        </p:nvSpPr>
        <p:spPr>
          <a:xfrm>
            <a:off x="1009400" y="1838800"/>
            <a:ext cx="6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Приведите пример алгоритма?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1" name="Google Shape;461;p49"/>
          <p:cNvSpPr/>
          <p:nvPr/>
        </p:nvSpPr>
        <p:spPr>
          <a:xfrm>
            <a:off x="2376675" y="3756900"/>
            <a:ext cx="3474900" cy="56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Вернуться к выбору числа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68" name="Google Shape;4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0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71" name="Google Shape;471;p50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472" name="Google Shape;472;p50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0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474" name="Google Shape;47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0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Вопрос 8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50"/>
          <p:cNvSpPr txBox="1"/>
          <p:nvPr/>
        </p:nvSpPr>
        <p:spPr>
          <a:xfrm>
            <a:off x="1009400" y="1838800"/>
            <a:ext cx="6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Что такое JVM?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7" name="Google Shape;477;p50"/>
          <p:cNvSpPr/>
          <p:nvPr/>
        </p:nvSpPr>
        <p:spPr>
          <a:xfrm>
            <a:off x="2376675" y="3756900"/>
            <a:ext cx="3474900" cy="56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Вернуться к выбору числа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84" name="Google Shape;48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1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87" name="Google Shape;487;p51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488" name="Google Shape;488;p51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490" name="Google Shape;49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1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Вопрос 9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2" name="Google Shape;492;p51"/>
          <p:cNvSpPr txBox="1"/>
          <p:nvPr/>
        </p:nvSpPr>
        <p:spPr>
          <a:xfrm>
            <a:off x="1009400" y="1838800"/>
            <a:ext cx="6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Перечислите основные функции JVM?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3" name="Google Shape;493;p51"/>
          <p:cNvSpPr/>
          <p:nvPr/>
        </p:nvSpPr>
        <p:spPr>
          <a:xfrm>
            <a:off x="2376675" y="3756900"/>
            <a:ext cx="3474900" cy="56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Вернуться к выбору числа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500" name="Google Shape;50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2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03" name="Google Shape;503;p52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504" name="Google Shape;504;p52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2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506" name="Google Shape;50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2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Вопрос 10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8" name="Google Shape;508;p52"/>
          <p:cNvSpPr txBox="1"/>
          <p:nvPr/>
        </p:nvSpPr>
        <p:spPr>
          <a:xfrm>
            <a:off x="1009400" y="1838800"/>
            <a:ext cx="627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Что такое JRE?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9" name="Google Shape;509;p52"/>
          <p:cNvSpPr/>
          <p:nvPr/>
        </p:nvSpPr>
        <p:spPr>
          <a:xfrm>
            <a:off x="2376675" y="3756900"/>
            <a:ext cx="3474900" cy="56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Вернуться к выбору числа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516" name="Google Shape;51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3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19" name="Google Shape;519;p53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520" name="Google Shape;520;p53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3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522" name="Google Shape;52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3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Вопрос 11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4" name="Google Shape;524;p53"/>
          <p:cNvSpPr txBox="1"/>
          <p:nvPr/>
        </p:nvSpPr>
        <p:spPr>
          <a:xfrm>
            <a:off x="1009400" y="1838800"/>
            <a:ext cx="627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Что такое JDK?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5" name="Google Shape;525;p53"/>
          <p:cNvSpPr/>
          <p:nvPr/>
        </p:nvSpPr>
        <p:spPr>
          <a:xfrm>
            <a:off x="2376675" y="3756900"/>
            <a:ext cx="3474900" cy="56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Вернуться к выбору числа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532" name="Google Shape;5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4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35" name="Google Shape;535;p54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536" name="Google Shape;536;p54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4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538" name="Google Shape;53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4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Вопрос 12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0" name="Google Shape;540;p54"/>
          <p:cNvSpPr txBox="1"/>
          <p:nvPr/>
        </p:nvSpPr>
        <p:spPr>
          <a:xfrm>
            <a:off x="1009400" y="1838800"/>
            <a:ext cx="627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Что должен делать тимлид?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1" name="Google Shape;541;p54"/>
          <p:cNvSpPr/>
          <p:nvPr/>
        </p:nvSpPr>
        <p:spPr>
          <a:xfrm>
            <a:off x="2376675" y="3756900"/>
            <a:ext cx="3474900" cy="567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Вернуться к выбору числа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47" name="Google Shape;54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5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ПРАКТИЧЕСК</a:t>
            </a: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АЯ РАБОТА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550" name="Google Shape;55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1" name="Google Shape;551;p5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552" name="Google Shape;552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5" name="Google Shape;9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/>
          <p:nvPr/>
        </p:nvSpPr>
        <p:spPr>
          <a:xfrm>
            <a:off x="468000" y="486000"/>
            <a:ext cx="5620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ПЛАН ЗАНЯТИЯ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68000" y="1235250"/>
            <a:ext cx="62049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Введение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Основной блок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Вопросы по основному блоку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Задание для закрепления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Практическая работа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0" marL="177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98" name="Google Shape;9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58" name="Google Shape;55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9" name="Google Shape;55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6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Практическое задание 1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1" name="Google Shape;561;p56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Установим JDK 8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Создадим простой проект Java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Посмотрим в настройках среды где устанавливается версия Java для проекта.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Создадим первое приложение на языке Java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 такое main() метод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7" name="Google Shape;56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8" name="Google Shape;56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7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Main метод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0" name="Google Shape;570;p57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Метод main() отличается от всех остальных методов тем, что является, как правило, точкой входа в программу.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Этот метод вызывается виртуальной машиной Java.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 только заканчивается выполнение метода main(), так сразу же завершается, работа самой программы.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76" name="Google Shape;57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143000"/>
            <a:ext cx="8199750" cy="3371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7" name="Google Shape;57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8" name="Google Shape;578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43562" y="3688241"/>
            <a:ext cx="5838813" cy="172399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8"/>
          <p:cNvSpPr/>
          <p:nvPr/>
        </p:nvSpPr>
        <p:spPr>
          <a:xfrm>
            <a:off x="468000" y="486000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Реализация задания 1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8"/>
          <p:cNvSpPr txBox="1"/>
          <p:nvPr/>
        </p:nvSpPr>
        <p:spPr>
          <a:xfrm>
            <a:off x="705025" y="1251125"/>
            <a:ext cx="4729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public class Program {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     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    public static void main (String[] args) {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         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        System.out.println("Hello Java!");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    }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}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6" name="Google Shape;58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9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589" name="Google Shape;58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0" name="Google Shape;590;p5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591" name="Google Shape;591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97" name="Google Shape;59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98" name="Google Shape;59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0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0" name="Google Shape;600;p60"/>
          <p:cNvSpPr/>
          <p:nvPr/>
        </p:nvSpPr>
        <p:spPr>
          <a:xfrm>
            <a:off x="468000" y="1303725"/>
            <a:ext cx="68208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Установить JDK 11, 17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Создать два проекта Java, переключить в настройках один на 11, второй на 17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06" name="Google Shape;60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07" name="Google Shape;60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1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9" name="Google Shape;609;p61"/>
          <p:cNvSpPr/>
          <p:nvPr/>
        </p:nvSpPr>
        <p:spPr>
          <a:xfrm>
            <a:off x="735299" y="1575350"/>
            <a:ext cx="74028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Синтаксис и семантика Java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Виртуальная машина Java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7"/>
              </a:rPr>
              <a:t>JDK download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8"/>
              </a:rPr>
              <a:t>Download IntelliJ IDEA: The Capable &amp; Ergonomic Java IDE by JetBrains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0" name="Google Shape;610;p61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Полезные ссылки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11" name="Google Shape;611;p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17" name="Google Shape;61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18" name="Google Shape;61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62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0" name="Google Shape;620;p62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21" name="Google Shape;621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5001" y="1476950"/>
            <a:ext cx="4213999" cy="3061700"/>
          </a:xfrm>
          <a:prstGeom prst="rect">
            <a:avLst/>
          </a:prstGeom>
          <a:noFill/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28" name="Google Shape;62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143000"/>
            <a:ext cx="8199750" cy="3371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29" name="Google Shape;62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30" name="Google Shape;630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43562" y="3688241"/>
            <a:ext cx="5838813" cy="1723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63"/>
          <p:cNvSpPr/>
          <p:nvPr/>
        </p:nvSpPr>
        <p:spPr>
          <a:xfrm>
            <a:off x="468000" y="486000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63"/>
          <p:cNvSpPr txBox="1"/>
          <p:nvPr/>
        </p:nvSpPr>
        <p:spPr>
          <a:xfrm>
            <a:off x="705025" y="1251125"/>
            <a:ext cx="7755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В методе main добавить инструкцию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System.out.</a:t>
            </a: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println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(); необходимое количество раз, чтобы в консоль распечатался текст: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Hello,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my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name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&lt;your name&gt;!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Используя инструкцию System.out.</a:t>
            </a: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print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(); распечатайте в консоль текст: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Hello, my name is &lt;your name&gt;!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6" name="Google Shape;1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8" name="Google Shape;10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2495350" y="1268025"/>
            <a:ext cx="6077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ВВЕДЕНИЕ</a:t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06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Введение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472525" y="1301350"/>
            <a:ext cx="72081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Java-разработчик, QA-инженер, Front-end разработчик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 такое программа и что такое алгоритм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Принципы Java. JVM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Установка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IDE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, установка JDK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Hello World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Точка входа в любую Java-программу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('main' method)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, структура простой программы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System.out.println()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8" name="Google Shape;1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ОСНОВНОЙ БЛОК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7" name="Google Shape;1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29" name="Google Shape;12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/>
          <p:nvPr/>
        </p:nvSpPr>
        <p:spPr>
          <a:xfrm>
            <a:off x="468000" y="486000"/>
            <a:ext cx="6968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Арсенал специалистов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468000" y="1270575"/>
            <a:ext cx="61578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468000" y="1307975"/>
            <a:ext cx="2508900" cy="6624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Java developer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489500" y="2198625"/>
            <a:ext cx="2466000" cy="177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от 8 до 17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Database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Spring as framework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Git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Unix systems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…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3317550" y="1307975"/>
            <a:ext cx="2508900" cy="6624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QA engineer</a:t>
            </a:r>
            <a:endParaRPr b="1" i="0" sz="1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3339050" y="2198625"/>
            <a:ext cx="2466000" cy="177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Basic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Database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Tools for test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Git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Unix systems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…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6167100" y="1307975"/>
            <a:ext cx="2508900" cy="6624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Front-end developer</a:t>
            </a:r>
            <a:endParaRPr b="1" i="0" sz="1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6188600" y="2198625"/>
            <a:ext cx="2466000" cy="177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 Basic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Database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JavaScript, React or Angular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Git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Unix systems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…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Классификация специалистов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1483775" y="33576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Младший разработчик (Junior)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2581800" y="28710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Разработчик 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(Java Middle)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3597575" y="23844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Старший разработчик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(Senior)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4695600" y="18978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Тимлид, Техлид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(TeamLead, TeachLead)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5753100" y="1411275"/>
            <a:ext cx="2113800" cy="4866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Архитектор ПО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(Architect)</a:t>
            </a:r>
            <a:endParaRPr b="1"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4695575" y="3450975"/>
            <a:ext cx="4123200" cy="87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Знает основы Java, но пока не умеет применять их на практике.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468000" y="3844275"/>
            <a:ext cx="2113800" cy="486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Стажер 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(Trainee)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