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Inter"/>
      <p:regular r:id="rId45"/>
      <p:bold r:id="rId46"/>
    </p:embeddedFont>
    <p:embeddedFont>
      <p:font typeface="Inter ExtraLight"/>
      <p:regular r:id="rId47"/>
      <p:bold r:id="rId48"/>
    </p:embeddedFont>
    <p:embeddedFont>
      <p:font typeface="JetBrains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33586-5DF4-4C65-B31D-B2F20533BF30}">
  <a:tblStyle styleId="{B2F33586-5DF4-4C65-B31D-B2F20533B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InterExtraLight-bold.fntdata"/><Relationship Id="rId47" Type="http://schemas.openxmlformats.org/officeDocument/2006/relationships/font" Target="fonts/InterExtraLight-regular.fntdata"/><Relationship Id="rId49" Type="http://schemas.openxmlformats.org/officeDocument/2006/relationships/font" Target="fonts/JetBrainsMon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JetBrainsMono-italic.fntdata"/><Relationship Id="rId50" Type="http://schemas.openxmlformats.org/officeDocument/2006/relationships/font" Target="fonts/JetBrainsMono-bold.fntdata"/><Relationship Id="rId52" Type="http://schemas.openxmlformats.org/officeDocument/2006/relationships/font" Target="fonts/JetBrains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36e4e0683_0_4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2036e4e0683_0_4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036e4e0683_0_4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897be81e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258897be81e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58897be81e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f3ef0c677_0_5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20f3ef0c677_0_5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0f3ef0c677_0_5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3ef0c677_0_2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20f3ef0c677_0_2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1" name="Google Shape;181;g20f3ef0c677_0_2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b45a876f1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2b45a876f1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0" name="Google Shape;190;g22b45a876f1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f3ef0c677_0_28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0f3ef0c677_0_28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0f3ef0c677_0_28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3ef0c677_0_29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20f3ef0c677_0_29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0f3ef0c677_0_29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f3ef0c677_0_30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0f3ef0c677_0_30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0f3ef0c677_0_30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f3ef0c677_0_3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0f3ef0c677_0_3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0f3ef0c677_0_3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4fab8c6f2_0_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204fab8c6f2_0_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04fab8c6f2_0_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9b962f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89b962f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8913b0bb8_0_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1c8913b0bb8_0_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c8913b0bb8_0_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c8913b0bb8_0_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1c8913b0bb8_0_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c8913b0bb8_0_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812d7772e_0_10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20812d7772e_0_10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0812d7772e_0_10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теоретический блок закреплением материала. Предлагаем студентам выполнить практическую работу.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57fb4a1d8_1_11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1d57fb4a1d8_1_11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d57fb4a1d8_1_11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885b20ac2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5885b20ac2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5885b20ac2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f3ef0c677_0_3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20f3ef0c677_0_3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Студенты делятся на подгруппы и работают с возможностью совещаться.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0f3ef0c677_0_3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885b20ac2_0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5885b20ac2_0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Студенты делятся на подгруппы и работают с возможностью совещаться.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5885b20ac2_0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урока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140d8a2e9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g20140d8a2e9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0140d8a2e9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f3ef0c677_0_2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20f3ef0c677_0_2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0f3ef0c677_0_2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d9ed0e219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22d9ed0e219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Выполняется студентами самостоятельно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2d9ed0e219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3ef0c677_0_1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0f3ef0c677_0_1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цель тезисно и простым языком напомнить основные темы, которые были изучены за неделю, напомнить, для чего нужны те или иные темы на практике.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0f3ef0c677_0_1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f3ef0c677_0_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20f3ef0c677_0_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0f3ef0c677_0_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3ef0c677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20f3ef0c677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вопросы студентов ТОЛЬКО по тому материалу, который только что повторили.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0f3ef0c677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7fb4a1d8_1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1d57fb4a1d8_1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d57fb4a1d8_1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931391" y="4803219"/>
            <a:ext cx="192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hyperlink" Target="https://docs.oracle.com/javase/tutorial/java/nutsandbolts/datatypes.html" TargetMode="External"/><Relationship Id="rId6" Type="http://schemas.openxmlformats.org/officeDocument/2006/relationships/hyperlink" Target="https://docs.oracle.com/javase/7/docs/api/java/lang/String.html" TargetMode="External"/><Relationship Id="rId7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560825" y="1030250"/>
            <a:ext cx="65613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Структура проекта.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Типы данных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0" name="Google Shape;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Java Basic 2</a:t>
            </a:r>
            <a:endParaRPr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и пакет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Проект и пакет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Пакет в Java - это механизм для инкапсуляции группы классов, подпакетов и интерфейсов.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Пакеты используются для: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﻿﻿Предотвращение конфликтов имен. Например, может быть два класса с именем саг в двух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пакетах: com.auto.berlin.cars com.auto.finland.cars.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﻿﻿Упрощение поиска/нахождения и использования классов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﻿﻿Пакет - это контейнер группы связанных классов, где некоторые из доступных классов выставлены, а другие хранятся для внутренних целей.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﻿﻿Мы можем повторно использовать существующие классы из пакетов столько раз, сколько нам нужно в нашей программе.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﻿﻿Соглашения об именах пакетов: Пакеты именуются в обратном порядке доменных имен,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например, org.telran.berlin.lesson.practice.</a:t>
            </a:r>
            <a:endParaRPr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 и пакет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Пакет в Java — это контейнер группы связанных классов.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Пакеты используются для: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Предотвращения конфликтов имен.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Например, может быть два класса с именем cars в двух пакетах: com.auto.berlin.cars и com.auto.finland.cars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Упрощения поиска/нахождения и использования классов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Повторного использования существующих классов из пакетов столько раз, сколько нам нужно в нашей программе.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Класс, объект и метод в Java 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68000" y="1265750"/>
            <a:ext cx="6282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 в Java - это шаблон для создания объекта, а объект - это экземпляр класса.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 содержит переменные и методы, которые называются элементами класса.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Методы используются для описания того, что объект класса умеет делать или что можно с ним сделать.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Переменные - для описания свойств или характеристик объекта.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Соглашения об именах в Java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432250" y="1168375"/>
            <a:ext cx="62340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Проект: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Имя собственное</a:t>
            </a:r>
            <a:r>
              <a:rPr lang="en" sz="1200">
                <a:solidFill>
                  <a:schemeClr val="dk1"/>
                </a:solidFill>
              </a:rPr>
              <a:t>, обычно с заглавной буквы, раскрывает суть всего проекта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Telegram-Bot, Pizza-Service, Messenger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Пакеты и подпакеты: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Имя существительные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в единственном числе, только в нижнем регистре, в составных именах слова разделяются подчеркиванием. </a:t>
            </a:r>
            <a:r>
              <a:rPr lang="en" sz="1200">
                <a:solidFill>
                  <a:srgbClr val="030303"/>
                </a:solidFill>
              </a:rPr>
              <a:t>И</a:t>
            </a:r>
            <a:r>
              <a:rPr lang="en" sz="1200">
                <a:solidFill>
                  <a:srgbClr val="030303"/>
                </a:solidFill>
              </a:rPr>
              <a:t>менуются в обратном порядке доменных имен, например: </a:t>
            </a:r>
            <a:r>
              <a:rPr i="1" lang="en" sz="1200">
                <a:solidFill>
                  <a:srgbClr val="030303"/>
                </a:solidFill>
              </a:rPr>
              <a:t>org.telran.berlin.lesson.practice</a:t>
            </a:r>
            <a:r>
              <a:rPr lang="en" sz="1200">
                <a:solidFill>
                  <a:srgbClr val="030303"/>
                </a:solidFill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configuration, model,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first_package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Соглашения об именах в Java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32250" y="1159925"/>
            <a:ext cx="62595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Класс: 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Если вы называете какой-либо класс, то это должно быть </a:t>
            </a:r>
            <a:r>
              <a:rPr b="1" lang="en" sz="1200">
                <a:solidFill>
                  <a:schemeClr val="dk1"/>
                </a:solidFill>
              </a:rPr>
              <a:t>существительное</a:t>
            </a:r>
            <a:r>
              <a:rPr lang="en" sz="1200">
                <a:solidFill>
                  <a:schemeClr val="dk1"/>
                </a:solidFill>
              </a:rPr>
              <a:t>, и поэтому оно должно быть названо в соответствии с целью, которая должна быть достигнута в программе.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Первые буквы слов в верхнем регистре (CamelCasing)</a:t>
            </a:r>
            <a:endParaRPr sz="12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сlass Student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{  }, class Scanner { }, class Cat { }, HttpResponse { }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Метод: </a:t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Г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лаголы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в нижнем регистре (print) или словосочетания, отражающие действие (printSum). Имя должно максимально точно описывать действие, которое выполняет метод.</a:t>
            </a:r>
            <a:endParaRPr sz="12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method run (), method print (), method get ()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2" name="Google Shape;20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Типы данных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 - типизированный язык, в котором каждая переменная уже известна во время компиляции.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 только переменная объявлена ​​определенным типом данных, она не может содержать значения других типов данных.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Примитивный тип данных: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например -&gt; </a:t>
            </a: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boolean, char, int, short, byte, long, float и double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 примитивный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тип данных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или ссылочный тип данных: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например -&gt; </a:t>
            </a: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String, Array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Примитивные типы данных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468000" y="1265750"/>
            <a:ext cx="58683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boolean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Логический тип данных представляет только (true, false) - один бит информации: либо истина, либо ложь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byte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представляет собой число (-128 to 127) - 8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short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представляет собой число (-32 768 до 32 767) – 16 bits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int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представляет собой число (-2147483648 до 2147483647) – 32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long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– большое целое число (-9223372036854775808 до 9223372036854775807) – 64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float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число с плавающей запятой (до 7 десятичных цифр) – 32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double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число с плавающей запятой (до 16 десятичных цифр) – 64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 u="sng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char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 символ Unicode (от '\u0000' (0) до '\uffff' (65535)) – 16 bits.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Не п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римитивные типы данных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String - определяются как массив char-ов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Классы обертки: Integer, Double, Char и т.д.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1068900" y="17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{B2F33586-5DF4-4C65-B31D-B2F20533BF30}</a:tableStyleId>
              </a:tblPr>
              <a:tblGrid>
                <a:gridCol w="474900"/>
                <a:gridCol w="474900"/>
                <a:gridCol w="474900"/>
                <a:gridCol w="474900"/>
                <a:gridCol w="474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468000" y="486000"/>
            <a:ext cx="7212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Простые математические операторы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468000" y="1625200"/>
            <a:ext cx="72126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Это математические операторы, которые можно использовать для выполнения различных простых или сложных арифметических операций над типами данных.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в языке Java результат деления целого числа на целое – это всегда целое число, остаток при делении отбрасывается.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468001" y="2202476"/>
            <a:ext cx="14169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Сложение (+)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483600" y="2928374"/>
            <a:ext cx="1385700" cy="140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Этот оператор является бинарным и используется для добавления двух операндов.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2109325" y="2202476"/>
            <a:ext cx="14169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Вычитание (-)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2124925" y="2928374"/>
            <a:ext cx="1385700" cy="140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Этот оператор является бинарным и используется для вычитания двух операндов.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3750650" y="2202476"/>
            <a:ext cx="14169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Умножение (*)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3766250" y="2928374"/>
            <a:ext cx="1385700" cy="140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Этот оператор является бинарным и используется для умножения двух операндов.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5391975" y="2202476"/>
            <a:ext cx="14169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Деление (/)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5407575" y="2928374"/>
            <a:ext cx="1385700" cy="140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Это бинарный оператор, который используется для деления первого операнда (делимого) на второй операнд (делитель) и получения в результате частного.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7033301" y="2202476"/>
            <a:ext cx="1416900" cy="6060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Модуль (%)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7048900" y="2928374"/>
            <a:ext cx="1385700" cy="140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</a:t>
            </a:r>
            <a:r>
              <a:rPr lang="en" sz="900">
                <a:solidFill>
                  <a:schemeClr val="dk1"/>
                </a:solidFill>
              </a:rPr>
              <a:t>то бинарный оператор, который используется для возврата остатка, когда первый операнд (делимое) делится на второй операнд (делитель).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7" name="Google Shape;2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/>
          <p:nvPr/>
        </p:nvSpPr>
        <p:spPr>
          <a:xfrm>
            <a:off x="468000" y="486000"/>
            <a:ext cx="709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468000" y="1321050"/>
            <a:ext cx="61578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Определите корректное название для Класса описывающего погоду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arenR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Rain {}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arenR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getWeather {}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arenR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Weather {}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arenR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Cold {}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Какой тип больше float или int?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3997350" y="980869"/>
            <a:ext cx="4650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Камянецкий Сергей</a:t>
            </a:r>
            <a:endParaRPr i="0" sz="1400" u="none" cap="none" strike="noStrike">
              <a:solidFill>
                <a:srgbClr val="000000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ksergey.ru</a:t>
            </a:r>
            <a:endParaRPr i="0" sz="2300" u="none" cap="none" strike="noStrike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Знакомство с программированием 2007/08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C# c 2011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2014/16 Microsoft Rus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 .. freelance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2016/18 гг боты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2018/20 гг Swift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2020/2022 Python Data Science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с 2010 стараюсь делиться знаниями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31" y="513038"/>
            <a:ext cx="2146087" cy="21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8"/>
          <p:cNvPicPr preferRelativeResize="0"/>
          <p:nvPr/>
        </p:nvPicPr>
        <p:blipFill rotWithShape="1">
          <a:blip r:embed="rId4">
            <a:alphaModFix/>
          </a:blip>
          <a:srcRect b="22982" l="16003" r="15135" t="14498"/>
          <a:stretch/>
        </p:blipFill>
        <p:spPr>
          <a:xfrm>
            <a:off x="1613644" y="2609963"/>
            <a:ext cx="1774462" cy="168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59" name="Google Shape;25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1" name="Google Shape;26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0" name="Google Shape;2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2" name="Google Shape;27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714575" y="697375"/>
            <a:ext cx="6745800" cy="39648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2" name="Google Shape;282;p38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283" name="Google Shape;283;p3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285" name="Google Shape;28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945850" y="917488"/>
            <a:ext cx="62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Соотнесите название из 1 столбца с его определением из 2, ответы отправьте в чат: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7" name="Google Shape;287;p38"/>
          <p:cNvGraphicFramePr/>
          <p:nvPr/>
        </p:nvGraphicFramePr>
        <p:xfrm>
          <a:off x="82922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{B2F33586-5DF4-4C65-B31D-B2F20533BF30}</a:tableStyleId>
              </a:tblPr>
              <a:tblGrid>
                <a:gridCol w="1405350"/>
                <a:gridCol w="5107200"/>
              </a:tblGrid>
              <a:tr h="763275"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rabicPeriod"/>
                      </a:pP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boolean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lphaUcPeriod"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бинарный оператор, который используется для возврата остатка, когда первый операнд (делимое) делится на второй операнд (делитель).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9150"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rabicPeriod" startAt="2"/>
                      </a:pP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м</a:t>
                      </a: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одуль 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lphaUcPeriod" startAt="2"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определяемый пользователем план или прототип, на основе которого создаются объекты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3650"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rabicPeriod" startAt="3"/>
                      </a:pP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lass</a:t>
                      </a:r>
                      <a:endParaRPr b="1" sz="1200">
                        <a:solidFill>
                          <a:srgbClr val="03030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lphaUcPeriod" startAt="3"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символ Unicode (от '\u0000' (0) до '\uffff' (65535)) – 16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4575"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rabicPeriod" startAt="4"/>
                      </a:pPr>
                      <a:r>
                        <a:rPr b="1"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Clr>
                          <a:srgbClr val="030303"/>
                        </a:buClr>
                        <a:buSzPts val="1200"/>
                        <a:buFont typeface="Inter"/>
                        <a:buAutoNum type="alphaUcPeriod" startAt="4"/>
                      </a:pP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л</a:t>
                      </a:r>
                      <a:r>
                        <a:rPr lang="en" sz="1200">
                          <a:solidFill>
                            <a:srgbClr val="03030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огический тип данных представляет только (true, false) - один бит информации: либо истина, либо ложь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ПРАКТИЧЕСК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6" name="Google Shape;29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8" name="Google Shape;29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4" name="Google Shape;3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Практическое задание 1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Создать класс Test.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Создать метод main.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Создать все переменные примитивных и не примитивных типов.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Присвоить значения переменным.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AutoNum type="arabicPeriod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Распечатать результат в консоль.</a:t>
            </a:r>
            <a:b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</a:b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3" name="Google Shape;3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Реализация задания 1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468000" y="1074475"/>
            <a:ext cx="62349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package Lesson02;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public class Main01 {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public static void main(String[] args) {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byte myByte = 1; // Byte (whole number from -128 to 127)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short myShort = 3;// Short (whole number from -32768 to 32767)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int myNum = 5;// Integer (whole number)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float myFloatNum = 5.99f;// Floating point number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char myLetter = 'D';// Character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  boolean myBool = true;// Boolean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  }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2" name="Google Shape;3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3" name="Google Shape;32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Практическое задание 2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Дано: два целочисленных числа: 168 и 1500. 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Примените все математические операторы, результат операций вывести в консоль.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Проанализировать результат.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1" name="Google Shape;3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2" name="Google Shape;33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Реализация задания 2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468000" y="1132950"/>
            <a:ext cx="6505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package Lesson02;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public class Main02 {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public static void main(String[] args) {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int numberOne = 168;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int numberTwo = 1500;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System.out.println(numberOne + numberTwo);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System.out.println(numberOne * numberTwo);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System.out.println(numberOne / numberTwo);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System.out.println(numberOne - numberTwo);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  System.out.println(numberOne % numberTwo);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  }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0" name="Google Shape;3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3" name="Google Shape;3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45" name="Google Shape;34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1" name="Google Shape;3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 №1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468000" y="1261425"/>
            <a:ext cx="75387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1. В методе main инициализировать все примитивные типы и не примитивные типы.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2. Вывести их результат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консоль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char: G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int: 89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byte: 4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short: 56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float: 4.7333436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double: 4.355453532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long: 12121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Character: G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Integer</a:t>
            </a: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: 89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Byte: 4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Short: 56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Float: 4.7333436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Double: 4.355453532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Long: 12121</a:t>
            </a:r>
            <a:endParaRPr b="1" sz="10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** </a:t>
            </a: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 №2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468000" y="1252975"/>
            <a:ext cx="68208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2. * Дано трехзначное число. Вывести на экран все цифры этого числа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Пример: 345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Вывод в консоль: Число 345 -&gt; 3, 4, 5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9" name="Google Shape;3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0" name="Google Shape;37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47"/>
          <p:cNvSpPr/>
          <p:nvPr/>
        </p:nvSpPr>
        <p:spPr>
          <a:xfrm>
            <a:off x="735309" y="1575350"/>
            <a:ext cx="68427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Примитивные типы данных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Строки в Java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74" name="Google Shape;37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0" name="Google Shape;38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1" name="Google Shape;38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48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4" name="Google Shape;38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717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1" name="Google Shape;3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143000"/>
            <a:ext cx="8199750" cy="3371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2" name="Google Shape;39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3" name="Google Shape;39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43562" y="3688241"/>
            <a:ext cx="5838813" cy="172399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9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FFC000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9"/>
          <p:cNvSpPr txBox="1"/>
          <p:nvPr/>
        </p:nvSpPr>
        <p:spPr>
          <a:xfrm>
            <a:off x="705025" y="1251125"/>
            <a:ext cx="7755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1. Создать пакет game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2. В пакете game создать пакет hero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3. Создать класс Elf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4. Создать поле int id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5. Создать еще 5 полей (любого типа)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6. Создать методы get&lt;имяПоля&gt; и set&lt;имяПоля&gt; для всех полей, подумать и добавить логику в эти методы.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Например для поля id: getId(); setId(int newId);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68000" y="1235250"/>
            <a:ext cx="62049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Повторение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9" name="Google Shape;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7" name="Google Shape;1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ПОВТОРЕНИЕ ИЗУЧЕННОГО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Повторение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472525" y="1301350"/>
            <a:ext cx="72081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Java-разработчик, QA-инженер, Front-end разработчик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программа и что такое алгоритм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Принципы Java. JVM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Установка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IDE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установка JDK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Hello World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Точка входа в любую Java-программу ('main' method), структура простой программы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System.out.println()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0" name="Google Shape;13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472525" y="1301350"/>
            <a:ext cx="72081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Проект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Пакет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Класс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Метод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Примитивные и не примитивные типы данных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Простые математические операторы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0" name="Google Shape;15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