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85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6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86.xml" ContentType="application/vnd.openxmlformats-officedocument.presentationml.tags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Default Extension="gif" ContentType="image/gif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tags/tag20.xml" ContentType="application/vnd.openxmlformats-officedocument.presentationml.tags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slideLayouts/slideLayout40.xml" ContentType="application/vnd.openxmlformats-officedocument.presentationml.slideLayout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Layouts/slideLayout63.xml" ContentType="application/vnd.openxmlformats-officedocument.presentationml.slideLayout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89.xml" ContentType="application/vnd.openxmlformats-officedocument.presentationml.tags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Default Extension="bin" ContentType="application/vnd.openxmlformats-officedocument.oleObject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7" r:id="rId1"/>
    <p:sldMasterId id="2147483729" r:id="rId2"/>
    <p:sldMasterId id="2147483741" r:id="rId3"/>
    <p:sldMasterId id="2147483765" r:id="rId4"/>
    <p:sldMasterId id="2147483777" r:id="rId5"/>
    <p:sldMasterId id="2147483789" r:id="rId6"/>
    <p:sldMasterId id="2147483813" r:id="rId7"/>
  </p:sldMasterIdLst>
  <p:notesMasterIdLst>
    <p:notesMasterId r:id="rId47"/>
  </p:notesMasterIdLst>
  <p:sldIdLst>
    <p:sldId id="256" r:id="rId8"/>
    <p:sldId id="259" r:id="rId9"/>
    <p:sldId id="260" r:id="rId10"/>
    <p:sldId id="281" r:id="rId11"/>
    <p:sldId id="271" r:id="rId12"/>
    <p:sldId id="282" r:id="rId13"/>
    <p:sldId id="283" r:id="rId14"/>
    <p:sldId id="286" r:id="rId15"/>
    <p:sldId id="300" r:id="rId16"/>
    <p:sldId id="287" r:id="rId17"/>
    <p:sldId id="288" r:id="rId18"/>
    <p:sldId id="289" r:id="rId19"/>
    <p:sldId id="301" r:id="rId20"/>
    <p:sldId id="280" r:id="rId21"/>
    <p:sldId id="290" r:id="rId22"/>
    <p:sldId id="302" r:id="rId23"/>
    <p:sldId id="303" r:id="rId24"/>
    <p:sldId id="304" r:id="rId25"/>
    <p:sldId id="306" r:id="rId26"/>
    <p:sldId id="309" r:id="rId27"/>
    <p:sldId id="308" r:id="rId28"/>
    <p:sldId id="310" r:id="rId29"/>
    <p:sldId id="307" r:id="rId30"/>
    <p:sldId id="305" r:id="rId31"/>
    <p:sldId id="311" r:id="rId32"/>
    <p:sldId id="312" r:id="rId33"/>
    <p:sldId id="313" r:id="rId34"/>
    <p:sldId id="314" r:id="rId35"/>
    <p:sldId id="316" r:id="rId36"/>
    <p:sldId id="317" r:id="rId37"/>
    <p:sldId id="318" r:id="rId38"/>
    <p:sldId id="319" r:id="rId39"/>
    <p:sldId id="315" r:id="rId40"/>
    <p:sldId id="320" r:id="rId41"/>
    <p:sldId id="322" r:id="rId42"/>
    <p:sldId id="321" r:id="rId43"/>
    <p:sldId id="323" r:id="rId44"/>
    <p:sldId id="324" r:id="rId45"/>
    <p:sldId id="32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64" autoAdjust="0"/>
    <p:restoredTop sz="73484" autoAdjust="0"/>
  </p:normalViewPr>
  <p:slideViewPr>
    <p:cSldViewPr>
      <p:cViewPr varScale="1">
        <p:scale>
          <a:sx n="47" d="100"/>
          <a:sy n="47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EA2B9DF-3178-4D2B-90AF-266AE9D03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7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dirty="0" smtClean="0"/>
              <a:t>Ни для кого не секрет, что большинство разработчиков  мира отдают своё предпочтение технологии </a:t>
            </a:r>
            <a:r>
              <a:rPr lang="en-US" dirty="0" smtClean="0"/>
              <a:t>Java</a:t>
            </a:r>
            <a:r>
              <a:rPr lang="ru-RU" dirty="0" smtClean="0"/>
              <a:t>, так как именно она позволяет создавать кроссплатформенные, надёжные  и расширяемые  приложения.</a:t>
            </a:r>
          </a:p>
          <a:p>
            <a:pPr eaLnBrk="1" hangingPunct="1"/>
            <a:r>
              <a:rPr lang="ru-RU" dirty="0" smtClean="0"/>
              <a:t>За семнадцатилетний период развития технологии, разработчиками </a:t>
            </a:r>
            <a:r>
              <a:rPr lang="en-US" dirty="0" smtClean="0"/>
              <a:t>Sun Microsystems </a:t>
            </a:r>
            <a:r>
              <a:rPr lang="ru-RU" dirty="0" smtClean="0"/>
              <a:t>– </a:t>
            </a:r>
            <a:r>
              <a:rPr lang="en-US" dirty="0" smtClean="0"/>
              <a:t>Oracle </a:t>
            </a:r>
            <a:r>
              <a:rPr lang="ru-RU" dirty="0" smtClean="0"/>
              <a:t>было создано немало Фреймворков  для  разработки </a:t>
            </a:r>
            <a:r>
              <a:rPr lang="en-US" dirty="0" smtClean="0"/>
              <a:t>Java </a:t>
            </a:r>
            <a:r>
              <a:rPr lang="ru-RU" dirty="0" smtClean="0"/>
              <a:t>приложений. Одним из самых интересных инструментов, на  мой взгляд, является </a:t>
            </a:r>
            <a:r>
              <a:rPr lang="en-US" dirty="0" smtClean="0"/>
              <a:t>Java</a:t>
            </a:r>
            <a:r>
              <a:rPr lang="ru-RU" dirty="0" smtClean="0"/>
              <a:t>3</a:t>
            </a:r>
            <a:r>
              <a:rPr lang="en-US" dirty="0" smtClean="0"/>
              <a:t>D API </a:t>
            </a:r>
            <a:r>
              <a:rPr lang="ru-RU" dirty="0" smtClean="0"/>
              <a:t>.</a:t>
            </a:r>
          </a:p>
          <a:p>
            <a:pPr eaLnBrk="1" hangingPunct="1"/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E9F3F-E306-403C-9709-A5E54ABC79AD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84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84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84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Для реализации разметки декларативного описания графических объектов было решено использовать язык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потому что он является платформонезависимым и хорошо подходит для решения данной задачи, так как легко читается человеком и  с его помощью удобно описывать любые объекты и их свойства.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84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8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Ни для кого не секрет, что наше общество и экономика перешагнули стадию </a:t>
            </a:r>
            <a:r>
              <a:rPr lang="ru-R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постиндустриализма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и стали первооткрывателями новой ступени развития – стадии Информационного общества. С каждым днём растёт роль информации, знаний и новых технологий в жизни каждого современного человека. Рамки глобального информационного пространства расширяются с каждым годом, что позволяет людям эффективно взаимодействовать друг с другом, получать доступ к мировым информационным ресурсам и удовлетворять свои потребности в услугах.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Бурное технологическое развитие открыло миру огромное множество различных видов аппаратных и программных решений, которые в синтезе позволяют не только увеличить скорость обработки информации и сделать человека сверх коммуникабельным, но и оптимизировать затраты, связанные с эксплуатацией данных технологий.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На этом фоне появляются проблемы интеграции уже существующих продуктов, реализованных с помощью концептуально  разных технологических средств и не имеющих общего, понятного всем протокола взаимодействия.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Ответной реакцией  на такие удручающие перспективы послужило создание новых методологий и принципов, которые в итоге легли в основу универсальных интеграционных механизмов и стандартов.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В реальной жизни  цель интеграции сводится к оптимизации каких-либо бизнес-процессов и/или объединение нескольких информационных ресурсов в одно целое. Во втором случае, количество до сих пор нерешённых задач  пугает своим масштабом.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63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ru-RU" dirty="0" smtClean="0"/>
              <a:t>Проект Eclipse включает в себя платформу для разработки приложений, IDE для Java, построенную на ее основе а также средства, необходимые разработчику приложений. Дистрибутив, объединяющий эти компоненты вместе с исходными кодами и пользовательской документацией, называются </a:t>
            </a:r>
            <a:r>
              <a:rPr lang="ru-RU" dirty="0" err="1" smtClean="0"/>
              <a:t>Eclipse</a:t>
            </a:r>
            <a:r>
              <a:rPr lang="ru-RU" dirty="0" smtClean="0"/>
              <a:t> SDK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ru-RU" b="1" dirty="0" smtClean="0"/>
              <a:t>Архитектура</a:t>
            </a:r>
          </a:p>
          <a:p>
            <a:pPr eaLnBrk="1" hangingPunct="1">
              <a:defRPr/>
            </a:pPr>
            <a:r>
              <a:rPr lang="ru-RU" dirty="0" err="1" smtClean="0"/>
              <a:t>Eclipse</a:t>
            </a:r>
            <a:r>
              <a:rPr lang="ru-RU" dirty="0" smtClean="0"/>
              <a:t> построен в виде набора расширяемых подсистем, а не как единое монолитное приложение. В </a:t>
            </a:r>
            <a:r>
              <a:rPr lang="ru-RU" dirty="0" err="1" smtClean="0"/>
              <a:t>Eclipse</a:t>
            </a:r>
            <a:r>
              <a:rPr lang="ru-RU" dirty="0" smtClean="0"/>
              <a:t> входят три </a:t>
            </a:r>
            <a:r>
              <a:rPr lang="ru-RU" dirty="0" err="1" smtClean="0"/>
              <a:t>подпроекта</a:t>
            </a:r>
            <a:r>
              <a:rPr lang="ru-RU" dirty="0" smtClean="0"/>
              <a:t>, разрабатываемых более или менее независимо друг от друга - </a:t>
            </a:r>
            <a:r>
              <a:rPr lang="ru-RU" dirty="0" err="1" smtClean="0"/>
              <a:t>Platform</a:t>
            </a:r>
            <a:r>
              <a:rPr lang="ru-RU" dirty="0" smtClean="0"/>
              <a:t>, JDT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tools</a:t>
            </a:r>
            <a:r>
              <a:rPr lang="ru-RU" dirty="0" smtClean="0"/>
              <a:t>) и PDE (</a:t>
            </a:r>
            <a:r>
              <a:rPr lang="ru-RU" dirty="0" err="1" smtClean="0"/>
              <a:t>Plug-in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environment</a:t>
            </a:r>
            <a:r>
              <a:rPr lang="ru-RU" dirty="0" smtClean="0"/>
              <a:t>). </a:t>
            </a:r>
            <a:r>
              <a:rPr lang="ru-RU" dirty="0" err="1" smtClean="0"/>
              <a:t>Platform</a:t>
            </a:r>
            <a:r>
              <a:rPr lang="ru-RU" dirty="0" smtClean="0"/>
              <a:t> предоставляет базовые сервисы, JDT позволяет разрабатывать приложения </a:t>
            </a:r>
            <a:r>
              <a:rPr lang="ru-RU" dirty="0" err="1" smtClean="0"/>
              <a:t>Java</a:t>
            </a:r>
            <a:r>
              <a:rPr lang="ru-RU" dirty="0" smtClean="0"/>
              <a:t>, а PDE - новые компоненты </a:t>
            </a:r>
            <a:r>
              <a:rPr lang="ru-RU" dirty="0" err="1" smtClean="0"/>
              <a:t>Eclipse</a:t>
            </a:r>
            <a:r>
              <a:rPr lang="ru-RU" dirty="0" smtClean="0"/>
              <a:t>. Далее в статье анализируются основные свойства и внутреннее устройство каждого из </a:t>
            </a:r>
            <a:r>
              <a:rPr lang="ru-RU" dirty="0" err="1" smtClean="0"/>
              <a:t>подпроектов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Рисунок 1. Архитектура </a:t>
            </a:r>
            <a:r>
              <a:rPr lang="ru-RU" dirty="0" err="1" smtClean="0"/>
              <a:t>Eclipse</a:t>
            </a:r>
            <a:endParaRPr lang="ru-RU" dirty="0" smtClean="0"/>
          </a:p>
          <a:p>
            <a:pPr eaLnBrk="1" hangingPunct="1">
              <a:defRPr/>
            </a:pPr>
            <a:r>
              <a:rPr lang="ru-RU" b="1" dirty="0" err="1" smtClean="0"/>
              <a:t>Platform</a:t>
            </a:r>
            <a:endParaRPr lang="ru-RU" b="1" dirty="0" smtClean="0"/>
          </a:p>
          <a:p>
            <a:pPr eaLnBrk="1" hangingPunct="1">
              <a:defRPr/>
            </a:pPr>
            <a:r>
              <a:rPr lang="ru-RU" dirty="0" err="1" smtClean="0"/>
              <a:t>Platform</a:t>
            </a:r>
            <a:r>
              <a:rPr lang="ru-RU" dirty="0" smtClean="0"/>
              <a:t> является ядром </a:t>
            </a:r>
            <a:r>
              <a:rPr lang="ru-RU" dirty="0" err="1" smtClean="0"/>
              <a:t>Eclipse</a:t>
            </a:r>
            <a:r>
              <a:rPr lang="ru-RU" dirty="0" smtClean="0"/>
              <a:t>. Сама по себе эта подсистема не содержит особенно полезной для пользователей функциональности, но без нее невозможна работа остальных </a:t>
            </a:r>
            <a:r>
              <a:rPr lang="ru-RU" dirty="0" err="1" smtClean="0"/>
              <a:t>подпроектов</a:t>
            </a:r>
            <a:r>
              <a:rPr lang="ru-RU" dirty="0" smtClean="0"/>
              <a:t> </a:t>
            </a:r>
            <a:r>
              <a:rPr lang="ru-RU" dirty="0" err="1" smtClean="0"/>
              <a:t>Eclipse</a:t>
            </a:r>
            <a:r>
              <a:rPr lang="ru-RU" dirty="0" smtClean="0"/>
              <a:t>. Сервисы, которые обеспечивает </a:t>
            </a:r>
            <a:r>
              <a:rPr lang="ru-RU" dirty="0" err="1" smtClean="0"/>
              <a:t>Platform</a:t>
            </a:r>
            <a:r>
              <a:rPr lang="ru-RU" dirty="0" smtClean="0"/>
              <a:t>, позволяют разработчикам определять видимые пользователю артефакты, создавать пользовательские интерфейсы, работать с системами контроля версий, средами отладки и справочной системой. Соответствующими компонентами </a:t>
            </a:r>
            <a:r>
              <a:rPr lang="ru-RU" dirty="0" err="1" smtClean="0"/>
              <a:t>Platform</a:t>
            </a:r>
            <a:r>
              <a:rPr lang="ru-RU" dirty="0" smtClean="0"/>
              <a:t>, реализующими эти сервисы, являются </a:t>
            </a:r>
            <a:r>
              <a:rPr lang="ru-RU" dirty="0" err="1" smtClean="0"/>
              <a:t>Workspace</a:t>
            </a:r>
            <a:r>
              <a:rPr lang="ru-RU" dirty="0" smtClean="0"/>
              <a:t> (управление </a:t>
            </a:r>
            <a:r>
              <a:rPr lang="ru-RU" dirty="0" err="1" smtClean="0"/>
              <a:t>контентом</a:t>
            </a:r>
            <a:r>
              <a:rPr lang="ru-RU" dirty="0" smtClean="0"/>
              <a:t>), </a:t>
            </a:r>
            <a:r>
              <a:rPr lang="ru-RU" dirty="0" err="1" smtClean="0"/>
              <a:t>Workbench</a:t>
            </a:r>
            <a:r>
              <a:rPr lang="ru-RU" dirty="0" smtClean="0"/>
              <a:t> (базовый пользовательский интерфейс </a:t>
            </a:r>
            <a:r>
              <a:rPr lang="ru-RU" dirty="0" err="1" smtClean="0"/>
              <a:t>Eclipse</a:t>
            </a:r>
            <a:r>
              <a:rPr lang="ru-RU" dirty="0" smtClean="0"/>
              <a:t>), </a:t>
            </a:r>
            <a:r>
              <a:rPr lang="ru-RU" dirty="0" err="1" smtClean="0"/>
              <a:t>Team</a:t>
            </a:r>
            <a:r>
              <a:rPr lang="ru-RU" dirty="0" smtClean="0"/>
              <a:t>, </a:t>
            </a:r>
            <a:r>
              <a:rPr lang="ru-RU" dirty="0" err="1" smtClean="0"/>
              <a:t>Debug</a:t>
            </a:r>
            <a:r>
              <a:rPr lang="ru-RU" dirty="0" smtClean="0"/>
              <a:t> и </a:t>
            </a:r>
            <a:r>
              <a:rPr lang="ru-RU" dirty="0" err="1" smtClean="0"/>
              <a:t>Help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623AB7-F096-43CA-930E-EAD25EB44FE4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619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Требуется разработать систему, которая должна предоставлять клиенту: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Программный интерфейс для взаимодействия с системой.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Правила формирования запроса к системе, включая формат представления данных   экземпляра профиля-резюме.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Возможность управлять пользовательским  профилем  (публикация/обновление резюме на указанных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web</a:t>
            </a:r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-ресурсах).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Надежный  механизм хранения и  синхронизации информации между системой и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web</a:t>
            </a:r>
            <a:r>
              <a:rPr lang="ru-R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-ресурсами, поддерживающий асинхронную модель передачи данных.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894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07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Самым оптимальным вариантом интеграции на уровне данных является использование сервисной шины предприятия -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Enterprise Service Bus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ESB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Основной принцип сервисной шины — концентрация обмена сообщениями между различными системами через единую точку, в которой, при необходимости, обеспечивается транзакционный контроль, преобразование данных, сохранность сообщений. Все настройки обработки и передачи сообщений предполагаются также сконцентрированными в единой точке, и формируются в терминах служб, таким образом, при замене какой-либо информационной системы, подключённой к шине, нет необходимости в перенастройке остальных систем.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Важной особенностью сервисной шины является поддержка двух режимов передачи информации: синхронного и асинхронного.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В рамках поставленной задачи важно наличие именно второй характеристики, так её принцип обеспечивает надёжную передачу данных между приложениями, за счёт возможности  использования сервисной шиной в качестве транспортного механизма технологии очередей сообщений (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Message Queue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).  Таким образом, одно приложение посредством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ESB</a:t>
            </a:r>
            <a:r>
              <a:rPr lang="ru-R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может передать данные другому приложению без необходимости вызова процедуры получателя и определенно без ожидания результата. Отправитель не обязан знать, как найти получателя. Он может просто направить данные в ESB и быть уверенным, что они будут переданы.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 DT Framework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 компонент который должен реализовывать функции загрузки графических объектов по указанному пользователем сценарию.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Plug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J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 DT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 компонент, предназначенный для управления файлами описания графических объектов. Данную часть модуля  необходимо  интегрировать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Eclipse IDE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с помощью  интерфейсов - точек расширений.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2B9DF-3178-4D2B-90AF-266AE9D031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213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ru-RU" dirty="0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5FAAB3-149E-4D47-A6A8-0E8EBA5E9444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9D10E-B9DF-47AF-A54C-DD44D53D2C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360BE-E943-454E-BDB0-2983CDD1DD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A260C-6548-4A04-BED9-95244967C2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A260C-6548-4A04-BED9-95244967C2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25A14-6EC0-4DE4-8E93-87EDDA3B2B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4204C-4A76-4212-8A51-31668F3B54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3A91-33F9-4C07-B1DC-2318686285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25A14-6EC0-4DE4-8E93-87EDDA3B2B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F717-D4EB-4F21-936F-AD90A750B9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D1B73-9B40-4630-8B89-DDAEC29825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31370-21ED-4C45-9028-BD0AE3246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9D10E-B9DF-47AF-A54C-DD44D53D2C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360BE-E943-454E-BDB0-2983CDD1DD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4204C-4A76-4212-8A51-31668F3B54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3A91-33F9-4C07-B1DC-2318686285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5425"/>
            <a:ext cx="2132013" cy="5718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5425"/>
            <a:ext cx="6248400" cy="5718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A260C-6548-4A04-BED9-95244967C2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F717-D4EB-4F21-936F-AD90A750B9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25A14-6EC0-4DE4-8E93-87EDDA3B2B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4204C-4A76-4212-8A51-31668F3B54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53A91-33F9-4C07-B1DC-2318686285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6F717-D4EB-4F21-936F-AD90A750B9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D1B73-9B40-4630-8B89-DDAEC29825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31370-21ED-4C45-9028-BD0AE3246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9D10E-B9DF-47AF-A54C-DD44D53D2C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360BE-E943-454E-BDB0-2983CDD1DD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D1B73-9B40-4630-8B89-DDAEC29825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31370-21ED-4C45-9028-BD0AE3246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45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44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mlDrawing" Target="../drawings/vmlDrawing4.vml"/><Relationship Id="rId18" Type="http://schemas.openxmlformats.org/officeDocument/2006/relationships/tags" Target="../tags/tag50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tags" Target="../tags/tag49.xml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48.xml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47.xml"/><Relationship Id="rId10" Type="http://schemas.openxmlformats.org/officeDocument/2006/relationships/slideLayout" Target="../slideLayouts/slideLayout43.xml"/><Relationship Id="rId19" Type="http://schemas.openxmlformats.org/officeDocument/2006/relationships/tags" Target="../tags/tag51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vmlDrawing" Target="../drawings/vmlDrawing5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46.xml"/><Relationship Id="rId16" Type="http://schemas.openxmlformats.org/officeDocument/2006/relationships/tags" Target="../tags/tag87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86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90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ags" Target="../tags/tag89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ags" Target="../tags/tag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9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6" name="think-cell Slide" r:id="rId20" imgW="0" imgH="0" progId="">
              <p:embed/>
            </p:oleObj>
          </a:graphicData>
        </a:graphic>
      </p:graphicFrame>
      <p:pic>
        <p:nvPicPr>
          <p:cNvPr id="1028" name="Picture 8" descr="T_Label_2_3C_li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04800" y="5945188"/>
            <a:ext cx="853281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7269163" y="6602413"/>
            <a:ext cx="8096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2498725" y="6602413"/>
            <a:ext cx="44132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8305800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F5746C8D-E1DA-44D0-B531-B2503D5C5B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wheel spokes="8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0">
          <a:gsLst>
            <a:gs pos="0">
              <a:schemeClr val="bg1"/>
            </a:gs>
            <a:gs pos="100000">
              <a:srgbClr val="9999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50" name="think-cell Slide" r:id="rId17" imgW="0" imgH="0" progId="">
              <p:embed/>
            </p:oleObj>
          </a:graphicData>
        </a:graphic>
      </p:graphicFrame>
      <p:pic>
        <p:nvPicPr>
          <p:cNvPr id="2052" name="Picture 5" descr="T_Label_2_3C_li_Slogan_DE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/>
          <a:srcRect t="-240359"/>
          <a:stretch>
            <a:fillRect/>
          </a:stretch>
        </p:blipFill>
        <p:spPr bwMode="auto">
          <a:xfrm>
            <a:off x="304800" y="3962400"/>
            <a:ext cx="8534400" cy="2587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0">
          <a:gsLst>
            <a:gs pos="0">
              <a:schemeClr val="bg1"/>
            </a:gs>
            <a:gs pos="100000">
              <a:srgbClr val="9999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6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4" name="think-cell Slide" r:id="rId17" imgW="0" imgH="0" progId="">
              <p:embed/>
            </p:oleObj>
          </a:graphicData>
        </a:graphic>
      </p:graphicFrame>
      <p:pic>
        <p:nvPicPr>
          <p:cNvPr id="3076" name="Picture 5" descr="T_Label_2_3C_li_Slogan_DE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/>
          <a:srcRect t="-240359"/>
          <a:stretch>
            <a:fillRect/>
          </a:stretch>
        </p:blipFill>
        <p:spPr bwMode="auto">
          <a:xfrm>
            <a:off x="304800" y="3962400"/>
            <a:ext cx="8534400" cy="2587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3079" name="Picture 17" descr="T_PPT_Label_Slogan_GB"/>
          <p:cNvPicPr>
            <a:picLocks noChangeAspect="1" noChangeArrowheads="1"/>
          </p:cNvPicPr>
          <p:nvPr/>
        </p:nvPicPr>
        <p:blipFill>
          <a:blip r:embed="rId19" cstate="print"/>
          <a:srcRect r="84" b="935"/>
          <a:stretch>
            <a:fillRect/>
          </a:stretch>
        </p:blipFill>
        <p:spPr bwMode="gray">
          <a:xfrm>
            <a:off x="304800" y="5792788"/>
            <a:ext cx="85264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9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1378" name="think-cell Slide" r:id="rId20" imgW="0" imgH="0" progId="">
              <p:embed/>
            </p:oleObj>
          </a:graphicData>
        </a:graphic>
      </p:graphicFrame>
      <p:pic>
        <p:nvPicPr>
          <p:cNvPr id="1028" name="Picture 8" descr="T_Label_2_3C_li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04800" y="5945188"/>
            <a:ext cx="853281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7269163" y="6602413"/>
            <a:ext cx="8096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2498725" y="6602413"/>
            <a:ext cx="441325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8305800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F5746C8D-E1DA-44D0-B531-B2503D5C5B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>
    <p:wheel spokes="8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0">
          <a:gsLst>
            <a:gs pos="0">
              <a:schemeClr val="bg1"/>
            </a:gs>
            <a:gs pos="100000">
              <a:srgbClr val="9999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402" name="think-cell Slide" r:id="rId17" imgW="0" imgH="0" progId="">
              <p:embed/>
            </p:oleObj>
          </a:graphicData>
        </a:graphic>
      </p:graphicFrame>
      <p:pic>
        <p:nvPicPr>
          <p:cNvPr id="2052" name="Picture 5" descr="T_Label_2_3C_li_Slogan_DE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/>
          <a:srcRect t="-240359"/>
          <a:stretch>
            <a:fillRect/>
          </a:stretch>
        </p:blipFill>
        <p:spPr bwMode="auto">
          <a:xfrm>
            <a:off x="304800" y="3962400"/>
            <a:ext cx="8534400" cy="2587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0">
          <a:gsLst>
            <a:gs pos="0">
              <a:schemeClr val="bg1"/>
            </a:gs>
            <a:gs pos="100000">
              <a:srgbClr val="9999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6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3426" name="think-cell Slide" r:id="rId17" imgW="0" imgH="0" progId="">
              <p:embed/>
            </p:oleObj>
          </a:graphicData>
        </a:graphic>
      </p:graphicFrame>
      <p:pic>
        <p:nvPicPr>
          <p:cNvPr id="3076" name="Picture 5" descr="T_Label_2_3C_li_Slogan_DE_pp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/>
          <a:srcRect t="-240359"/>
          <a:stretch>
            <a:fillRect/>
          </a:stretch>
        </p:blipFill>
        <p:spPr bwMode="auto">
          <a:xfrm>
            <a:off x="304800" y="3962400"/>
            <a:ext cx="8534400" cy="2587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04800" y="225425"/>
            <a:ext cx="853281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04800" y="1485900"/>
            <a:ext cx="853281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3079" name="Picture 17" descr="T_PPT_Label_Slogan_GB"/>
          <p:cNvPicPr>
            <a:picLocks noChangeAspect="1" noChangeArrowheads="1"/>
          </p:cNvPicPr>
          <p:nvPr/>
        </p:nvPicPr>
        <p:blipFill>
          <a:blip r:embed="rId19" cstate="print"/>
          <a:srcRect r="84" b="935"/>
          <a:stretch>
            <a:fillRect/>
          </a:stretch>
        </p:blipFill>
        <p:spPr bwMode="gray">
          <a:xfrm>
            <a:off x="304800" y="5792788"/>
            <a:ext cx="85264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  <a:cs typeface="Arial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301750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746C8D-E1DA-44D0-B531-B2503D5C5B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wheel spokes="8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458199" cy="2209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 smtClean="0"/>
              <a:t>Курсовой проект на тему: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Система </a:t>
            </a:r>
            <a:r>
              <a:rPr lang="ru-RU" dirty="0" smtClean="0"/>
              <a:t>интеграции </a:t>
            </a:r>
            <a:r>
              <a:rPr lang="en-US" dirty="0" smtClean="0"/>
              <a:t>Web</a:t>
            </a:r>
            <a:r>
              <a:rPr lang="ru-RU" dirty="0" smtClean="0"/>
              <a:t>-сайтов рекрутмента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4724400"/>
            <a:ext cx="6705600" cy="11430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algn="r" eaLnBrk="1" hangingPunct="1"/>
            <a:r>
              <a:rPr lang="ru-RU" sz="2000" dirty="0" smtClean="0"/>
              <a:t>Выполнил</a:t>
            </a:r>
            <a:r>
              <a:rPr lang="en-US" sz="2000" dirty="0" smtClean="0"/>
              <a:t>: </a:t>
            </a:r>
            <a:r>
              <a:rPr lang="ru-RU" sz="2000" dirty="0" smtClean="0"/>
              <a:t>Петрушин </a:t>
            </a:r>
            <a:r>
              <a:rPr lang="ru-RU" sz="2000" dirty="0" smtClean="0"/>
              <a:t>И.А.</a:t>
            </a:r>
            <a:endParaRPr lang="ru-RU" sz="2000" dirty="0" smtClean="0"/>
          </a:p>
          <a:p>
            <a:pPr algn="r" eaLnBrk="1" hangingPunct="1"/>
            <a:r>
              <a:rPr lang="ru-RU" sz="2000" dirty="0" err="1" smtClean="0"/>
              <a:t>Науч.рук</a:t>
            </a:r>
            <a:r>
              <a:rPr lang="ru-RU" sz="2000" dirty="0" smtClean="0"/>
              <a:t>.</a:t>
            </a:r>
            <a:r>
              <a:rPr lang="en-US" sz="2000" dirty="0" smtClean="0"/>
              <a:t>: </a:t>
            </a:r>
            <a:r>
              <a:rPr lang="ru-RU" sz="2000" dirty="0" err="1" smtClean="0"/>
              <a:t>Сапегин</a:t>
            </a:r>
            <a:r>
              <a:rPr lang="ru-RU" sz="2000" dirty="0" smtClean="0"/>
              <a:t> С.В.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Компоненты системы</a:t>
            </a:r>
            <a:endParaRPr lang="ru-RU" sz="3200" dirty="0"/>
          </a:p>
        </p:txBody>
      </p:sp>
      <p:pic>
        <p:nvPicPr>
          <p:cNvPr id="6" name="Рисунок 5" descr="Component View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209800"/>
            <a:ext cx="7066910" cy="34290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6891463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914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WS Business Logic </a:t>
            </a:r>
            <a:endParaRPr lang="ru-RU" sz="2800" dirty="0"/>
          </a:p>
        </p:txBody>
      </p:sp>
      <p:pic>
        <p:nvPicPr>
          <p:cNvPr id="6" name="Рисунок 5" descr="UC-Client-WS Business-Logic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5400"/>
            <a:ext cx="6189384" cy="526577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2820202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Message Broker</a:t>
            </a:r>
            <a:endParaRPr lang="ru-RU" sz="2800" dirty="0"/>
          </a:p>
        </p:txBody>
      </p:sp>
      <p:pic>
        <p:nvPicPr>
          <p:cNvPr id="6" name="Рисунок 5" descr="jms-architecture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209800"/>
            <a:ext cx="5504598" cy="300250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2027892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Rules Repository</a:t>
            </a:r>
            <a:endParaRPr lang="en-US" sz="2800" dirty="0"/>
          </a:p>
        </p:txBody>
      </p:sp>
      <p:pic>
        <p:nvPicPr>
          <p:cNvPr id="4" name="Содержимое 3" descr="ERD BrokerRule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4610" y="1488616"/>
            <a:ext cx="6362672" cy="483598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Технологии и средства разработки</a:t>
            </a:r>
            <a:endParaRPr lang="en-US" sz="3200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Java</a:t>
            </a:r>
          </a:p>
          <a:p>
            <a:r>
              <a:rPr lang="en-US" sz="3400" dirty="0" smtClean="0"/>
              <a:t>XML</a:t>
            </a:r>
            <a:r>
              <a:rPr lang="ru-RU" sz="3400" dirty="0" smtClean="0"/>
              <a:t>, </a:t>
            </a:r>
            <a:r>
              <a:rPr lang="en-US" sz="3400" dirty="0" smtClean="0"/>
              <a:t>XSD</a:t>
            </a:r>
            <a:endParaRPr lang="ru-RU" sz="3400" dirty="0" smtClean="0"/>
          </a:p>
          <a:p>
            <a:r>
              <a:rPr lang="en-US" sz="3400" dirty="0" smtClean="0"/>
              <a:t>JAXB</a:t>
            </a:r>
          </a:p>
          <a:p>
            <a:r>
              <a:rPr lang="en-US" sz="3400" dirty="0" err="1" smtClean="0"/>
              <a:t>JUnit</a:t>
            </a:r>
            <a:r>
              <a:rPr lang="en-US" sz="3400" dirty="0" smtClean="0"/>
              <a:t> </a:t>
            </a:r>
            <a:endParaRPr lang="en-US" sz="3400" dirty="0"/>
          </a:p>
          <a:p>
            <a:r>
              <a:rPr lang="en-US" sz="3400" dirty="0"/>
              <a:t>Apache Maven </a:t>
            </a:r>
          </a:p>
          <a:p>
            <a:r>
              <a:rPr lang="en-US" sz="3400" dirty="0" err="1"/>
              <a:t>Git</a:t>
            </a:r>
            <a:r>
              <a:rPr lang="en-US" sz="3400" dirty="0"/>
              <a:t> / GitHub.com</a:t>
            </a:r>
          </a:p>
          <a:p>
            <a:r>
              <a:rPr lang="en-US" sz="3400" dirty="0" smtClean="0"/>
              <a:t>Apache </a:t>
            </a:r>
            <a:r>
              <a:rPr lang="en-US" sz="3400" dirty="0" err="1" smtClean="0"/>
              <a:t>TomEE</a:t>
            </a:r>
            <a:endParaRPr lang="en-US" sz="3400" dirty="0" smtClean="0"/>
          </a:p>
          <a:p>
            <a:r>
              <a:rPr lang="en-US" sz="3400" dirty="0" smtClean="0"/>
              <a:t>HSQL DB</a:t>
            </a:r>
          </a:p>
          <a:p>
            <a:r>
              <a:rPr lang="en-US" sz="3400" dirty="0" err="1" smtClean="0"/>
              <a:t>Liquibase</a:t>
            </a:r>
            <a:endParaRPr lang="en-US" sz="3400" dirty="0"/>
          </a:p>
          <a:p>
            <a:r>
              <a:rPr lang="en-US" sz="3400" dirty="0"/>
              <a:t>Apache Service Mix</a:t>
            </a:r>
          </a:p>
          <a:p>
            <a:r>
              <a:rPr lang="en-US" sz="3400" dirty="0" smtClean="0"/>
              <a:t>Selenium </a:t>
            </a:r>
            <a:r>
              <a:rPr lang="en-US" sz="3400" dirty="0"/>
              <a:t>WebDriver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8153400" cy="23622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Объектная модель профиля резюме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78091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Диаграмма классов. Часть 1</a:t>
            </a:r>
            <a:endParaRPr lang="en-US" sz="3200" dirty="0"/>
          </a:p>
        </p:txBody>
      </p:sp>
      <p:pic>
        <p:nvPicPr>
          <p:cNvPr id="4" name="Рисунок 3" descr="entities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5145493" cy="475443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entities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739106"/>
            <a:ext cx="5791200" cy="424815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классов. Часть 2</a:t>
            </a:r>
            <a:endParaRPr lang="en-US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entities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9776" y="1600200"/>
            <a:ext cx="3184448" cy="452596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классов. Часть 3</a:t>
            </a:r>
            <a:endParaRPr lang="en-US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8153400" cy="23622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  “WS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Business-logic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78091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План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2400" dirty="0" smtClean="0"/>
              <a:t>Вступление</a:t>
            </a:r>
          </a:p>
          <a:p>
            <a:pPr eaLnBrk="1" hangingPunct="1">
              <a:lnSpc>
                <a:spcPct val="150000"/>
              </a:lnSpc>
            </a:pPr>
            <a:r>
              <a:rPr lang="ru-RU" sz="2400" dirty="0" smtClean="0"/>
              <a:t>Постановка задачи</a:t>
            </a:r>
          </a:p>
          <a:p>
            <a:pPr eaLnBrk="1" hangingPunct="1">
              <a:lnSpc>
                <a:spcPct val="150000"/>
              </a:lnSpc>
            </a:pPr>
            <a:r>
              <a:rPr lang="ru-RU" sz="2400" dirty="0" smtClean="0"/>
              <a:t>Анализ задачи</a:t>
            </a:r>
          </a:p>
          <a:p>
            <a:pPr eaLnBrk="1" hangingPunct="1">
              <a:lnSpc>
                <a:spcPct val="150000"/>
              </a:lnSpc>
            </a:pPr>
            <a:r>
              <a:rPr lang="ru-RU" sz="2400" dirty="0" smtClean="0"/>
              <a:t>Реализация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ru-RU" sz="2400" dirty="0" smtClean="0"/>
              <a:t>Заключение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wsb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828800"/>
            <a:ext cx="3086100" cy="413385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</a:t>
            </a:r>
            <a:endParaRPr lang="en-US" sz="3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8153400" cy="2362200"/>
          </a:xfrm>
        </p:spPr>
        <p:txBody>
          <a:bodyPr/>
          <a:lstStyle/>
          <a:p>
            <a:pPr lvl="1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  “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Rules Repository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78091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rulesRep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9520"/>
            <a:ext cx="8229600" cy="408732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БД</a:t>
            </a:r>
            <a:endParaRPr lang="en-US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8153400" cy="23622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  “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Message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Broker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78091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Apache Service Mix</a:t>
            </a:r>
            <a:endParaRPr lang="en-US" sz="3200" dirty="0"/>
          </a:p>
        </p:txBody>
      </p:sp>
      <p:pic>
        <p:nvPicPr>
          <p:cNvPr id="4098" name="Picture 2" descr="C:\Users\ipetrush\Documents\GitHub\4course-project\documents\05_servicemix_kara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759365" cy="4762500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Camel Routing Workflow</a:t>
            </a:r>
            <a:endParaRPr lang="en-US" sz="2800" dirty="0"/>
          </a:p>
        </p:txBody>
      </p:sp>
      <p:pic>
        <p:nvPicPr>
          <p:cNvPr id="4" name="Содержимое 3" descr="BP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4999" y="1066801"/>
            <a:ext cx="5334002" cy="559276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BPM2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1219200"/>
            <a:ext cx="5191997" cy="48768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81000" y="0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Camel Routing Workflow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validator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2914650" cy="1381125"/>
          </a:xfrm>
          <a:prstGeom prst="rect">
            <a:avLst/>
          </a:prstGeom>
        </p:spPr>
      </p:pic>
      <p:pic>
        <p:nvPicPr>
          <p:cNvPr id="5" name="Рисунок 4" descr="exception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828800"/>
            <a:ext cx="3039535" cy="1555668"/>
          </a:xfrm>
          <a:prstGeom prst="rect">
            <a:avLst/>
          </a:prstGeom>
        </p:spPr>
      </p:pic>
      <p:pic>
        <p:nvPicPr>
          <p:cNvPr id="6" name="Рисунок 5" descr="processors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3810000"/>
            <a:ext cx="3150871" cy="162692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Camel Routing Workflow</a:t>
            </a:r>
            <a:endParaRPr lang="en-US" sz="28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8153400" cy="23622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 «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 Dispatcher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780914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классов. </a:t>
            </a:r>
            <a:r>
              <a:rPr lang="en-US" sz="3200" dirty="0" smtClean="0"/>
              <a:t>Message Listeners</a:t>
            </a:r>
            <a:endParaRPr lang="en-US" sz="3200" dirty="0"/>
          </a:p>
        </p:txBody>
      </p:sp>
      <p:pic>
        <p:nvPicPr>
          <p:cNvPr id="4" name="Рисунок 3" descr="mdbean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7406724" cy="27813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/>
          <a:lstStyle/>
          <a:p>
            <a:pPr eaLnBrk="1" hangingPunct="1"/>
            <a:r>
              <a:rPr lang="ru-RU" dirty="0" smtClean="0"/>
              <a:t>Вступление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Диаграмма классов. </a:t>
            </a:r>
            <a:r>
              <a:rPr lang="en-US" sz="3600" dirty="0" smtClean="0"/>
              <a:t>Transformers.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Рисунок 3" descr="transformer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7289305" cy="33528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Диаграмма классов. </a:t>
            </a:r>
            <a:r>
              <a:rPr lang="en-US" sz="3600" dirty="0" smtClean="0"/>
              <a:t>C</a:t>
            </a:r>
            <a:r>
              <a:rPr lang="ru-RU" sz="3600" dirty="0" err="1"/>
              <a:t>лой</a:t>
            </a:r>
            <a:r>
              <a:rPr lang="ru-RU" sz="3600" dirty="0"/>
              <a:t> доступа к </a:t>
            </a:r>
            <a:r>
              <a:rPr lang="ru-RU" sz="3600" dirty="0" smtClean="0"/>
              <a:t>данным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Рисунок 4" descr="da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914400"/>
            <a:ext cx="5257800" cy="541501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классов. </a:t>
            </a:r>
            <a:r>
              <a:rPr lang="en-US" sz="3200" dirty="0" smtClean="0"/>
              <a:t>Entities</a:t>
            </a:r>
            <a:endParaRPr lang="en-US" sz="3200" dirty="0"/>
          </a:p>
        </p:txBody>
      </p:sp>
      <p:pic>
        <p:nvPicPr>
          <p:cNvPr id="4" name="Рисунок 3" descr="wsrp-entiti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990600"/>
            <a:ext cx="4038600" cy="559704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Selenium WebDriver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Спецификация  программного интерфейса для управления браузером.</a:t>
            </a:r>
          </a:p>
          <a:p>
            <a:pPr lvl="0"/>
            <a:endParaRPr lang="en-US" sz="2400" dirty="0"/>
          </a:p>
          <a:p>
            <a:pPr lvl="0"/>
            <a:r>
              <a:rPr lang="ru-RU" sz="2400" dirty="0" smtClean="0"/>
              <a:t>Поддержка </a:t>
            </a:r>
            <a:r>
              <a:rPr lang="en-US" sz="2400" dirty="0" smtClean="0"/>
              <a:t>Firefox, IE , Chrome</a:t>
            </a:r>
            <a:r>
              <a:rPr lang="ru-RU" sz="2400" dirty="0" smtClean="0"/>
              <a:t>.</a:t>
            </a:r>
          </a:p>
          <a:p>
            <a:pPr lvl="0"/>
            <a:endParaRPr lang="en-US" sz="2400" dirty="0"/>
          </a:p>
          <a:p>
            <a:pPr lvl="0"/>
            <a:r>
              <a:rPr lang="ru-RU" sz="2400" dirty="0" smtClean="0"/>
              <a:t>Реализация спецификации для </a:t>
            </a:r>
            <a:r>
              <a:rPr lang="en-US" sz="2400" dirty="0" smtClean="0"/>
              <a:t>Java</a:t>
            </a:r>
            <a:r>
              <a:rPr lang="ru-RU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ru-RU" sz="2400" dirty="0" smtClean="0"/>
              <a:t>Позволяет  осуществить </a:t>
            </a:r>
            <a:r>
              <a:rPr lang="ru-RU" sz="2400" dirty="0"/>
              <a:t>запись сценариев поведения </a:t>
            </a:r>
            <a:r>
              <a:rPr lang="ru-RU" sz="2400" dirty="0" smtClean="0"/>
              <a:t>пользователя.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Диаграмма классов</a:t>
            </a:r>
            <a:endParaRPr lang="en-US" sz="3200" dirty="0"/>
          </a:p>
        </p:txBody>
      </p:sp>
      <p:pic>
        <p:nvPicPr>
          <p:cNvPr id="4" name="Содержимое 3" descr="cor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447799"/>
            <a:ext cx="4876800" cy="507711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Диаграмма классов</a:t>
            </a:r>
            <a:endParaRPr lang="en-US" sz="3200" dirty="0"/>
          </a:p>
        </p:txBody>
      </p:sp>
      <p:pic>
        <p:nvPicPr>
          <p:cNvPr id="4" name="Рисунок 3" descr="mapper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905000"/>
            <a:ext cx="3695700" cy="419213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Диаграмма последовательностей</a:t>
            </a:r>
            <a:endParaRPr lang="en-US" sz="3200" dirty="0"/>
          </a:p>
        </p:txBody>
      </p:sp>
      <p:pic>
        <p:nvPicPr>
          <p:cNvPr id="4" name="Содержимое 3" descr="sequence diagra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2201" y="1600200"/>
            <a:ext cx="6239598" cy="452596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Диаграмма развёртывания</a:t>
            </a:r>
            <a:endParaRPr lang="en-US" sz="3200" dirty="0"/>
          </a:p>
        </p:txBody>
      </p:sp>
      <p:pic>
        <p:nvPicPr>
          <p:cNvPr id="4" name="Содержимое 3" descr="Deployment View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2586" y="1600200"/>
            <a:ext cx="6218827" cy="452596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Заключение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Реализованы все поставленные цели.</a:t>
            </a:r>
          </a:p>
          <a:p>
            <a:endParaRPr lang="ru-RU" sz="2400" dirty="0" smtClean="0"/>
          </a:p>
          <a:p>
            <a:r>
              <a:rPr lang="ru-RU" sz="2400" dirty="0"/>
              <a:t>Дальнейшие перспективы проекта:</a:t>
            </a:r>
            <a:endParaRPr lang="en-US" sz="2400" dirty="0"/>
          </a:p>
          <a:p>
            <a:pPr lvl="1"/>
            <a:r>
              <a:rPr lang="ru-RU" sz="2400" dirty="0"/>
              <a:t>Расширение интеграции с </a:t>
            </a:r>
            <a:r>
              <a:rPr lang="en-US" sz="2400" dirty="0"/>
              <a:t>job</a:t>
            </a:r>
            <a:r>
              <a:rPr lang="ru-RU" sz="2400" dirty="0"/>
              <a:t>.</a:t>
            </a:r>
            <a:r>
              <a:rPr lang="en-US" sz="2400" dirty="0" err="1"/>
              <a:t>ru</a:t>
            </a:r>
            <a:r>
              <a:rPr lang="ru-RU" sz="2400" dirty="0"/>
              <a:t>, </a:t>
            </a:r>
            <a:r>
              <a:rPr lang="en-US" sz="2400" dirty="0" err="1"/>
              <a:t>superjob</a:t>
            </a:r>
            <a:r>
              <a:rPr lang="ru-RU" sz="2400" dirty="0"/>
              <a:t>.</a:t>
            </a:r>
            <a:r>
              <a:rPr lang="en-US" sz="2400" dirty="0" err="1"/>
              <a:t>ru</a:t>
            </a:r>
            <a:r>
              <a:rPr lang="ru-RU" sz="2400" dirty="0"/>
              <a:t>,</a:t>
            </a:r>
            <a:r>
              <a:rPr lang="en-US" sz="2400" dirty="0"/>
              <a:t> </a:t>
            </a:r>
            <a:r>
              <a:rPr lang="en-US" sz="2400" dirty="0" err="1"/>
              <a:t>rabota</a:t>
            </a:r>
            <a:r>
              <a:rPr lang="ru-RU" sz="2400" dirty="0"/>
              <a:t>.</a:t>
            </a:r>
            <a:r>
              <a:rPr lang="en-US" sz="2400" dirty="0" err="1"/>
              <a:t>ru</a:t>
            </a:r>
            <a:r>
              <a:rPr lang="ru-RU" sz="2400" dirty="0"/>
              <a:t>, </a:t>
            </a:r>
            <a:r>
              <a:rPr lang="en-US" sz="2400" dirty="0"/>
              <a:t>dice</a:t>
            </a:r>
            <a:r>
              <a:rPr lang="ru-RU" sz="2400" dirty="0"/>
              <a:t>.</a:t>
            </a:r>
            <a:r>
              <a:rPr lang="en-US" sz="2400" dirty="0"/>
              <a:t>com</a:t>
            </a:r>
            <a:r>
              <a:rPr lang="ru-RU" sz="2400" dirty="0"/>
              <a:t>.</a:t>
            </a:r>
            <a:endParaRPr lang="en-US" sz="2400" dirty="0"/>
          </a:p>
          <a:p>
            <a:pPr lvl="1"/>
            <a:r>
              <a:rPr lang="ru-RU" sz="2400" dirty="0"/>
              <a:t>Реализация </a:t>
            </a:r>
            <a:r>
              <a:rPr lang="ru-RU" sz="2400" dirty="0" err="1"/>
              <a:t>web-front</a:t>
            </a:r>
            <a:r>
              <a:rPr lang="ru-RU" sz="2400" dirty="0"/>
              <a:t> </a:t>
            </a:r>
            <a:r>
              <a:rPr lang="ru-RU" sz="2400" dirty="0" err="1"/>
              <a:t>end</a:t>
            </a:r>
            <a:r>
              <a:rPr lang="ru-RU" sz="2400" dirty="0"/>
              <a:t> – клиента.</a:t>
            </a:r>
            <a:endParaRPr lang="en-US" sz="2400" dirty="0"/>
          </a:p>
          <a:p>
            <a:pPr lvl="1"/>
            <a:r>
              <a:rPr lang="ru-RU" sz="2400" dirty="0"/>
              <a:t>Расширение общей функциональности системы.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458199" cy="2209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dirty="0" smtClean="0"/>
              <a:t>Курсовой проект на тему: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Система </a:t>
            </a:r>
            <a:r>
              <a:rPr lang="ru-RU" dirty="0" smtClean="0"/>
              <a:t>интеграции </a:t>
            </a:r>
            <a:r>
              <a:rPr lang="en-US" dirty="0" smtClean="0"/>
              <a:t>Web</a:t>
            </a:r>
            <a:r>
              <a:rPr lang="ru-RU" dirty="0" smtClean="0"/>
              <a:t>-сайтов рекрутмента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4724400"/>
            <a:ext cx="6705600" cy="11430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algn="r" eaLnBrk="1" hangingPunct="1"/>
            <a:r>
              <a:rPr lang="ru-RU" sz="2000" dirty="0" smtClean="0"/>
              <a:t>Выполнил</a:t>
            </a:r>
            <a:r>
              <a:rPr lang="en-US" sz="2000" dirty="0" smtClean="0"/>
              <a:t>: </a:t>
            </a:r>
            <a:r>
              <a:rPr lang="ru-RU" sz="2000" dirty="0" smtClean="0"/>
              <a:t>Петрушин </a:t>
            </a:r>
            <a:r>
              <a:rPr lang="ru-RU" sz="2000" dirty="0" smtClean="0"/>
              <a:t>И.А.</a:t>
            </a:r>
            <a:endParaRPr lang="ru-RU" sz="2000" dirty="0" smtClean="0"/>
          </a:p>
          <a:p>
            <a:pPr algn="r" eaLnBrk="1" hangingPunct="1"/>
            <a:r>
              <a:rPr lang="ru-RU" sz="2000" dirty="0" err="1" smtClean="0"/>
              <a:t>Науч.рук</a:t>
            </a:r>
            <a:r>
              <a:rPr lang="ru-RU" sz="2000" dirty="0" smtClean="0"/>
              <a:t>.</a:t>
            </a:r>
            <a:r>
              <a:rPr lang="en-US" sz="2000" dirty="0" smtClean="0"/>
              <a:t>: </a:t>
            </a:r>
            <a:r>
              <a:rPr lang="ru-RU" sz="2000" dirty="0" err="1" smtClean="0"/>
              <a:t>Сапегин</a:t>
            </a:r>
            <a:r>
              <a:rPr lang="ru-RU" sz="2000" dirty="0" smtClean="0"/>
              <a:t> С.В.</a:t>
            </a:r>
            <a:endParaRPr lang="en-US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0678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ru-RU" sz="2400" dirty="0" smtClean="0"/>
              <a:t>Интеграция – путь к эффективному взаимодействию</a:t>
            </a:r>
            <a:endParaRPr lang="en-US" sz="2400" dirty="0" smtClean="0"/>
          </a:p>
        </p:txBody>
      </p: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905000"/>
            <a:ext cx="5867400" cy="420232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800" dirty="0" smtClean="0"/>
              <a:t>Сервисы рекрутмента</a:t>
            </a:r>
            <a:endParaRPr lang="en-US" sz="2800" dirty="0" smtClean="0"/>
          </a:p>
        </p:txBody>
      </p:sp>
      <p:pic>
        <p:nvPicPr>
          <p:cNvPr id="5" name="Содержимое 4" descr="hh_logo_0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828800"/>
            <a:ext cx="1721584" cy="1219200"/>
          </a:xfrm>
        </p:spPr>
      </p:pic>
      <p:pic>
        <p:nvPicPr>
          <p:cNvPr id="6" name="Рисунок 5" descr="logo-job-r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286000"/>
            <a:ext cx="1524000" cy="330200"/>
          </a:xfrm>
          <a:prstGeom prst="rect">
            <a:avLst/>
          </a:prstGeom>
        </p:spPr>
      </p:pic>
      <p:pic>
        <p:nvPicPr>
          <p:cNvPr id="7" name="Рисунок 6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3581400"/>
            <a:ext cx="2351314" cy="914400"/>
          </a:xfrm>
          <a:prstGeom prst="rect">
            <a:avLst/>
          </a:prstGeom>
        </p:spPr>
      </p:pic>
      <p:pic>
        <p:nvPicPr>
          <p:cNvPr id="8" name="Рисунок 7" descr="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2600" y="3657600"/>
            <a:ext cx="2100649" cy="914400"/>
          </a:xfrm>
          <a:prstGeom prst="rect">
            <a:avLst/>
          </a:prstGeom>
        </p:spPr>
      </p:pic>
      <p:pic>
        <p:nvPicPr>
          <p:cNvPr id="9" name="Рисунок 8" descr="rabotaru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200" y="4953001"/>
            <a:ext cx="1927861" cy="838200"/>
          </a:xfrm>
          <a:prstGeom prst="rect">
            <a:avLst/>
          </a:prstGeom>
        </p:spPr>
      </p:pic>
      <p:pic>
        <p:nvPicPr>
          <p:cNvPr id="10" name="Рисунок 9" descr="6a00d8345200e169e20147e173739e970b-400wi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2600" y="5029200"/>
            <a:ext cx="2243926" cy="91440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>
            <a:normAutofit/>
          </a:bodyPr>
          <a:lstStyle/>
          <a:p>
            <a:r>
              <a:rPr lang="ru-RU" sz="3600" dirty="0"/>
              <a:t>Постановка задачи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1843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76200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Требования </a:t>
            </a:r>
            <a:r>
              <a:rPr lang="ru-RU" sz="2800" dirty="0" smtClean="0"/>
              <a:t>к разрабатываемой системе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4495800"/>
          </a:xfrm>
        </p:spPr>
        <p:txBody>
          <a:bodyPr>
            <a:normAutofit fontScale="92500"/>
          </a:bodyPr>
          <a:lstStyle/>
          <a:p>
            <a:pPr lvl="0"/>
            <a:r>
              <a:rPr lang="ru-RU" sz="2600" dirty="0" smtClean="0"/>
              <a:t>Предоставление пользователю программного интерфейса для доступа к бизнес - логике системы.</a:t>
            </a:r>
          </a:p>
          <a:p>
            <a:pPr lvl="0"/>
            <a:endParaRPr lang="ru-RU" sz="2600" dirty="0" smtClean="0"/>
          </a:p>
          <a:p>
            <a:pPr lvl="0"/>
            <a:r>
              <a:rPr lang="ru-RU" sz="2600" dirty="0" smtClean="0"/>
              <a:t>Реализация формата </a:t>
            </a:r>
            <a:r>
              <a:rPr lang="ru-RU" sz="2600" dirty="0"/>
              <a:t>представления данных   экземпляра </a:t>
            </a:r>
            <a:r>
              <a:rPr lang="ru-RU" sz="2600" dirty="0" smtClean="0"/>
              <a:t>профиля-резюме</a:t>
            </a:r>
          </a:p>
          <a:p>
            <a:pPr lvl="0"/>
            <a:endParaRPr lang="ru-RU" sz="2600" dirty="0" smtClean="0"/>
          </a:p>
          <a:p>
            <a:pPr lvl="0"/>
            <a:r>
              <a:rPr lang="ru-RU" sz="2600" dirty="0" smtClean="0"/>
              <a:t>Реализация функций управления профилем резюме. </a:t>
            </a:r>
          </a:p>
          <a:p>
            <a:pPr lvl="0"/>
            <a:endParaRPr lang="ru-RU" sz="2600" dirty="0" smtClean="0"/>
          </a:p>
          <a:p>
            <a:pPr lvl="0"/>
            <a:r>
              <a:rPr lang="ru-RU" sz="2600" dirty="0" smtClean="0"/>
              <a:t>Обеспечение надежного механизма хранения и обработки запросов синхронизации.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1104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Анализ задачи</a:t>
            </a:r>
            <a:endParaRPr lang="ru-RU" sz="36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3E3B-3B4A-40BD-82D2-CC022194DA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7268384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ESB </a:t>
            </a:r>
            <a:r>
              <a:rPr lang="ru-RU" sz="2800" dirty="0" smtClean="0"/>
              <a:t>- </a:t>
            </a:r>
            <a:r>
              <a:rPr lang="ru-RU" sz="2800" dirty="0"/>
              <a:t>подход к интеграции на уровне данных</a:t>
            </a:r>
            <a:endParaRPr lang="en-US" sz="2800" dirty="0"/>
          </a:p>
        </p:txBody>
      </p:sp>
      <p:pic>
        <p:nvPicPr>
          <p:cNvPr id="4" name="Содержимое 3" descr="109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905000"/>
            <a:ext cx="7467600" cy="3820267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94D70-F5A7-4CF4-871C-510D2258D3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>
    <p:wheel spokes="8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7W617b5N069jWVSGQCi4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M2KSDYYUWPQsgCSSRk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M2KSDYYUWPQsgCSSRkQ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7W617b5N069jWVSGQCi4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0ku5y53kqQER6imHnPy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be7Wb_2kKPUd_8u.fGS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M2KSDYYUWPQsgCSSRkQ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M2KSDYYUWPQsgCSSRkQ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DukGXpVUe9duzxVVes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QWp2VLb0.f5rt3tLnK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04B87eKUKFKj2odh9mxA"/>
</p:tagLst>
</file>

<file path=ppt/theme/theme1.xml><?xml version="1.0" encoding="utf-8"?>
<a:theme xmlns:a="http://schemas.openxmlformats.org/drawingml/2006/main" name="t-systems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1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TE Master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3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TE Master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-systems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1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TE Master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3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TE Master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Arial"/>
      </a:majorFont>
      <a:minorFont>
        <a:latin typeface="Tele-GroteskNor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t-systems</Template>
  <TotalTime>4792</TotalTime>
  <Words>912</Words>
  <Application>Microsoft Office PowerPoint</Application>
  <PresentationFormat>Экран (4:3)</PresentationFormat>
  <Paragraphs>164</Paragraphs>
  <Slides>39</Slides>
  <Notes>15</Notes>
  <HiddenSlides>0</HiddenSlides>
  <MMClips>0</MMClips>
  <ScaleCrop>false</ScaleCrop>
  <HeadingPairs>
    <vt:vector size="6" baseType="variant">
      <vt:variant>
        <vt:lpstr>Тема</vt:lpstr>
      </vt:variant>
      <vt:variant>
        <vt:i4>7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t-systems</vt:lpstr>
      <vt:lpstr>3_DTE Master</vt:lpstr>
      <vt:lpstr>2_DTE Master</vt:lpstr>
      <vt:lpstr>1_t-systems</vt:lpstr>
      <vt:lpstr>4_DTE Master</vt:lpstr>
      <vt:lpstr>5_DTE Master</vt:lpstr>
      <vt:lpstr>Тема Office</vt:lpstr>
      <vt:lpstr>think-cell Slide</vt:lpstr>
      <vt:lpstr>Курсовой проект на тему:  Система интеграции Web-сайтов рекрутмента</vt:lpstr>
      <vt:lpstr>План</vt:lpstr>
      <vt:lpstr>Вступление</vt:lpstr>
      <vt:lpstr>Интеграция – путь к эффективному взаимодействию</vt:lpstr>
      <vt:lpstr>Сервисы рекрутмента</vt:lpstr>
      <vt:lpstr>Постановка задачи</vt:lpstr>
      <vt:lpstr>Требования к разрабатываемой системе</vt:lpstr>
      <vt:lpstr>Анализ задачи</vt:lpstr>
      <vt:lpstr>ESB - подход к интеграции на уровне данных</vt:lpstr>
      <vt:lpstr>Компоненты системы</vt:lpstr>
      <vt:lpstr>WS Business Logic </vt:lpstr>
      <vt:lpstr>Message Broker</vt:lpstr>
      <vt:lpstr>Rules Repository</vt:lpstr>
      <vt:lpstr>Технологии и средства разработки</vt:lpstr>
      <vt:lpstr>Реализация</vt:lpstr>
      <vt:lpstr>Диаграмма классов. Часть 1</vt:lpstr>
      <vt:lpstr>Диаграмма классов. Часть 2</vt:lpstr>
      <vt:lpstr>Диаграмма классов. Часть 3</vt:lpstr>
      <vt:lpstr>Реализация</vt:lpstr>
      <vt:lpstr>Диаграмма классов</vt:lpstr>
      <vt:lpstr>Реализация</vt:lpstr>
      <vt:lpstr>Диаграмма БД</vt:lpstr>
      <vt:lpstr>Реализация</vt:lpstr>
      <vt:lpstr>Apache Service Mix</vt:lpstr>
      <vt:lpstr>Camel Routing Workflow</vt:lpstr>
      <vt:lpstr>Слайд 26</vt:lpstr>
      <vt:lpstr>Camel Routing Workflow</vt:lpstr>
      <vt:lpstr>Реализация</vt:lpstr>
      <vt:lpstr>Диаграмма классов. Message Listeners</vt:lpstr>
      <vt:lpstr>Диаграмма классов. Transformers. </vt:lpstr>
      <vt:lpstr>Диаграмма классов. Cлой доступа к данным  </vt:lpstr>
      <vt:lpstr>Диаграмма классов. Entities</vt:lpstr>
      <vt:lpstr>Selenium WebDriver</vt:lpstr>
      <vt:lpstr>Диаграмма классов</vt:lpstr>
      <vt:lpstr>Диаграмма классов</vt:lpstr>
      <vt:lpstr>Диаграмма последовательностей</vt:lpstr>
      <vt:lpstr>Диаграмма развёртывания</vt:lpstr>
      <vt:lpstr>Заключение</vt:lpstr>
      <vt:lpstr>Курсовой проект на тему:  Система интеграции Web-сайтов рекрутмента</vt:lpstr>
    </vt:vector>
  </TitlesOfParts>
  <Company>Optio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 Elenteny</dc:creator>
  <cp:lastModifiedBy>ipetrush</cp:lastModifiedBy>
  <cp:revision>242</cp:revision>
  <dcterms:created xsi:type="dcterms:W3CDTF">2005-03-21T16:35:32Z</dcterms:created>
  <dcterms:modified xsi:type="dcterms:W3CDTF">2013-09-11T21:32:12Z</dcterms:modified>
</cp:coreProperties>
</file>