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p:normalViewPr>
  <p:slideViewPr>
    <p:cSldViewPr snapToGrid="0">
      <p:cViewPr varScale="1">
        <p:scale>
          <a:sx n="104" d="100"/>
          <a:sy n="104" d="100"/>
        </p:scale>
        <p:origin x="2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3F2A5F-5B03-76BE-F0EA-04497293F15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32148A41-B657-6F98-8E3C-660061CBF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AD6852CF-4946-1C77-C1DE-4B53AA7C5239}"/>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5" name="Marcador de pie de página 4">
            <a:extLst>
              <a:ext uri="{FF2B5EF4-FFF2-40B4-BE49-F238E27FC236}">
                <a16:creationId xmlns:a16="http://schemas.microsoft.com/office/drawing/2014/main" id="{18733A63-1DFF-49EC-6179-88B3E638AA8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03BAA01-96AE-7909-AC81-579C09D59D6D}"/>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50978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F9026-F502-6BE2-2276-6CA4798FA782}"/>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1AE5E979-A93C-AB59-2B21-8B5D1E1C4679}"/>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EC7A7A1E-32BF-52CB-17CE-0A76C7D35E6E}"/>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5" name="Marcador de pie de página 4">
            <a:extLst>
              <a:ext uri="{FF2B5EF4-FFF2-40B4-BE49-F238E27FC236}">
                <a16:creationId xmlns:a16="http://schemas.microsoft.com/office/drawing/2014/main" id="{EC9178C2-D5FA-0EB0-F1DD-AA31F14ECF1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2D4D722-57BC-2B83-84A6-4530D2D199D9}"/>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4088427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E98768F-7187-6EF5-5A51-22C6106FE5C7}"/>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449298D6-BF20-917D-3417-0DADE6BCEC6D}"/>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6FA5F41B-E94A-68BD-DEBB-0D0DC455E72F}"/>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5" name="Marcador de pie de página 4">
            <a:extLst>
              <a:ext uri="{FF2B5EF4-FFF2-40B4-BE49-F238E27FC236}">
                <a16:creationId xmlns:a16="http://schemas.microsoft.com/office/drawing/2014/main" id="{BE2DD2EE-275D-CC7C-B2C6-41FF0FAB0D6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7BEB7B9-965D-0698-C7F6-B65A607B1D07}"/>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286731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D8CB0D-E32D-C25D-4DC9-08738C86CD1E}"/>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425C1EB8-3826-3683-BC05-4EB77B0C01E1}"/>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BC25B24B-B8B1-A910-E7C1-271DBE3EA662}"/>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5" name="Marcador de pie de página 4">
            <a:extLst>
              <a:ext uri="{FF2B5EF4-FFF2-40B4-BE49-F238E27FC236}">
                <a16:creationId xmlns:a16="http://schemas.microsoft.com/office/drawing/2014/main" id="{CE4F0D41-1339-5C7D-8341-B5B7FF5C99AA}"/>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3DB102F-80C9-4990-E621-28F44D3855F5}"/>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1588852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33177D-0AA8-CA8A-4645-A6873BECD06D}"/>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9F89DC50-2DAA-BAB9-1BC7-D4B34EFC95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1AC8CBE2-6085-17DF-A23B-84B7C8F6E1E7}"/>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5" name="Marcador de pie de página 4">
            <a:extLst>
              <a:ext uri="{FF2B5EF4-FFF2-40B4-BE49-F238E27FC236}">
                <a16:creationId xmlns:a16="http://schemas.microsoft.com/office/drawing/2014/main" id="{E7725FF1-DCA6-8081-56F1-A8F3F054BD2D}"/>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5AC3C0DC-CD58-68D1-4950-66303F3918C6}"/>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419377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9D8B2B-EC52-DE95-0F9B-FC107CD0715C}"/>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0B4FA6A4-5797-6971-27E5-72FEF6342F97}"/>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3FA89AAA-F1C1-2EC6-B8A7-C0543C04A6E7}"/>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E0FFC0AD-B835-8914-C30A-89294BF922CB}"/>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6" name="Marcador de pie de página 5">
            <a:extLst>
              <a:ext uri="{FF2B5EF4-FFF2-40B4-BE49-F238E27FC236}">
                <a16:creationId xmlns:a16="http://schemas.microsoft.com/office/drawing/2014/main" id="{DF8E2EAB-2EFB-B9A6-C627-6DA99F9F0909}"/>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B8E7441-C0D4-2490-73CD-6110A65E7842}"/>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730058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B89DE6-CD10-A10F-8A6A-A16BF4A6A831}"/>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716630D1-23D6-D3A9-2279-88A7D823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B66E45F7-1F89-32CF-4E16-F8AF29C0FFD7}"/>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DD7107F4-21B8-D9F2-2490-B0AB573AED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AD306C9B-A8FF-8C64-4603-DB33FEE0B86E}"/>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9102140E-8ACB-6A25-027E-72B124D9735C}"/>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8" name="Marcador de pie de página 7">
            <a:extLst>
              <a:ext uri="{FF2B5EF4-FFF2-40B4-BE49-F238E27FC236}">
                <a16:creationId xmlns:a16="http://schemas.microsoft.com/office/drawing/2014/main" id="{B3BD4910-DA24-299E-87E6-83D48F1B9430}"/>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706B927C-320F-781B-0812-BBB7FBCFD772}"/>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1827780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CD30A7-DB47-DBC3-D416-573E3992D74C}"/>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CC0E6F58-F05D-872B-364D-8C4F9D475831}"/>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4" name="Marcador de pie de página 3">
            <a:extLst>
              <a:ext uri="{FF2B5EF4-FFF2-40B4-BE49-F238E27FC236}">
                <a16:creationId xmlns:a16="http://schemas.microsoft.com/office/drawing/2014/main" id="{FF2E0223-2BF2-0C84-4CB8-5B9B93A1C610}"/>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FAA490C-A490-F12E-9A1C-677BA369128E}"/>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526862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B1DF599-1210-1372-B741-42338638944C}"/>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3" name="Marcador de pie de página 2">
            <a:extLst>
              <a:ext uri="{FF2B5EF4-FFF2-40B4-BE49-F238E27FC236}">
                <a16:creationId xmlns:a16="http://schemas.microsoft.com/office/drawing/2014/main" id="{097D35BD-AC54-2E5C-6D9C-8D3CE244AC9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CFF8FF3-C8B3-3D68-ECA7-023168DC6032}"/>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2827257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2100D-87BC-14C5-B6BC-AECD990BDF38}"/>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9374BA65-868E-9775-2488-CA8E52A054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CF446121-CBF4-828E-000B-C0C93B30D4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F568DBA-054C-F291-6CC0-B7632919B4D2}"/>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6" name="Marcador de pie de página 5">
            <a:extLst>
              <a:ext uri="{FF2B5EF4-FFF2-40B4-BE49-F238E27FC236}">
                <a16:creationId xmlns:a16="http://schemas.microsoft.com/office/drawing/2014/main" id="{4EA1D961-DF55-B269-139C-EC187C84077A}"/>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79DD2CF4-DE86-8C0F-73C1-0D5F56398A84}"/>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367199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30ADF8-A78C-19A3-4311-7F23CA5613A7}"/>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AD63E579-2417-44B2-822D-19FDB53A5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BC5DD185-BAF4-2EF5-6A71-059108AD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389AA8A-30ED-19DB-CC8B-D81EA2C1FA28}"/>
              </a:ext>
            </a:extLst>
          </p:cNvPr>
          <p:cNvSpPr>
            <a:spLocks noGrp="1"/>
          </p:cNvSpPr>
          <p:nvPr>
            <p:ph type="dt" sz="half" idx="10"/>
          </p:nvPr>
        </p:nvSpPr>
        <p:spPr/>
        <p:txBody>
          <a:bodyPr/>
          <a:lstStyle/>
          <a:p>
            <a:fld id="{FBB7220D-93DC-5945-AA45-70F83C73D119}" type="datetimeFigureOut">
              <a:rPr lang="es-CL" smtClean="0"/>
              <a:t>13-01-23</a:t>
            </a:fld>
            <a:endParaRPr lang="es-CL"/>
          </a:p>
        </p:txBody>
      </p:sp>
      <p:sp>
        <p:nvSpPr>
          <p:cNvPr id="6" name="Marcador de pie de página 5">
            <a:extLst>
              <a:ext uri="{FF2B5EF4-FFF2-40B4-BE49-F238E27FC236}">
                <a16:creationId xmlns:a16="http://schemas.microsoft.com/office/drawing/2014/main" id="{386929B0-54D8-1E29-6357-F8530BF09AC7}"/>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5E992052-47E2-0974-52CB-E10C61E248FA}"/>
              </a:ext>
            </a:extLst>
          </p:cNvPr>
          <p:cNvSpPr>
            <a:spLocks noGrp="1"/>
          </p:cNvSpPr>
          <p:nvPr>
            <p:ph type="sldNum" sz="quarter" idx="12"/>
          </p:nvPr>
        </p:nvSpPr>
        <p:spPr/>
        <p:txBody>
          <a:bodyPr/>
          <a:lstStyle/>
          <a:p>
            <a:fld id="{61EFEEA1-27A8-5E4C-BC6D-528603AA0B7C}" type="slidenum">
              <a:rPr lang="es-CL" smtClean="0"/>
              <a:t>‹Nº›</a:t>
            </a:fld>
            <a:endParaRPr lang="es-CL"/>
          </a:p>
        </p:txBody>
      </p:sp>
    </p:spTree>
    <p:extLst>
      <p:ext uri="{BB962C8B-B14F-4D97-AF65-F5344CB8AC3E}">
        <p14:creationId xmlns:p14="http://schemas.microsoft.com/office/powerpoint/2010/main" val="4116737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B0A7DC2-B69B-AF7C-61E7-3CCD0AEA3B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B99E89DB-7BFC-ADD3-B195-FA65EBA93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A2C44FD2-E6C2-AEAE-6A26-FC897AB70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B7220D-93DC-5945-AA45-70F83C73D119}" type="datetimeFigureOut">
              <a:rPr lang="es-CL" smtClean="0"/>
              <a:t>13-01-23</a:t>
            </a:fld>
            <a:endParaRPr lang="es-CL"/>
          </a:p>
        </p:txBody>
      </p:sp>
      <p:sp>
        <p:nvSpPr>
          <p:cNvPr id="5" name="Marcador de pie de página 4">
            <a:extLst>
              <a:ext uri="{FF2B5EF4-FFF2-40B4-BE49-F238E27FC236}">
                <a16:creationId xmlns:a16="http://schemas.microsoft.com/office/drawing/2014/main" id="{96A7B8B0-DE1A-1699-2BA1-D78DF87E1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026A89FC-746A-16CB-34F9-C652AEB35D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FEEA1-27A8-5E4C-BC6D-528603AA0B7C}" type="slidenum">
              <a:rPr lang="es-CL" smtClean="0"/>
              <a:t>‹Nº›</a:t>
            </a:fld>
            <a:endParaRPr lang="es-CL"/>
          </a:p>
        </p:txBody>
      </p:sp>
    </p:spTree>
    <p:extLst>
      <p:ext uri="{BB962C8B-B14F-4D97-AF65-F5344CB8AC3E}">
        <p14:creationId xmlns:p14="http://schemas.microsoft.com/office/powerpoint/2010/main" val="2602887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5C983B-B180-CE20-6DEA-65DB754B7179}"/>
              </a:ext>
            </a:extLst>
          </p:cNvPr>
          <p:cNvSpPr>
            <a:spLocks noGrp="1"/>
          </p:cNvSpPr>
          <p:nvPr>
            <p:ph type="ctrTitle"/>
          </p:nvPr>
        </p:nvSpPr>
        <p:spPr/>
        <p:txBody>
          <a:bodyPr>
            <a:normAutofit fontScale="90000"/>
          </a:bodyPr>
          <a:lstStyle/>
          <a:p>
            <a:r>
              <a:rPr lang="es-CL" b="0" i="0" dirty="0">
                <a:solidFill>
                  <a:srgbClr val="1F1F1F"/>
                </a:solidFill>
                <a:effectLst/>
                <a:latin typeface="Source Sans Pro" panose="020B0503030403020204" pitchFamily="34" charset="0"/>
              </a:rPr>
              <a:t>Train/Dev/Test y Distribuciones</a:t>
            </a:r>
            <a:br>
              <a:rPr lang="es-CL" b="0" i="0" dirty="0">
                <a:solidFill>
                  <a:srgbClr val="1F1F1F"/>
                </a:solidFill>
                <a:effectLst/>
                <a:latin typeface="Source Sans Pro" panose="020B0503030403020204" pitchFamily="34" charset="0"/>
              </a:rPr>
            </a:br>
            <a:endParaRPr lang="es-CL" dirty="0"/>
          </a:p>
        </p:txBody>
      </p:sp>
      <p:sp>
        <p:nvSpPr>
          <p:cNvPr id="3" name="Subtítulo 2">
            <a:extLst>
              <a:ext uri="{FF2B5EF4-FFF2-40B4-BE49-F238E27FC236}">
                <a16:creationId xmlns:a16="http://schemas.microsoft.com/office/drawing/2014/main" id="{D58FD810-10EE-95A7-E061-247511F1B4D9}"/>
              </a:ext>
            </a:extLst>
          </p:cNvPr>
          <p:cNvSpPr>
            <a:spLocks noGrp="1"/>
          </p:cNvSpPr>
          <p:nvPr>
            <p:ph type="subTitle" idx="1"/>
          </p:nvPr>
        </p:nvSpPr>
        <p:spPr/>
        <p:txBody>
          <a:bodyPr/>
          <a:lstStyle/>
          <a:p>
            <a:endParaRPr lang="es-CL"/>
          </a:p>
        </p:txBody>
      </p:sp>
    </p:spTree>
    <p:extLst>
      <p:ext uri="{BB962C8B-B14F-4D97-AF65-F5344CB8AC3E}">
        <p14:creationId xmlns:p14="http://schemas.microsoft.com/office/powerpoint/2010/main" val="1299954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06A24B-B5AC-EA92-C092-6FBD10DABB27}"/>
              </a:ext>
            </a:extLst>
          </p:cNvPr>
          <p:cNvSpPr>
            <a:spLocks noGrp="1"/>
          </p:cNvSpPr>
          <p:nvPr>
            <p:ph type="title"/>
          </p:nvPr>
        </p:nvSpPr>
        <p:spPr>
          <a:xfrm>
            <a:off x="838200" y="365125"/>
            <a:ext cx="10515600" cy="1325563"/>
          </a:xfrm>
        </p:spPr>
        <p:txBody>
          <a:bodyPr>
            <a:normAutofit/>
          </a:bodyPr>
          <a:lstStyle/>
          <a:p>
            <a:r>
              <a:rPr lang="es-CL" sz="5400"/>
              <a:t>Velocidad Progreso</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BBDC970-90CC-023B-5ABC-8F2E4F03B360}"/>
              </a:ext>
            </a:extLst>
          </p:cNvPr>
          <p:cNvSpPr>
            <a:spLocks noGrp="1"/>
          </p:cNvSpPr>
          <p:nvPr>
            <p:ph idx="1"/>
          </p:nvPr>
        </p:nvSpPr>
        <p:spPr>
          <a:xfrm>
            <a:off x="838200" y="1929384"/>
            <a:ext cx="10515600" cy="4251960"/>
          </a:xfrm>
        </p:spPr>
        <p:txBody>
          <a:bodyPr>
            <a:normAutofit/>
          </a:bodyPr>
          <a:lstStyle/>
          <a:p>
            <a:r>
              <a:rPr lang="es-CL" sz="2200" b="0" i="0">
                <a:effectLst/>
                <a:latin typeface="Söhne"/>
              </a:rPr>
              <a:t>La manera en que se configuran los conjuntos de entrenamiento, 'dev' y 'test' puede tener un impacto significativo en el progreso de construcción de aplicaciones de Machine Learning. </a:t>
            </a:r>
          </a:p>
          <a:p>
            <a:r>
              <a:rPr lang="es-CL" sz="2200" b="0" i="0">
                <a:effectLst/>
                <a:latin typeface="Söhne"/>
              </a:rPr>
              <a:t>Muchas veces, incluso en empresas grandes, se configuran estos conjuntos de manera que disminuye el progreso en lugar de acelerarlo.</a:t>
            </a:r>
            <a:endParaRPr lang="es-CL" sz="2200"/>
          </a:p>
        </p:txBody>
      </p:sp>
    </p:spTree>
    <p:extLst>
      <p:ext uri="{BB962C8B-B14F-4D97-AF65-F5344CB8AC3E}">
        <p14:creationId xmlns:p14="http://schemas.microsoft.com/office/powerpoint/2010/main" val="3626379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3505DD-DE84-CB97-21D8-35A146B4C605}"/>
              </a:ext>
            </a:extLst>
          </p:cNvPr>
          <p:cNvSpPr>
            <a:spLocks noGrp="1"/>
          </p:cNvSpPr>
          <p:nvPr>
            <p:ph type="title"/>
          </p:nvPr>
        </p:nvSpPr>
        <p:spPr>
          <a:xfrm>
            <a:off x="838200" y="365125"/>
            <a:ext cx="10515600" cy="1325563"/>
          </a:xfrm>
        </p:spPr>
        <p:txBody>
          <a:bodyPr>
            <a:normAutofit/>
          </a:bodyPr>
          <a:lstStyle/>
          <a:p>
            <a:endParaRPr lang="es-C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83FA155-FBE5-A022-2822-0D58688EEED4}"/>
              </a:ext>
            </a:extLst>
          </p:cNvPr>
          <p:cNvSpPr>
            <a:spLocks noGrp="1"/>
          </p:cNvSpPr>
          <p:nvPr>
            <p:ph idx="1"/>
          </p:nvPr>
        </p:nvSpPr>
        <p:spPr>
          <a:xfrm>
            <a:off x="838200" y="1929384"/>
            <a:ext cx="10515600" cy="4251960"/>
          </a:xfrm>
        </p:spPr>
        <p:txBody>
          <a:bodyPr>
            <a:normAutofit/>
          </a:bodyPr>
          <a:lstStyle/>
          <a:p>
            <a:r>
              <a:rPr lang="es-CL" sz="2200" b="0" i="0">
                <a:effectLst/>
                <a:latin typeface="Söhne"/>
              </a:rPr>
              <a:t>En esta presentación, se enfocará en cómo configurar los conjuntos 'dev' y 'test' para maximizar la eficiencia del equipo de IA.</a:t>
            </a:r>
            <a:endParaRPr lang="es-CL" sz="2200"/>
          </a:p>
        </p:txBody>
      </p:sp>
    </p:spTree>
    <p:extLst>
      <p:ext uri="{BB962C8B-B14F-4D97-AF65-F5344CB8AC3E}">
        <p14:creationId xmlns:p14="http://schemas.microsoft.com/office/powerpoint/2010/main" val="311828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8CECBD4-7433-82B9-863D-C532DFEE9FD1}"/>
              </a:ext>
            </a:extLst>
          </p:cNvPr>
          <p:cNvSpPr>
            <a:spLocks noGrp="1"/>
          </p:cNvSpPr>
          <p:nvPr>
            <p:ph type="title"/>
          </p:nvPr>
        </p:nvSpPr>
        <p:spPr>
          <a:xfrm>
            <a:off x="838200" y="365125"/>
            <a:ext cx="10515600" cy="1325563"/>
          </a:xfrm>
        </p:spPr>
        <p:txBody>
          <a:bodyPr>
            <a:normAutofit/>
          </a:bodyPr>
          <a:lstStyle/>
          <a:p>
            <a:r>
              <a:rPr lang="es-CL" sz="5400"/>
              <a:t>Train -&gt; dev -&gt; test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1AD9AD0-40C7-D522-37DF-AA7455124880}"/>
              </a:ext>
            </a:extLst>
          </p:cNvPr>
          <p:cNvSpPr>
            <a:spLocks noGrp="1"/>
          </p:cNvSpPr>
          <p:nvPr>
            <p:ph idx="1"/>
          </p:nvPr>
        </p:nvSpPr>
        <p:spPr>
          <a:xfrm>
            <a:off x="838200" y="1929384"/>
            <a:ext cx="10515600" cy="4251960"/>
          </a:xfrm>
        </p:spPr>
        <p:txBody>
          <a:bodyPr>
            <a:normAutofit/>
          </a:bodyPr>
          <a:lstStyle/>
          <a:p>
            <a:r>
              <a:rPr lang="es-CL" sz="2200"/>
              <a:t>E</a:t>
            </a:r>
            <a:r>
              <a:rPr lang="es-CL" sz="2200" b="0" i="0">
                <a:effectLst/>
                <a:latin typeface="Söhne"/>
              </a:rPr>
              <a:t>l conjunto 'dev' también se conoce como el conjunto de validación o el conjunto 'hold out cross validation’.</a:t>
            </a:r>
          </a:p>
          <a:p>
            <a:r>
              <a:rPr lang="es-CL" sz="2200" b="0" i="0">
                <a:effectLst/>
                <a:latin typeface="Söhne"/>
              </a:rPr>
              <a:t>El flujo de trabajo en Machine Learning es probar muchas ideas, entrenar diferentes modelos con el conjunto de entrenamiento, y luego usar el conjunto 'dev' para evaluar las diferentes ideas y elegir una. </a:t>
            </a:r>
            <a:endParaRPr lang="es-CL" sz="2200">
              <a:latin typeface="Söhne"/>
            </a:endParaRPr>
          </a:p>
          <a:p>
            <a:r>
              <a:rPr lang="es-CL" sz="2200" b="0" i="0">
                <a:effectLst/>
                <a:latin typeface="Söhne"/>
              </a:rPr>
              <a:t>A continuación, se sigue iterando para mejorar el rendimiento del conjunto 'dev' hasta que se tiene una configuración satisfactoria, que luego se evalúa con el conjunto 'test'.</a:t>
            </a:r>
            <a:endParaRPr lang="es-CL" sz="2200"/>
          </a:p>
        </p:txBody>
      </p:sp>
    </p:spTree>
    <p:extLst>
      <p:ext uri="{BB962C8B-B14F-4D97-AF65-F5344CB8AC3E}">
        <p14:creationId xmlns:p14="http://schemas.microsoft.com/office/powerpoint/2010/main" val="45285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B74F6C2-65B2-FE68-B868-2A243DE3E1E7}"/>
              </a:ext>
            </a:extLst>
          </p:cNvPr>
          <p:cNvSpPr>
            <a:spLocks noGrp="1"/>
          </p:cNvSpPr>
          <p:nvPr>
            <p:ph type="title"/>
          </p:nvPr>
        </p:nvSpPr>
        <p:spPr>
          <a:xfrm>
            <a:off x="838200" y="365125"/>
            <a:ext cx="10515600" cy="1325563"/>
          </a:xfrm>
        </p:spPr>
        <p:txBody>
          <a:bodyPr>
            <a:normAutofit/>
          </a:bodyPr>
          <a:lstStyle/>
          <a:p>
            <a:r>
              <a:rPr lang="es-CL" sz="5400"/>
              <a:t>Distribuciones distintas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02D03DF5-B87D-4AB8-6632-6FCCB887B5BD}"/>
              </a:ext>
            </a:extLst>
          </p:cNvPr>
          <p:cNvSpPr>
            <a:spLocks noGrp="1"/>
          </p:cNvSpPr>
          <p:nvPr>
            <p:ph idx="1"/>
          </p:nvPr>
        </p:nvSpPr>
        <p:spPr>
          <a:xfrm>
            <a:off x="838200" y="1929384"/>
            <a:ext cx="10515600" cy="4251960"/>
          </a:xfrm>
        </p:spPr>
        <p:txBody>
          <a:bodyPr>
            <a:normAutofit/>
          </a:bodyPr>
          <a:lstStyle/>
          <a:p>
            <a:r>
              <a:rPr lang="es-CL" sz="2200" b="0" i="0">
                <a:effectLst/>
                <a:latin typeface="Söhne"/>
              </a:rPr>
              <a:t>Como ejemplo, se está construyendo un clasificador de gatos para trabajar en regiones como los Estados Unidos, Reino Unido, América del Sur, India, China, entre otras. Es importante evitar configurar los conjuntos 'dev' y 'test' de manera que vengan de distribuciones diferentes. </a:t>
            </a:r>
          </a:p>
          <a:p>
            <a:r>
              <a:rPr lang="es-CL" sz="2200" b="0" i="0">
                <a:effectLst/>
                <a:latin typeface="Söhne"/>
              </a:rPr>
              <a:t>En cambio, se recomienda que los conjuntos 'dev' y 'test' vengan de la misma distribución. Esto se logra eligiendo una forma para que los conjuntos 'dev' y 'test' vengan de la misma distribución.</a:t>
            </a:r>
            <a:endParaRPr lang="es-CL" sz="2200"/>
          </a:p>
        </p:txBody>
      </p:sp>
    </p:spTree>
    <p:extLst>
      <p:ext uri="{BB962C8B-B14F-4D97-AF65-F5344CB8AC3E}">
        <p14:creationId xmlns:p14="http://schemas.microsoft.com/office/powerpoint/2010/main" val="161047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F51874-257B-D3A4-B8E2-1E0422EAD15E}"/>
              </a:ext>
            </a:extLst>
          </p:cNvPr>
          <p:cNvSpPr>
            <a:spLocks noGrp="1"/>
          </p:cNvSpPr>
          <p:nvPr>
            <p:ph type="title"/>
          </p:nvPr>
        </p:nvSpPr>
        <p:spPr>
          <a:xfrm>
            <a:off x="838200" y="365125"/>
            <a:ext cx="10515600" cy="1325563"/>
          </a:xfrm>
        </p:spPr>
        <p:txBody>
          <a:bodyPr>
            <a:normAutofit/>
          </a:bodyPr>
          <a:lstStyle/>
          <a:p>
            <a:endParaRPr lang="es-C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ECD33BE-D11E-6F33-45F7-0299E1180992}"/>
              </a:ext>
            </a:extLst>
          </p:cNvPr>
          <p:cNvSpPr>
            <a:spLocks noGrp="1"/>
          </p:cNvSpPr>
          <p:nvPr>
            <p:ph idx="1"/>
          </p:nvPr>
        </p:nvSpPr>
        <p:spPr>
          <a:xfrm>
            <a:off x="838200" y="1929384"/>
            <a:ext cx="10515600" cy="4251960"/>
          </a:xfrm>
        </p:spPr>
        <p:txBody>
          <a:bodyPr>
            <a:normAutofit/>
          </a:bodyPr>
          <a:lstStyle/>
          <a:p>
            <a:r>
              <a:rPr lang="es-CL" sz="2200" b="0" i="0">
                <a:effectLst/>
                <a:latin typeface="Söhne"/>
              </a:rPr>
              <a:t>En resumen, configurar correctamente los conjuntos 'dev' y 'test' junto con una métrica de evaluación única es la forma que les permite iterar rápidamente, probar diferentes ideas y utilizar rápidamente el conjunto 'dev' y la métrica para evaluar los clasificadores y elegir el mejor.</a:t>
            </a:r>
            <a:endParaRPr lang="es-CL" sz="2200"/>
          </a:p>
        </p:txBody>
      </p:sp>
    </p:spTree>
    <p:extLst>
      <p:ext uri="{BB962C8B-B14F-4D97-AF65-F5344CB8AC3E}">
        <p14:creationId xmlns:p14="http://schemas.microsoft.com/office/powerpoint/2010/main" val="292876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3A56E87D-CF12-1385-3A61-6C2090EA7852}"/>
              </a:ext>
            </a:extLst>
          </p:cNvPr>
          <p:cNvSpPr>
            <a:spLocks noGrp="1"/>
          </p:cNvSpPr>
          <p:nvPr>
            <p:ph type="title"/>
          </p:nvPr>
        </p:nvSpPr>
        <p:spPr>
          <a:xfrm>
            <a:off x="1137034" y="609597"/>
            <a:ext cx="9392421" cy="1330841"/>
          </a:xfrm>
        </p:spPr>
        <p:txBody>
          <a:bodyPr>
            <a:normAutofit/>
          </a:bodyPr>
          <a:lstStyle/>
          <a:p>
            <a:r>
              <a:rPr lang="es-CL" b="0" i="0">
                <a:effectLst/>
                <a:latin typeface="Söhne"/>
              </a:rPr>
              <a:t>60/20/20</a:t>
            </a:r>
            <a:endParaRPr lang="es-CL" dirty="0"/>
          </a:p>
        </p:txBody>
      </p:sp>
      <p:sp>
        <p:nvSpPr>
          <p:cNvPr id="3" name="Marcador de contenido 2">
            <a:extLst>
              <a:ext uri="{FF2B5EF4-FFF2-40B4-BE49-F238E27FC236}">
                <a16:creationId xmlns:a16="http://schemas.microsoft.com/office/drawing/2014/main" id="{CA3376E0-BE09-9726-9842-EBEEAC1A024B}"/>
              </a:ext>
            </a:extLst>
          </p:cNvPr>
          <p:cNvSpPr>
            <a:spLocks noGrp="1"/>
          </p:cNvSpPr>
          <p:nvPr>
            <p:ph idx="1"/>
          </p:nvPr>
        </p:nvSpPr>
        <p:spPr>
          <a:xfrm>
            <a:off x="1137034" y="2198362"/>
            <a:ext cx="4958966" cy="3917773"/>
          </a:xfrm>
        </p:spPr>
        <p:txBody>
          <a:bodyPr>
            <a:normAutofit/>
          </a:bodyPr>
          <a:lstStyle/>
          <a:p>
            <a:r>
              <a:rPr lang="es-CL" sz="2000" b="0" i="0">
                <a:effectLst/>
                <a:latin typeface="Söhne"/>
              </a:rPr>
              <a:t>Tradicionalmente, se utilizaba la regla de oro de 'machine learning' de dividir los datos en un 70/30 para el conjunto de entrenamiento y 'test', o un 60/20/20 para el entrenamiento, 'dev' y 'test'. </a:t>
            </a:r>
            <a:endParaRPr lang="es-CL" sz="2000"/>
          </a:p>
        </p:txBody>
      </p:sp>
      <p:pic>
        <p:nvPicPr>
          <p:cNvPr id="4" name="Imagen 3">
            <a:extLst>
              <a:ext uri="{FF2B5EF4-FFF2-40B4-BE49-F238E27FC236}">
                <a16:creationId xmlns:a16="http://schemas.microsoft.com/office/drawing/2014/main" id="{A0D285E4-3F9F-1CCD-07F1-04C9B6B3B519}"/>
              </a:ext>
            </a:extLst>
          </p:cNvPr>
          <p:cNvPicPr>
            <a:picLocks noChangeAspect="1"/>
          </p:cNvPicPr>
          <p:nvPr/>
        </p:nvPicPr>
        <p:blipFill>
          <a:blip r:embed="rId2"/>
          <a:stretch>
            <a:fillRect/>
          </a:stretch>
        </p:blipFill>
        <p:spPr>
          <a:xfrm>
            <a:off x="6719367" y="3093199"/>
            <a:ext cx="4788505" cy="1939344"/>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5509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E87B102B-47C0-6D9C-D5CC-545039DA0F56}"/>
              </a:ext>
            </a:extLst>
          </p:cNvPr>
          <p:cNvSpPr>
            <a:spLocks noGrp="1"/>
          </p:cNvSpPr>
          <p:nvPr>
            <p:ph type="title"/>
          </p:nvPr>
        </p:nvSpPr>
        <p:spPr>
          <a:xfrm>
            <a:off x="838200" y="365125"/>
            <a:ext cx="10515600" cy="1325563"/>
          </a:xfrm>
        </p:spPr>
        <p:txBody>
          <a:bodyPr>
            <a:normAutofit/>
          </a:bodyPr>
          <a:lstStyle/>
          <a:p>
            <a:r>
              <a:rPr lang="es-CL" dirty="0">
                <a:latin typeface="Söhne"/>
              </a:rPr>
              <a:t>D</a:t>
            </a:r>
            <a:r>
              <a:rPr lang="es-CL" b="0" i="0" dirty="0">
                <a:effectLst/>
                <a:latin typeface="Söhne"/>
              </a:rPr>
              <a:t>eep </a:t>
            </a:r>
            <a:r>
              <a:rPr lang="es-CL" b="0" i="0" dirty="0" err="1">
                <a:effectLst/>
                <a:latin typeface="Söhne"/>
              </a:rPr>
              <a:t>learning</a:t>
            </a:r>
            <a:endParaRPr lang="es-CL"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2DBF70D3-9FB1-0050-F0F7-C719158DE16C}"/>
              </a:ext>
            </a:extLst>
          </p:cNvPr>
          <p:cNvSpPr>
            <a:spLocks noGrp="1"/>
          </p:cNvSpPr>
          <p:nvPr>
            <p:ph idx="1"/>
          </p:nvPr>
        </p:nvSpPr>
        <p:spPr>
          <a:xfrm>
            <a:off x="838200" y="1825625"/>
            <a:ext cx="10515600" cy="4351338"/>
          </a:xfrm>
        </p:spPr>
        <p:txBody>
          <a:bodyPr>
            <a:normAutofit/>
          </a:bodyPr>
          <a:lstStyle/>
          <a:p>
            <a:r>
              <a:rPr lang="es-CL" b="0" i="0">
                <a:effectLst/>
                <a:latin typeface="Söhne"/>
              </a:rPr>
              <a:t>Sin embargo, en la era del '</a:t>
            </a:r>
            <a:r>
              <a:rPr lang="es-CL" b="0" i="0" err="1">
                <a:effectLst/>
                <a:latin typeface="Söhne"/>
              </a:rPr>
              <a:t>deep</a:t>
            </a:r>
            <a:r>
              <a:rPr lang="es-CL" b="0" i="0">
                <a:effectLst/>
                <a:latin typeface="Söhne"/>
              </a:rPr>
              <a:t> </a:t>
            </a:r>
            <a:r>
              <a:rPr lang="es-CL" b="0" i="0" err="1">
                <a:effectLst/>
                <a:latin typeface="Söhne"/>
              </a:rPr>
              <a:t>learning</a:t>
            </a:r>
            <a:r>
              <a:rPr lang="es-CL" b="0" i="0">
                <a:effectLst/>
                <a:latin typeface="Söhne"/>
              </a:rPr>
              <a:t>', donde se trabaja con conjuntos de datos mucho más grandes, se ha visto que es razonable utilizar un tamaño mucho más pequeño para el conjunto '</a:t>
            </a:r>
            <a:r>
              <a:rPr lang="es-CL" b="0" i="0" err="1">
                <a:effectLst/>
                <a:latin typeface="Söhne"/>
              </a:rPr>
              <a:t>dev</a:t>
            </a:r>
            <a:r>
              <a:rPr lang="es-CL" b="0" i="0">
                <a:effectLst/>
                <a:latin typeface="Söhne"/>
              </a:rPr>
              <a:t>' o 'test'. Por ejemplo, si se tiene 1 millón de ejemplos, es razonable establecer el 98% en el conjunto de entrenamiento, 1% en '</a:t>
            </a:r>
            <a:r>
              <a:rPr lang="es-CL" b="0" i="0" err="1">
                <a:effectLst/>
                <a:latin typeface="Söhne"/>
              </a:rPr>
              <a:t>dev</a:t>
            </a:r>
            <a:r>
              <a:rPr lang="es-CL" b="0" i="0">
                <a:effectLst/>
                <a:latin typeface="Söhne"/>
              </a:rPr>
              <a:t>' y 1% en 'test'.</a:t>
            </a:r>
            <a:endParaRPr lang="es-CL" dirty="0"/>
          </a:p>
        </p:txBody>
      </p:sp>
    </p:spTree>
    <p:extLst>
      <p:ext uri="{BB962C8B-B14F-4D97-AF65-F5344CB8AC3E}">
        <p14:creationId xmlns:p14="http://schemas.microsoft.com/office/powerpoint/2010/main" val="68862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9A192C3E-AFBB-F32E-8522-08E4645B2AD7}"/>
              </a:ext>
            </a:extLst>
          </p:cNvPr>
          <p:cNvSpPr>
            <a:spLocks noGrp="1"/>
          </p:cNvSpPr>
          <p:nvPr>
            <p:ph type="title"/>
          </p:nvPr>
        </p:nvSpPr>
        <p:spPr>
          <a:xfrm>
            <a:off x="838200" y="365125"/>
            <a:ext cx="10515600" cy="1325563"/>
          </a:xfrm>
        </p:spPr>
        <p:txBody>
          <a:bodyPr>
            <a:normAutofit/>
          </a:bodyPr>
          <a:lstStyle/>
          <a:p>
            <a:endParaRPr lang="es-CL"/>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Marcador de contenido 2">
            <a:extLst>
              <a:ext uri="{FF2B5EF4-FFF2-40B4-BE49-F238E27FC236}">
                <a16:creationId xmlns:a16="http://schemas.microsoft.com/office/drawing/2014/main" id="{48DEB765-2F61-2A3C-5AC3-03EA396D4D6B}"/>
              </a:ext>
            </a:extLst>
          </p:cNvPr>
          <p:cNvSpPr>
            <a:spLocks noGrp="1"/>
          </p:cNvSpPr>
          <p:nvPr>
            <p:ph idx="1"/>
          </p:nvPr>
        </p:nvSpPr>
        <p:spPr>
          <a:xfrm>
            <a:off x="838200" y="1825625"/>
            <a:ext cx="10515600" cy="4351338"/>
          </a:xfrm>
        </p:spPr>
        <p:txBody>
          <a:bodyPr>
            <a:normAutofit/>
          </a:bodyPr>
          <a:lstStyle/>
          <a:p>
            <a:r>
              <a:rPr lang="es-CL" sz="2600" b="0" i="0" dirty="0">
                <a:effectLst/>
                <a:latin typeface="Söhne"/>
              </a:rPr>
              <a:t>En cuanto al conjunto 'test', su propósito es evaluar el rendimiento del sistema final. La pauta es establecer el conjunto 'test' lo suficientemente grande para tener alta confianza en el rendimiento general del sistema.</a:t>
            </a:r>
          </a:p>
          <a:p>
            <a:r>
              <a:rPr lang="es-CL" sz="2600" b="0" i="0" dirty="0">
                <a:effectLst/>
                <a:latin typeface="Söhne"/>
              </a:rPr>
              <a:t>Por lo tanto, a menos que sea necesario tener una medida muy exacta del rendimiento, tal vez no sea necesario utilizar millones de ejemplos en un conjunto 'test', tal vez 10,000 o 100,000 ejemplos sean suficientes, dependiendo de la cantidad de datos disponibles y las necesidades de la aplicación.</a:t>
            </a:r>
          </a:p>
          <a:p>
            <a:pPr marL="0" indent="0">
              <a:buNone/>
            </a:pPr>
            <a:br>
              <a:rPr lang="es-CL" sz="2600" b="0" i="0" dirty="0">
                <a:effectLst/>
                <a:latin typeface="Söhne"/>
              </a:rPr>
            </a:br>
            <a:endParaRPr lang="es-CL" sz="2600" b="0" i="0" dirty="0">
              <a:effectLst/>
              <a:latin typeface="Söhne"/>
            </a:endParaRPr>
          </a:p>
          <a:p>
            <a:endParaRPr lang="es-CL" sz="2600" dirty="0"/>
          </a:p>
        </p:txBody>
      </p:sp>
    </p:spTree>
    <p:extLst>
      <p:ext uri="{BB962C8B-B14F-4D97-AF65-F5344CB8AC3E}">
        <p14:creationId xmlns:p14="http://schemas.microsoft.com/office/powerpoint/2010/main" val="417631021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537</Words>
  <Application>Microsoft Macintosh PowerPoint</Application>
  <PresentationFormat>Panorámica</PresentationFormat>
  <Paragraphs>20</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Calibri</vt:lpstr>
      <vt:lpstr>Calibri Light</vt:lpstr>
      <vt:lpstr>Söhne</vt:lpstr>
      <vt:lpstr>Source Sans Pro</vt:lpstr>
      <vt:lpstr>Tema de Office</vt:lpstr>
      <vt:lpstr>Train/Dev/Test y Distribuciones </vt:lpstr>
      <vt:lpstr>Velocidad Progreso</vt:lpstr>
      <vt:lpstr>Presentación de PowerPoint</vt:lpstr>
      <vt:lpstr>Train -&gt; dev -&gt; test</vt:lpstr>
      <vt:lpstr>Distribuciones distintas</vt:lpstr>
      <vt:lpstr>Presentación de PowerPoint</vt:lpstr>
      <vt:lpstr>60/20/20</vt:lpstr>
      <vt:lpstr>Deep learning</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Train/Dev/Test y Distribuciones </dc:title>
  <dc:creator>Jonathan Frez</dc:creator>
  <cp:lastModifiedBy>Jonathan Frez</cp:lastModifiedBy>
  <cp:revision>1</cp:revision>
  <dcterms:created xsi:type="dcterms:W3CDTF">2023-01-13T17:53:55Z</dcterms:created>
  <dcterms:modified xsi:type="dcterms:W3CDTF">2023-01-13T18:07:54Z</dcterms:modified>
</cp:coreProperties>
</file>