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ECADD-FEE1-496D-B368-3822D764BF7B}"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0CA38-03E2-4D11-B13C-E37552E71D5F}" type="slidenum">
              <a:rPr lang="en-US" smtClean="0"/>
              <a:t>‹#›</a:t>
            </a:fld>
            <a:endParaRPr lang="en-US"/>
          </a:p>
        </p:txBody>
      </p:sp>
    </p:spTree>
    <p:extLst>
      <p:ext uri="{BB962C8B-B14F-4D97-AF65-F5344CB8AC3E}">
        <p14:creationId xmlns:p14="http://schemas.microsoft.com/office/powerpoint/2010/main" val="119916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7675-6605-0B36-4A04-133369917C53}"/>
              </a:ext>
            </a:extLst>
          </p:cNvPr>
          <p:cNvSpPr>
            <a:spLocks noGrp="1"/>
          </p:cNvSpPr>
          <p:nvPr>
            <p:ph type="ctrTitle"/>
          </p:nvPr>
        </p:nvSpPr>
        <p:spPr/>
        <p:txBody>
          <a:bodyPr>
            <a:normAutofit fontScale="90000"/>
          </a:bodyPr>
          <a:lstStyle/>
          <a:p>
            <a:r>
              <a:rPr lang="en-US" dirty="0" err="1"/>
              <a:t>Aplicatie</a:t>
            </a:r>
            <a:r>
              <a:rPr lang="en-US" dirty="0"/>
              <a:t> de </a:t>
            </a:r>
            <a:r>
              <a:rPr lang="en-US" dirty="0" err="1"/>
              <a:t>detectare</a:t>
            </a:r>
            <a:r>
              <a:rPr lang="en-US" dirty="0"/>
              <a:t> a </a:t>
            </a:r>
            <a:r>
              <a:rPr lang="en-US" dirty="0" err="1"/>
              <a:t>emotiilor</a:t>
            </a:r>
            <a:r>
              <a:rPr lang="en-US" dirty="0"/>
              <a:t> </a:t>
            </a:r>
            <a:r>
              <a:rPr lang="en-US" dirty="0" err="1"/>
              <a:t>folosind</a:t>
            </a:r>
            <a:r>
              <a:rPr lang="en-US" dirty="0"/>
              <a:t> </a:t>
            </a:r>
            <a:r>
              <a:rPr lang="en-US" dirty="0" err="1"/>
              <a:t>invatare</a:t>
            </a:r>
            <a:r>
              <a:rPr lang="en-US" dirty="0"/>
              <a:t> automata</a:t>
            </a:r>
          </a:p>
        </p:txBody>
      </p:sp>
      <p:sp>
        <p:nvSpPr>
          <p:cNvPr id="3" name="Subtitle 2">
            <a:extLst>
              <a:ext uri="{FF2B5EF4-FFF2-40B4-BE49-F238E27FC236}">
                <a16:creationId xmlns:a16="http://schemas.microsoft.com/office/drawing/2014/main" id="{546123A0-E62F-E374-AF9D-4D3FBFABE04F}"/>
              </a:ext>
            </a:extLst>
          </p:cNvPr>
          <p:cNvSpPr>
            <a:spLocks noGrp="1"/>
          </p:cNvSpPr>
          <p:nvPr>
            <p:ph type="subTitle" idx="1"/>
          </p:nvPr>
        </p:nvSpPr>
        <p:spPr/>
        <p:txBody>
          <a:bodyPr/>
          <a:lstStyle/>
          <a:p>
            <a:r>
              <a:rPr lang="it-IT" b="0" i="0" dirty="0" err="1">
                <a:solidFill>
                  <a:srgbClr val="D1D5DB"/>
                </a:solidFill>
                <a:effectLst/>
                <a:latin typeface="Söhne"/>
              </a:rPr>
              <a:t>Analiza</a:t>
            </a:r>
            <a:r>
              <a:rPr lang="it-IT" b="0" i="0" dirty="0">
                <a:solidFill>
                  <a:srgbClr val="D1D5DB"/>
                </a:solidFill>
                <a:effectLst/>
                <a:latin typeface="Söhne"/>
              </a:rPr>
              <a:t> </a:t>
            </a:r>
            <a:r>
              <a:rPr lang="it-IT" b="0" i="0" dirty="0" err="1">
                <a:solidFill>
                  <a:srgbClr val="D1D5DB"/>
                </a:solidFill>
                <a:effectLst/>
                <a:latin typeface="Söhne"/>
              </a:rPr>
              <a:t>Expresiilor</a:t>
            </a:r>
            <a:r>
              <a:rPr lang="it-IT" b="0" i="0" dirty="0">
                <a:solidFill>
                  <a:srgbClr val="D1D5DB"/>
                </a:solidFill>
                <a:effectLst/>
                <a:latin typeface="Söhne"/>
              </a:rPr>
              <a:t> Faciale </a:t>
            </a:r>
            <a:r>
              <a:rPr lang="it-IT" b="0" i="0" dirty="0" err="1">
                <a:solidFill>
                  <a:srgbClr val="D1D5DB"/>
                </a:solidFill>
                <a:effectLst/>
                <a:latin typeface="Söhne"/>
              </a:rPr>
              <a:t>folosind</a:t>
            </a:r>
            <a:r>
              <a:rPr lang="it-IT" b="0" i="0" dirty="0">
                <a:solidFill>
                  <a:srgbClr val="D1D5DB"/>
                </a:solidFill>
                <a:effectLst/>
                <a:latin typeface="Söhne"/>
              </a:rPr>
              <a:t> </a:t>
            </a:r>
            <a:r>
              <a:rPr lang="it-IT" b="0" i="0" dirty="0" err="1">
                <a:solidFill>
                  <a:srgbClr val="D1D5DB"/>
                </a:solidFill>
                <a:effectLst/>
                <a:latin typeface="Söhne"/>
              </a:rPr>
              <a:t>Retele</a:t>
            </a:r>
            <a:r>
              <a:rPr lang="it-IT" b="0" i="0" dirty="0">
                <a:solidFill>
                  <a:srgbClr val="D1D5DB"/>
                </a:solidFill>
                <a:effectLst/>
                <a:latin typeface="Söhne"/>
              </a:rPr>
              <a:t> Neuronale </a:t>
            </a:r>
            <a:r>
              <a:rPr lang="it-IT" b="0" i="0" dirty="0" err="1">
                <a:solidFill>
                  <a:srgbClr val="D1D5DB"/>
                </a:solidFill>
                <a:effectLst/>
                <a:latin typeface="Söhne"/>
              </a:rPr>
              <a:t>Convolutionale</a:t>
            </a:r>
            <a:endParaRPr lang="en-US" dirty="0"/>
          </a:p>
          <a:p>
            <a:r>
              <a:rPr lang="en-US" dirty="0"/>
              <a:t>Ivan Catalin-Marian</a:t>
            </a:r>
          </a:p>
        </p:txBody>
      </p:sp>
    </p:spTree>
    <p:extLst>
      <p:ext uri="{BB962C8B-B14F-4D97-AF65-F5344CB8AC3E}">
        <p14:creationId xmlns:p14="http://schemas.microsoft.com/office/powerpoint/2010/main" val="72005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Content Placeholder 4" descr="A screen shot of a graph&#10;&#10;Description automatically generated">
            <a:extLst>
              <a:ext uri="{FF2B5EF4-FFF2-40B4-BE49-F238E27FC236}">
                <a16:creationId xmlns:a16="http://schemas.microsoft.com/office/drawing/2014/main" id="{AE3C773B-6579-EED4-578F-E5214180384E}"/>
              </a:ext>
            </a:extLst>
          </p:cNvPr>
          <p:cNvPicPr>
            <a:picLocks noGrp="1" noChangeAspect="1"/>
          </p:cNvPicPr>
          <p:nvPr>
            <p:ph idx="1"/>
          </p:nvPr>
        </p:nvPicPr>
        <p:blipFill rotWithShape="1">
          <a:blip r:embed="rId3"/>
          <a:srcRect l="36949" t="6245" r="29887" b="14920"/>
          <a:stretch/>
        </p:blipFill>
        <p:spPr>
          <a:xfrm>
            <a:off x="644368" y="643467"/>
            <a:ext cx="7211119" cy="5571066"/>
          </a:xfrm>
          <a:prstGeom prst="rect">
            <a:avLst/>
          </a:prstGeom>
        </p:spPr>
      </p:pic>
      <p:sp>
        <p:nvSpPr>
          <p:cNvPr id="6" name="TextBox 5">
            <a:extLst>
              <a:ext uri="{FF2B5EF4-FFF2-40B4-BE49-F238E27FC236}">
                <a16:creationId xmlns:a16="http://schemas.microsoft.com/office/drawing/2014/main" id="{8D004A78-B563-A0B7-C074-2CF95337F32C}"/>
              </a:ext>
            </a:extLst>
          </p:cNvPr>
          <p:cNvSpPr txBox="1"/>
          <p:nvPr/>
        </p:nvSpPr>
        <p:spPr>
          <a:xfrm>
            <a:off x="8499855" y="1641108"/>
            <a:ext cx="2767702" cy="4573426"/>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200" b="0" i="0">
                <a:effectLst>
                  <a:outerShdw blurRad="50800" dist="38100" dir="2700000" algn="tl" rotWithShape="0">
                    <a:srgbClr val="000000">
                      <a:alpha val="48000"/>
                    </a:srgbClr>
                  </a:outerShdw>
                </a:effectLst>
              </a:rPr>
              <a:t>Graficul 'Loss over epochs' prezintă pierderea modelului, un indicator al erorii de predicție, pentru seturile de antrenare și validare. Observăm o scădere rapidă a pierderii pe setul de antrenare (linia albastră), indicând o îmbunătățire a învățării. Totuși, pentru setul de validare (linia portocalie), pierderea se stabilizează și apoi începe să crească după aproximativ 10 epoci. Aceasta poate fi un semn de overfitting, unde modelul se specializează prea mult pe datele de antrenare și pierde din capacitatea de a generaliza pe date noi, nevăzute.</a:t>
            </a:r>
            <a:endParaRPr lang="en-US" sz="120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418220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1CF5-53E8-B6EA-C3D4-18F6EBC03B98}"/>
              </a:ext>
            </a:extLst>
          </p:cNvPr>
          <p:cNvSpPr>
            <a:spLocks noGrp="1"/>
          </p:cNvSpPr>
          <p:nvPr>
            <p:ph type="title"/>
          </p:nvPr>
        </p:nvSpPr>
        <p:spPr>
          <a:xfrm>
            <a:off x="913795" y="609600"/>
            <a:ext cx="10353761" cy="1326321"/>
          </a:xfrm>
        </p:spPr>
        <p:txBody>
          <a:bodyPr>
            <a:normAutofit/>
          </a:bodyPr>
          <a:lstStyle/>
          <a:p>
            <a:r>
              <a:rPr lang="en-US" dirty="0" err="1"/>
              <a:t>Introducere</a:t>
            </a:r>
            <a:endParaRPr lang="en-US" dirty="0"/>
          </a:p>
        </p:txBody>
      </p:sp>
      <p:sp>
        <p:nvSpPr>
          <p:cNvPr id="3" name="Content Placeholder 2">
            <a:extLst>
              <a:ext uri="{FF2B5EF4-FFF2-40B4-BE49-F238E27FC236}">
                <a16:creationId xmlns:a16="http://schemas.microsoft.com/office/drawing/2014/main" id="{10DD38D1-BC79-34F4-5ABD-159727BF4D32}"/>
              </a:ext>
            </a:extLst>
          </p:cNvPr>
          <p:cNvSpPr>
            <a:spLocks noGrp="1"/>
          </p:cNvSpPr>
          <p:nvPr>
            <p:ph idx="1"/>
          </p:nvPr>
        </p:nvSpPr>
        <p:spPr>
          <a:xfrm>
            <a:off x="913795" y="2096064"/>
            <a:ext cx="6352824" cy="3695136"/>
          </a:xfrm>
        </p:spPr>
        <p:txBody>
          <a:bodyPr>
            <a:normAutofit/>
          </a:bodyPr>
          <a:lstStyle/>
          <a:p>
            <a:r>
              <a:rPr lang="en-US" b="0" i="0">
                <a:effectLst/>
                <a:latin typeface="Söhne"/>
              </a:rPr>
              <a:t>In </a:t>
            </a:r>
            <a:r>
              <a:rPr lang="en-US" b="0" i="0" err="1">
                <a:effectLst/>
                <a:latin typeface="Söhne"/>
              </a:rPr>
              <a:t>aceasta</a:t>
            </a:r>
            <a:r>
              <a:rPr lang="en-US" b="0" i="0">
                <a:effectLst/>
                <a:latin typeface="Söhne"/>
              </a:rPr>
              <a:t> </a:t>
            </a:r>
            <a:r>
              <a:rPr lang="en-US" b="0" i="0" err="1">
                <a:effectLst/>
                <a:latin typeface="Söhne"/>
              </a:rPr>
              <a:t>prezentare</a:t>
            </a:r>
            <a:r>
              <a:rPr lang="en-US" b="0" i="0">
                <a:effectLst/>
                <a:latin typeface="Söhne"/>
              </a:rPr>
              <a:t>, </a:t>
            </a:r>
            <a:r>
              <a:rPr lang="en-US" b="0" i="0" err="1">
                <a:effectLst/>
                <a:latin typeface="Söhne"/>
              </a:rPr>
              <a:t>voi</a:t>
            </a:r>
            <a:r>
              <a:rPr lang="en-US" b="0" i="0">
                <a:effectLst/>
                <a:latin typeface="Söhne"/>
              </a:rPr>
              <a:t> </a:t>
            </a:r>
            <a:r>
              <a:rPr lang="en-US" b="0" i="0" err="1">
                <a:effectLst/>
                <a:latin typeface="Söhne"/>
              </a:rPr>
              <a:t>explora</a:t>
            </a:r>
            <a:r>
              <a:rPr lang="en-US" b="0" i="0">
                <a:effectLst/>
                <a:latin typeface="Söhne"/>
              </a:rPr>
              <a:t> o </a:t>
            </a:r>
            <a:r>
              <a:rPr lang="en-US" b="0" i="0" err="1">
                <a:effectLst/>
                <a:latin typeface="Söhne"/>
              </a:rPr>
              <a:t>aplicatie</a:t>
            </a:r>
            <a:r>
              <a:rPr lang="en-US" b="0" i="0">
                <a:effectLst/>
                <a:latin typeface="Söhne"/>
              </a:rPr>
              <a:t> </a:t>
            </a:r>
            <a:r>
              <a:rPr lang="en-US" b="0" i="0" err="1">
                <a:effectLst/>
                <a:latin typeface="Söhne"/>
              </a:rPr>
              <a:t>avansata</a:t>
            </a:r>
            <a:r>
              <a:rPr lang="en-US" b="0" i="0">
                <a:effectLst/>
                <a:latin typeface="Söhne"/>
              </a:rPr>
              <a:t> de </a:t>
            </a:r>
            <a:r>
              <a:rPr lang="en-US" b="0" i="0" err="1">
                <a:effectLst/>
                <a:latin typeface="Söhne"/>
              </a:rPr>
              <a:t>inteligenta</a:t>
            </a:r>
            <a:r>
              <a:rPr lang="en-US" b="0" i="0">
                <a:effectLst/>
                <a:latin typeface="Söhne"/>
              </a:rPr>
              <a:t> </a:t>
            </a:r>
            <a:r>
              <a:rPr lang="en-US" b="0" i="0" err="1">
                <a:effectLst/>
                <a:latin typeface="Söhne"/>
              </a:rPr>
              <a:t>artificiala</a:t>
            </a:r>
            <a:r>
              <a:rPr lang="en-US" b="0" i="0">
                <a:effectLst/>
                <a:latin typeface="Söhne"/>
              </a:rPr>
              <a:t> care </a:t>
            </a:r>
            <a:r>
              <a:rPr lang="en-US" b="0" i="0" err="1">
                <a:effectLst/>
                <a:latin typeface="Söhne"/>
              </a:rPr>
              <a:t>detecteaza</a:t>
            </a:r>
            <a:r>
              <a:rPr lang="en-US" b="0" i="0">
                <a:effectLst/>
                <a:latin typeface="Söhne"/>
              </a:rPr>
              <a:t> </a:t>
            </a:r>
            <a:r>
              <a:rPr lang="en-US" b="0" i="0" err="1">
                <a:effectLst/>
                <a:latin typeface="Söhne"/>
              </a:rPr>
              <a:t>emotiile</a:t>
            </a:r>
            <a:r>
              <a:rPr lang="en-US" b="0" i="0">
                <a:effectLst/>
                <a:latin typeface="Söhne"/>
              </a:rPr>
              <a:t> </a:t>
            </a:r>
            <a:r>
              <a:rPr lang="en-US" b="0" i="0" err="1">
                <a:effectLst/>
                <a:latin typeface="Söhne"/>
              </a:rPr>
              <a:t>umane</a:t>
            </a:r>
            <a:r>
              <a:rPr lang="en-US" b="0" i="0">
                <a:effectLst/>
                <a:latin typeface="Söhne"/>
              </a:rPr>
              <a:t> din </a:t>
            </a:r>
            <a:r>
              <a:rPr lang="en-US" b="0" i="0" err="1">
                <a:effectLst/>
                <a:latin typeface="Söhne"/>
              </a:rPr>
              <a:t>imagini</a:t>
            </a:r>
            <a:r>
              <a:rPr lang="en-US" b="0" i="0">
                <a:effectLst/>
                <a:latin typeface="Söhne"/>
              </a:rPr>
              <a:t>. </a:t>
            </a:r>
            <a:r>
              <a:rPr lang="en-US" b="0" i="0" err="1">
                <a:effectLst/>
                <a:latin typeface="Söhne"/>
              </a:rPr>
              <a:t>Detectarea</a:t>
            </a:r>
            <a:r>
              <a:rPr lang="en-US" b="0" i="0">
                <a:effectLst/>
                <a:latin typeface="Söhne"/>
              </a:rPr>
              <a:t> </a:t>
            </a:r>
            <a:r>
              <a:rPr lang="en-US" b="0" i="0" err="1">
                <a:effectLst/>
                <a:latin typeface="Söhne"/>
              </a:rPr>
              <a:t>emotiilor</a:t>
            </a:r>
            <a:r>
              <a:rPr lang="en-US" b="0" i="0">
                <a:effectLst/>
                <a:latin typeface="Söhne"/>
              </a:rPr>
              <a:t> are </a:t>
            </a:r>
            <a:r>
              <a:rPr lang="en-US" b="0" i="0" err="1">
                <a:effectLst/>
                <a:latin typeface="Söhne"/>
              </a:rPr>
              <a:t>aplicatii</a:t>
            </a:r>
            <a:r>
              <a:rPr lang="en-US" b="0" i="0">
                <a:effectLst/>
                <a:latin typeface="Söhne"/>
              </a:rPr>
              <a:t> ample, de la </a:t>
            </a:r>
            <a:r>
              <a:rPr lang="en-US" b="0" i="0" err="1">
                <a:effectLst/>
                <a:latin typeface="Söhne"/>
              </a:rPr>
              <a:t>imbunatatirea</a:t>
            </a:r>
            <a:r>
              <a:rPr lang="en-US" b="0" i="0">
                <a:effectLst/>
                <a:latin typeface="Söhne"/>
              </a:rPr>
              <a:t> </a:t>
            </a:r>
            <a:r>
              <a:rPr lang="en-US" b="0" i="0" err="1">
                <a:effectLst/>
                <a:latin typeface="Söhne"/>
              </a:rPr>
              <a:t>experientelor</a:t>
            </a:r>
            <a:r>
              <a:rPr lang="en-US" b="0" i="0">
                <a:effectLst/>
                <a:latin typeface="Söhne"/>
              </a:rPr>
              <a:t> </a:t>
            </a:r>
            <a:r>
              <a:rPr lang="en-US" b="0" i="0" err="1">
                <a:effectLst/>
                <a:latin typeface="Söhne"/>
              </a:rPr>
              <a:t>utilizatorilor</a:t>
            </a:r>
            <a:r>
              <a:rPr lang="en-US" b="0" i="0">
                <a:effectLst/>
                <a:latin typeface="Söhne"/>
              </a:rPr>
              <a:t> in </a:t>
            </a:r>
            <a:r>
              <a:rPr lang="en-US" b="0" i="0" err="1">
                <a:effectLst/>
                <a:latin typeface="Söhne"/>
              </a:rPr>
              <a:t>jocuri</a:t>
            </a:r>
            <a:r>
              <a:rPr lang="en-US" b="0" i="0">
                <a:effectLst/>
                <a:latin typeface="Söhne"/>
              </a:rPr>
              <a:t> </a:t>
            </a:r>
            <a:r>
              <a:rPr lang="en-US" b="0" i="0" err="1">
                <a:effectLst/>
                <a:latin typeface="Söhne"/>
              </a:rPr>
              <a:t>si</a:t>
            </a:r>
            <a:r>
              <a:rPr lang="en-US" b="0" i="0">
                <a:effectLst/>
                <a:latin typeface="Söhne"/>
              </a:rPr>
              <a:t> </a:t>
            </a:r>
            <a:r>
              <a:rPr lang="en-US" b="0" i="0" err="1">
                <a:effectLst/>
                <a:latin typeface="Söhne"/>
              </a:rPr>
              <a:t>aplicatii</a:t>
            </a:r>
            <a:r>
              <a:rPr lang="en-US" b="0" i="0">
                <a:effectLst/>
                <a:latin typeface="Söhne"/>
              </a:rPr>
              <a:t> interactive, </a:t>
            </a:r>
            <a:r>
              <a:rPr lang="en-US" b="0" i="0" err="1">
                <a:effectLst/>
                <a:latin typeface="Söhne"/>
              </a:rPr>
              <a:t>pana</a:t>
            </a:r>
            <a:r>
              <a:rPr lang="en-US" b="0" i="0">
                <a:effectLst/>
                <a:latin typeface="Söhne"/>
              </a:rPr>
              <a:t> la </a:t>
            </a:r>
            <a:r>
              <a:rPr lang="en-US" b="0" i="0" err="1">
                <a:effectLst/>
                <a:latin typeface="Söhne"/>
              </a:rPr>
              <a:t>contributii</a:t>
            </a:r>
            <a:r>
              <a:rPr lang="en-US" b="0" i="0">
                <a:effectLst/>
                <a:latin typeface="Söhne"/>
              </a:rPr>
              <a:t> </a:t>
            </a:r>
            <a:r>
              <a:rPr lang="en-US" b="0" i="0" err="1">
                <a:effectLst/>
                <a:latin typeface="Söhne"/>
              </a:rPr>
              <a:t>valoroase</a:t>
            </a:r>
            <a:r>
              <a:rPr lang="en-US" b="0" i="0">
                <a:effectLst/>
                <a:latin typeface="Söhne"/>
              </a:rPr>
              <a:t> in </a:t>
            </a:r>
            <a:r>
              <a:rPr lang="en-US" b="0" i="0" err="1">
                <a:effectLst/>
                <a:latin typeface="Söhne"/>
              </a:rPr>
              <a:t>domeniile</a:t>
            </a:r>
            <a:r>
              <a:rPr lang="en-US" b="0" i="0">
                <a:effectLst/>
                <a:latin typeface="Söhne"/>
              </a:rPr>
              <a:t> </a:t>
            </a:r>
            <a:r>
              <a:rPr lang="en-US" b="0" i="0" err="1">
                <a:effectLst/>
                <a:latin typeface="Söhne"/>
              </a:rPr>
              <a:t>sanatatii</a:t>
            </a:r>
            <a:r>
              <a:rPr lang="en-US" b="0" i="0">
                <a:effectLst/>
                <a:latin typeface="Söhne"/>
              </a:rPr>
              <a:t> </a:t>
            </a:r>
            <a:r>
              <a:rPr lang="en-US" b="0" i="0" err="1">
                <a:effectLst/>
                <a:latin typeface="Söhne"/>
              </a:rPr>
              <a:t>mintale</a:t>
            </a:r>
            <a:r>
              <a:rPr lang="en-US" b="0" i="0">
                <a:effectLst/>
                <a:latin typeface="Söhne"/>
              </a:rPr>
              <a:t> </a:t>
            </a:r>
            <a:r>
              <a:rPr lang="en-US" b="0" i="0" err="1">
                <a:effectLst/>
                <a:latin typeface="Söhne"/>
              </a:rPr>
              <a:t>si</a:t>
            </a:r>
            <a:r>
              <a:rPr lang="en-US" b="0" i="0">
                <a:effectLst/>
                <a:latin typeface="Söhne"/>
              </a:rPr>
              <a:t> </a:t>
            </a:r>
            <a:r>
              <a:rPr lang="en-US" b="0" i="0" err="1">
                <a:effectLst/>
                <a:latin typeface="Söhne"/>
              </a:rPr>
              <a:t>cercetarii</a:t>
            </a:r>
            <a:r>
              <a:rPr lang="en-US" b="0" i="0">
                <a:effectLst/>
                <a:latin typeface="Söhne"/>
              </a:rPr>
              <a:t> </a:t>
            </a:r>
            <a:r>
              <a:rPr lang="en-US" b="0" i="0" err="1">
                <a:effectLst/>
                <a:latin typeface="Söhne"/>
              </a:rPr>
              <a:t>comportamentale</a:t>
            </a:r>
            <a:r>
              <a:rPr lang="en-US" b="0" i="0">
                <a:effectLst/>
                <a:latin typeface="Söhne"/>
              </a:rPr>
              <a:t>.</a:t>
            </a:r>
            <a:endParaRPr lang="en-US" dirty="0"/>
          </a:p>
        </p:txBody>
      </p:sp>
      <p:pic>
        <p:nvPicPr>
          <p:cNvPr id="8" name="Picture 7" descr="A machine head with various parts&#10;&#10;Description automatically generated with medium confidence">
            <a:extLst>
              <a:ext uri="{FF2B5EF4-FFF2-40B4-BE49-F238E27FC236}">
                <a16:creationId xmlns:a16="http://schemas.microsoft.com/office/drawing/2014/main" id="{B201E8ED-CD32-F310-3B33-B6237605E669}"/>
              </a:ext>
            </a:extLst>
          </p:cNvPr>
          <p:cNvPicPr>
            <a:picLocks noChangeAspect="1"/>
          </p:cNvPicPr>
          <p:nvPr/>
        </p:nvPicPr>
        <p:blipFill>
          <a:blip r:embed="rId3"/>
          <a:stretch>
            <a:fillRect/>
          </a:stretch>
        </p:blipFill>
        <p:spPr>
          <a:xfrm>
            <a:off x="7686027" y="1646010"/>
            <a:ext cx="4145190" cy="4145190"/>
          </a:xfrm>
          <a:prstGeom prst="rect">
            <a:avLst/>
          </a:prstGeom>
        </p:spPr>
      </p:pic>
    </p:spTree>
    <p:extLst>
      <p:ext uri="{BB962C8B-B14F-4D97-AF65-F5344CB8AC3E}">
        <p14:creationId xmlns:p14="http://schemas.microsoft.com/office/powerpoint/2010/main" val="202318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48C0-4853-9F81-EA19-94F68B4CF987}"/>
              </a:ext>
            </a:extLst>
          </p:cNvPr>
          <p:cNvSpPr>
            <a:spLocks noGrp="1"/>
          </p:cNvSpPr>
          <p:nvPr>
            <p:ph type="title"/>
          </p:nvPr>
        </p:nvSpPr>
        <p:spPr/>
        <p:txBody>
          <a:bodyPr/>
          <a:lstStyle/>
          <a:p>
            <a:r>
              <a:rPr lang="en-US" dirty="0" err="1"/>
              <a:t>Setul</a:t>
            </a:r>
            <a:r>
              <a:rPr lang="en-US" dirty="0"/>
              <a:t> de date</a:t>
            </a:r>
          </a:p>
        </p:txBody>
      </p:sp>
      <p:sp>
        <p:nvSpPr>
          <p:cNvPr id="3" name="Content Placeholder 2">
            <a:extLst>
              <a:ext uri="{FF2B5EF4-FFF2-40B4-BE49-F238E27FC236}">
                <a16:creationId xmlns:a16="http://schemas.microsoft.com/office/drawing/2014/main" id="{3A47B38A-EDA8-007B-BA18-125D00DD7147}"/>
              </a:ext>
            </a:extLst>
          </p:cNvPr>
          <p:cNvSpPr>
            <a:spLocks noGrp="1"/>
          </p:cNvSpPr>
          <p:nvPr>
            <p:ph idx="1"/>
          </p:nvPr>
        </p:nvSpPr>
        <p:spPr>
          <a:xfrm>
            <a:off x="913794" y="2037341"/>
            <a:ext cx="10353762" cy="3695136"/>
          </a:xfrm>
        </p:spPr>
        <p:txBody>
          <a:bodyPr/>
          <a:lstStyle/>
          <a:p>
            <a:pPr marL="0" indent="0" algn="ctr">
              <a:buNone/>
            </a:pPr>
            <a:endParaRPr lang="en-US" b="1" dirty="0">
              <a:solidFill>
                <a:srgbClr val="202124"/>
              </a:solidFill>
              <a:effectLst/>
              <a:latin typeface="zeitung"/>
            </a:endParaRPr>
          </a:p>
          <a:p>
            <a:pPr marL="0" indent="0" algn="ctr">
              <a:buNone/>
            </a:pPr>
            <a:endParaRPr lang="en-US" b="1" i="0" dirty="0">
              <a:solidFill>
                <a:srgbClr val="202124"/>
              </a:solidFill>
              <a:effectLst/>
              <a:latin typeface="zeitung"/>
            </a:endParaRPr>
          </a:p>
          <a:p>
            <a:pPr algn="ctr"/>
            <a:r>
              <a:rPr lang="en-US" sz="5400" b="1" i="0" dirty="0">
                <a:solidFill>
                  <a:srgbClr val="202124"/>
                </a:solidFill>
                <a:effectLst/>
                <a:latin typeface="zeitung"/>
              </a:rPr>
              <a:t>😡🤢😱😊😐😔😲</a:t>
            </a:r>
          </a:p>
          <a:p>
            <a:endParaRPr lang="en-US" dirty="0"/>
          </a:p>
        </p:txBody>
      </p:sp>
      <p:sp>
        <p:nvSpPr>
          <p:cNvPr id="4" name="TextBox 3">
            <a:extLst>
              <a:ext uri="{FF2B5EF4-FFF2-40B4-BE49-F238E27FC236}">
                <a16:creationId xmlns:a16="http://schemas.microsoft.com/office/drawing/2014/main" id="{19821622-7117-846F-8332-2200ACE98B65}"/>
              </a:ext>
            </a:extLst>
          </p:cNvPr>
          <p:cNvSpPr txBox="1"/>
          <p:nvPr/>
        </p:nvSpPr>
        <p:spPr>
          <a:xfrm>
            <a:off x="2982554" y="5464565"/>
            <a:ext cx="6535024" cy="369332"/>
          </a:xfrm>
          <a:prstGeom prst="rect">
            <a:avLst/>
          </a:prstGeom>
          <a:noFill/>
        </p:spPr>
        <p:txBody>
          <a:bodyPr wrap="square" rtlCol="0">
            <a:spAutoFit/>
          </a:bodyPr>
          <a:lstStyle/>
          <a:p>
            <a:r>
              <a:rPr lang="en-US" dirty="0"/>
              <a:t>https://www.kaggle.com/code/odins0n/emotion-detection</a:t>
            </a:r>
          </a:p>
        </p:txBody>
      </p:sp>
    </p:spTree>
    <p:extLst>
      <p:ext uri="{BB962C8B-B14F-4D97-AF65-F5344CB8AC3E}">
        <p14:creationId xmlns:p14="http://schemas.microsoft.com/office/powerpoint/2010/main" val="352525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AC15-530A-013C-E64D-270C35C47A5C}"/>
              </a:ext>
            </a:extLst>
          </p:cNvPr>
          <p:cNvSpPr>
            <a:spLocks noGrp="1"/>
          </p:cNvSpPr>
          <p:nvPr>
            <p:ph type="title"/>
          </p:nvPr>
        </p:nvSpPr>
        <p:spPr>
          <a:xfrm>
            <a:off x="643467" y="643467"/>
            <a:ext cx="3361498" cy="1267810"/>
          </a:xfrm>
        </p:spPr>
        <p:txBody>
          <a:bodyPr anchor="b"/>
          <a:lstStyle/>
          <a:p>
            <a:pPr algn="l"/>
            <a:r>
              <a:rPr lang="en-US" sz="2400"/>
              <a:t>Alegerea modelului</a:t>
            </a:r>
          </a:p>
        </p:txBody>
      </p:sp>
      <p:sp>
        <p:nvSpPr>
          <p:cNvPr id="3" name="Content Placeholder 2">
            <a:extLst>
              <a:ext uri="{FF2B5EF4-FFF2-40B4-BE49-F238E27FC236}">
                <a16:creationId xmlns:a16="http://schemas.microsoft.com/office/drawing/2014/main" id="{76665B23-D025-D72B-A8A2-3D4A1E6C4159}"/>
              </a:ext>
            </a:extLst>
          </p:cNvPr>
          <p:cNvSpPr>
            <a:spLocks noGrp="1"/>
          </p:cNvSpPr>
          <p:nvPr>
            <p:ph idx="1"/>
          </p:nvPr>
        </p:nvSpPr>
        <p:spPr>
          <a:xfrm>
            <a:off x="643467" y="2096063"/>
            <a:ext cx="3361498" cy="4028512"/>
          </a:xfrm>
        </p:spPr>
        <p:txBody>
          <a:bodyPr>
            <a:noAutofit/>
          </a:bodyPr>
          <a:lstStyle/>
          <a:p>
            <a:r>
              <a:rPr lang="en-US" sz="1800" b="0" i="0" dirty="0">
                <a:solidFill>
                  <a:srgbClr val="D1D5DB"/>
                </a:solidFill>
                <a:effectLst/>
                <a:latin typeface="Söhne"/>
              </a:rPr>
              <a:t>Am ales </a:t>
            </a:r>
            <a:r>
              <a:rPr lang="en-US" sz="1800" b="0" i="0" dirty="0" err="1">
                <a:solidFill>
                  <a:srgbClr val="D1D5DB"/>
                </a:solidFill>
                <a:effectLst/>
                <a:latin typeface="Söhne"/>
              </a:rPr>
              <a:t>sa</a:t>
            </a:r>
            <a:r>
              <a:rPr lang="en-US" sz="1800" b="0" i="0" dirty="0">
                <a:solidFill>
                  <a:srgbClr val="D1D5DB"/>
                </a:solidFill>
                <a:effectLst/>
                <a:latin typeface="Söhne"/>
              </a:rPr>
              <a:t> </a:t>
            </a:r>
            <a:r>
              <a:rPr lang="en-US" sz="1800" b="0" i="0" dirty="0" err="1">
                <a:solidFill>
                  <a:srgbClr val="D1D5DB"/>
                </a:solidFill>
                <a:effectLst/>
                <a:latin typeface="Söhne"/>
              </a:rPr>
              <a:t>folosesc</a:t>
            </a:r>
            <a:r>
              <a:rPr lang="en-US" sz="1800" b="0" i="0" dirty="0">
                <a:solidFill>
                  <a:srgbClr val="D1D5DB"/>
                </a:solidFill>
                <a:effectLst/>
                <a:latin typeface="Söhne"/>
              </a:rPr>
              <a:t> o </a:t>
            </a:r>
            <a:r>
              <a:rPr lang="en-US" sz="1800" b="0" i="0" dirty="0" err="1">
                <a:solidFill>
                  <a:srgbClr val="D1D5DB"/>
                </a:solidFill>
                <a:effectLst/>
                <a:latin typeface="Söhne"/>
              </a:rPr>
              <a:t>retea</a:t>
            </a:r>
            <a:r>
              <a:rPr lang="en-US" sz="1800" b="0" i="0" dirty="0">
                <a:solidFill>
                  <a:srgbClr val="D1D5DB"/>
                </a:solidFill>
                <a:effectLst/>
                <a:latin typeface="Söhne"/>
              </a:rPr>
              <a:t> </a:t>
            </a:r>
            <a:r>
              <a:rPr lang="en-US" sz="1800" b="0" i="0" dirty="0" err="1">
                <a:solidFill>
                  <a:srgbClr val="D1D5DB"/>
                </a:solidFill>
                <a:effectLst/>
                <a:latin typeface="Söhne"/>
              </a:rPr>
              <a:t>neuronala</a:t>
            </a:r>
            <a:r>
              <a:rPr lang="en-US" sz="1800" b="0" i="0" dirty="0">
                <a:solidFill>
                  <a:srgbClr val="D1D5DB"/>
                </a:solidFill>
                <a:effectLst/>
                <a:latin typeface="Söhne"/>
              </a:rPr>
              <a:t> </a:t>
            </a:r>
            <a:r>
              <a:rPr lang="en-US" sz="1800" b="0" i="0" dirty="0" err="1">
                <a:solidFill>
                  <a:srgbClr val="D1D5DB"/>
                </a:solidFill>
                <a:effectLst/>
                <a:latin typeface="Söhne"/>
              </a:rPr>
              <a:t>convolutionala</a:t>
            </a:r>
            <a:r>
              <a:rPr lang="en-US" sz="1800" b="0" i="0" dirty="0">
                <a:solidFill>
                  <a:srgbClr val="D1D5DB"/>
                </a:solidFill>
                <a:effectLst/>
                <a:latin typeface="Söhne"/>
              </a:rPr>
              <a:t> (CNN) </a:t>
            </a:r>
            <a:r>
              <a:rPr lang="en-US" sz="1800" b="0" i="0" dirty="0" err="1">
                <a:solidFill>
                  <a:srgbClr val="D1D5DB"/>
                </a:solidFill>
                <a:effectLst/>
                <a:latin typeface="Söhne"/>
              </a:rPr>
              <a:t>pentru</a:t>
            </a:r>
            <a:r>
              <a:rPr lang="en-US" sz="1800" b="0" i="0" dirty="0">
                <a:solidFill>
                  <a:srgbClr val="D1D5DB"/>
                </a:solidFill>
                <a:effectLst/>
                <a:latin typeface="Söhne"/>
              </a:rPr>
              <a:t> </a:t>
            </a:r>
            <a:r>
              <a:rPr lang="en-US" sz="1800" b="0" i="0" dirty="0" err="1">
                <a:solidFill>
                  <a:srgbClr val="D1D5DB"/>
                </a:solidFill>
                <a:effectLst/>
                <a:latin typeface="Söhne"/>
              </a:rPr>
              <a:t>acest</a:t>
            </a:r>
            <a:r>
              <a:rPr lang="en-US" sz="1800" b="0" i="0" dirty="0">
                <a:solidFill>
                  <a:srgbClr val="D1D5DB"/>
                </a:solidFill>
                <a:effectLst/>
                <a:latin typeface="Söhne"/>
              </a:rPr>
              <a:t> </a:t>
            </a:r>
            <a:r>
              <a:rPr lang="en-US" sz="1800" b="0" i="0" dirty="0" err="1">
                <a:solidFill>
                  <a:srgbClr val="D1D5DB"/>
                </a:solidFill>
                <a:effectLst/>
                <a:latin typeface="Söhne"/>
              </a:rPr>
              <a:t>proiect</a:t>
            </a:r>
            <a:r>
              <a:rPr lang="en-US" sz="1800" b="0" i="0" dirty="0">
                <a:solidFill>
                  <a:srgbClr val="D1D5DB"/>
                </a:solidFill>
                <a:effectLst/>
                <a:latin typeface="Söhne"/>
              </a:rPr>
              <a:t> </a:t>
            </a:r>
            <a:r>
              <a:rPr lang="en-US" sz="1800" b="0" i="0" dirty="0" err="1">
                <a:solidFill>
                  <a:srgbClr val="D1D5DB"/>
                </a:solidFill>
                <a:effectLst/>
                <a:latin typeface="Söhne"/>
              </a:rPr>
              <a:t>datorita</a:t>
            </a:r>
            <a:r>
              <a:rPr lang="en-US" sz="1800" b="0" i="0" dirty="0">
                <a:solidFill>
                  <a:srgbClr val="D1D5DB"/>
                </a:solidFill>
                <a:effectLst/>
                <a:latin typeface="Söhne"/>
              </a:rPr>
              <a:t> </a:t>
            </a:r>
            <a:r>
              <a:rPr lang="en-US" sz="1800" b="0" i="0" dirty="0" err="1">
                <a:solidFill>
                  <a:srgbClr val="D1D5DB"/>
                </a:solidFill>
                <a:effectLst/>
                <a:latin typeface="Söhne"/>
              </a:rPr>
              <a:t>eficientei</a:t>
            </a:r>
            <a:r>
              <a:rPr lang="en-US" sz="1800" b="0" i="0" dirty="0">
                <a:solidFill>
                  <a:srgbClr val="D1D5DB"/>
                </a:solidFill>
                <a:effectLst/>
                <a:latin typeface="Söhne"/>
              </a:rPr>
              <a:t> sale in </a:t>
            </a:r>
            <a:r>
              <a:rPr lang="en-US" sz="1800" b="0" i="0" dirty="0" err="1">
                <a:solidFill>
                  <a:srgbClr val="D1D5DB"/>
                </a:solidFill>
                <a:effectLst/>
                <a:latin typeface="Söhne"/>
              </a:rPr>
              <a:t>prelucrarea</a:t>
            </a:r>
            <a:r>
              <a:rPr lang="en-US" sz="1800" b="0" i="0" dirty="0">
                <a:solidFill>
                  <a:srgbClr val="D1D5DB"/>
                </a:solidFill>
                <a:effectLst/>
                <a:latin typeface="Söhne"/>
              </a:rPr>
              <a:t> </a:t>
            </a:r>
            <a:r>
              <a:rPr lang="en-US" sz="1800" b="0" i="0" dirty="0" err="1">
                <a:solidFill>
                  <a:srgbClr val="D1D5DB"/>
                </a:solidFill>
                <a:effectLst/>
                <a:latin typeface="Söhne"/>
              </a:rPr>
              <a:t>si</a:t>
            </a:r>
            <a:r>
              <a:rPr lang="en-US" sz="1800" b="0" i="0" dirty="0">
                <a:solidFill>
                  <a:srgbClr val="D1D5DB"/>
                </a:solidFill>
                <a:effectLst/>
                <a:latin typeface="Söhne"/>
              </a:rPr>
              <a:t> </a:t>
            </a:r>
            <a:r>
              <a:rPr lang="en-US" sz="1800" b="0" i="0" dirty="0" err="1">
                <a:solidFill>
                  <a:srgbClr val="D1D5DB"/>
                </a:solidFill>
                <a:effectLst/>
                <a:latin typeface="Söhne"/>
              </a:rPr>
              <a:t>extragerea</a:t>
            </a:r>
            <a:r>
              <a:rPr lang="en-US" sz="1800" b="0" i="0" dirty="0">
                <a:solidFill>
                  <a:srgbClr val="D1D5DB"/>
                </a:solidFill>
                <a:effectLst/>
                <a:latin typeface="Söhne"/>
              </a:rPr>
              <a:t> </a:t>
            </a:r>
            <a:r>
              <a:rPr lang="en-US" sz="1800" b="0" i="0" dirty="0" err="1">
                <a:solidFill>
                  <a:srgbClr val="D1D5DB"/>
                </a:solidFill>
                <a:effectLst/>
                <a:latin typeface="Söhne"/>
              </a:rPr>
              <a:t>caracteristicilor</a:t>
            </a:r>
            <a:r>
              <a:rPr lang="en-US" sz="1800" b="0" i="0" dirty="0">
                <a:solidFill>
                  <a:srgbClr val="D1D5DB"/>
                </a:solidFill>
                <a:effectLst/>
                <a:latin typeface="Söhne"/>
              </a:rPr>
              <a:t> din </a:t>
            </a:r>
            <a:r>
              <a:rPr lang="en-US" sz="1800" b="0" i="0" dirty="0" err="1">
                <a:solidFill>
                  <a:srgbClr val="D1D5DB"/>
                </a:solidFill>
                <a:effectLst/>
                <a:latin typeface="Söhne"/>
              </a:rPr>
              <a:t>imagini</a:t>
            </a:r>
            <a:r>
              <a:rPr lang="en-US" sz="1800" b="0" i="0" dirty="0">
                <a:solidFill>
                  <a:srgbClr val="D1D5DB"/>
                </a:solidFill>
                <a:effectLst/>
                <a:latin typeface="Söhne"/>
              </a:rPr>
              <a:t>. CNN-urile sunt </a:t>
            </a:r>
            <a:r>
              <a:rPr lang="en-US" sz="1800" b="0" i="0" dirty="0" err="1">
                <a:solidFill>
                  <a:srgbClr val="D1D5DB"/>
                </a:solidFill>
                <a:effectLst/>
                <a:latin typeface="Söhne"/>
              </a:rPr>
              <a:t>capabile</a:t>
            </a:r>
            <a:r>
              <a:rPr lang="en-US" sz="1800" b="0" i="0" dirty="0">
                <a:solidFill>
                  <a:srgbClr val="D1D5DB"/>
                </a:solidFill>
                <a:effectLst/>
                <a:latin typeface="Söhne"/>
              </a:rPr>
              <a:t> </a:t>
            </a:r>
            <a:r>
              <a:rPr lang="en-US" sz="1800" b="0" i="0" dirty="0" err="1">
                <a:solidFill>
                  <a:srgbClr val="D1D5DB"/>
                </a:solidFill>
                <a:effectLst/>
                <a:latin typeface="Söhne"/>
              </a:rPr>
              <a:t>sa</a:t>
            </a:r>
            <a:r>
              <a:rPr lang="en-US" sz="1800" b="0" i="0" dirty="0">
                <a:solidFill>
                  <a:srgbClr val="D1D5DB"/>
                </a:solidFill>
                <a:effectLst/>
                <a:latin typeface="Söhne"/>
              </a:rPr>
              <a:t> </a:t>
            </a:r>
            <a:r>
              <a:rPr lang="en-US" sz="1800" b="0" i="0" dirty="0" err="1">
                <a:solidFill>
                  <a:srgbClr val="D1D5DB"/>
                </a:solidFill>
                <a:effectLst/>
                <a:latin typeface="Söhne"/>
              </a:rPr>
              <a:t>identifice</a:t>
            </a:r>
            <a:r>
              <a:rPr lang="en-US" sz="1800" b="0" i="0" dirty="0">
                <a:solidFill>
                  <a:srgbClr val="D1D5DB"/>
                </a:solidFill>
                <a:effectLst/>
                <a:latin typeface="Söhne"/>
              </a:rPr>
              <a:t> pattern-</a:t>
            </a:r>
            <a:r>
              <a:rPr lang="en-US" sz="1800" b="0" i="0" dirty="0" err="1">
                <a:solidFill>
                  <a:srgbClr val="D1D5DB"/>
                </a:solidFill>
                <a:effectLst/>
                <a:latin typeface="Söhne"/>
              </a:rPr>
              <a:t>uri</a:t>
            </a:r>
            <a:r>
              <a:rPr lang="en-US" sz="1800" b="0" i="0" dirty="0">
                <a:solidFill>
                  <a:srgbClr val="D1D5DB"/>
                </a:solidFill>
                <a:effectLst/>
                <a:latin typeface="Söhne"/>
              </a:rPr>
              <a:t> </a:t>
            </a:r>
            <a:r>
              <a:rPr lang="en-US" sz="1800" b="0" i="0" dirty="0" err="1">
                <a:solidFill>
                  <a:srgbClr val="D1D5DB"/>
                </a:solidFill>
                <a:effectLst/>
                <a:latin typeface="Söhne"/>
              </a:rPr>
              <a:t>complexe</a:t>
            </a:r>
            <a:r>
              <a:rPr lang="en-US" sz="1800" b="0" i="0" dirty="0">
                <a:solidFill>
                  <a:srgbClr val="D1D5DB"/>
                </a:solidFill>
                <a:effectLst/>
                <a:latin typeface="Söhne"/>
              </a:rPr>
              <a:t> in </a:t>
            </a:r>
            <a:r>
              <a:rPr lang="en-US" sz="1800" b="0" i="0" dirty="0" err="1">
                <a:solidFill>
                  <a:srgbClr val="D1D5DB"/>
                </a:solidFill>
                <a:effectLst/>
                <a:latin typeface="Söhne"/>
              </a:rPr>
              <a:t>datele</a:t>
            </a:r>
            <a:r>
              <a:rPr lang="en-US" sz="1800" b="0" i="0" dirty="0">
                <a:solidFill>
                  <a:srgbClr val="D1D5DB"/>
                </a:solidFill>
                <a:effectLst/>
                <a:latin typeface="Söhne"/>
              </a:rPr>
              <a:t> </a:t>
            </a:r>
            <a:r>
              <a:rPr lang="en-US" sz="1800" b="0" i="0" dirty="0" err="1">
                <a:solidFill>
                  <a:srgbClr val="D1D5DB"/>
                </a:solidFill>
                <a:effectLst/>
                <a:latin typeface="Söhne"/>
              </a:rPr>
              <a:t>vizuale</a:t>
            </a:r>
            <a:r>
              <a:rPr lang="en-US" sz="1800" b="0" i="0" dirty="0">
                <a:solidFill>
                  <a:srgbClr val="D1D5DB"/>
                </a:solidFill>
                <a:effectLst/>
                <a:latin typeface="Söhne"/>
              </a:rPr>
              <a:t>, </a:t>
            </a:r>
            <a:r>
              <a:rPr lang="en-US" sz="1800" b="0" i="0" dirty="0" err="1">
                <a:solidFill>
                  <a:srgbClr val="D1D5DB"/>
                </a:solidFill>
                <a:effectLst/>
                <a:latin typeface="Söhne"/>
              </a:rPr>
              <a:t>facandu</a:t>
            </a:r>
            <a:r>
              <a:rPr lang="en-US" sz="1800" b="0" i="0" dirty="0">
                <a:solidFill>
                  <a:srgbClr val="D1D5DB"/>
                </a:solidFill>
                <a:effectLst/>
                <a:latin typeface="Söhne"/>
              </a:rPr>
              <a:t>-le </a:t>
            </a:r>
            <a:r>
              <a:rPr lang="en-US" sz="1800" b="0" i="0" dirty="0" err="1">
                <a:solidFill>
                  <a:srgbClr val="D1D5DB"/>
                </a:solidFill>
                <a:effectLst/>
                <a:latin typeface="Söhne"/>
              </a:rPr>
              <a:t>ideale</a:t>
            </a:r>
            <a:r>
              <a:rPr lang="en-US" sz="1800" b="0" i="0" dirty="0">
                <a:solidFill>
                  <a:srgbClr val="D1D5DB"/>
                </a:solidFill>
                <a:effectLst/>
                <a:latin typeface="Söhne"/>
              </a:rPr>
              <a:t> </a:t>
            </a:r>
            <a:r>
              <a:rPr lang="en-US" sz="1800" b="0" i="0" dirty="0" err="1">
                <a:solidFill>
                  <a:srgbClr val="D1D5DB"/>
                </a:solidFill>
                <a:effectLst/>
                <a:latin typeface="Söhne"/>
              </a:rPr>
              <a:t>pentru</a:t>
            </a:r>
            <a:r>
              <a:rPr lang="en-US" sz="1800" b="0" i="0" dirty="0">
                <a:solidFill>
                  <a:srgbClr val="D1D5DB"/>
                </a:solidFill>
                <a:effectLst/>
                <a:latin typeface="Söhne"/>
              </a:rPr>
              <a:t> </a:t>
            </a:r>
            <a:r>
              <a:rPr lang="en-US" sz="1800" b="0" i="0" dirty="0" err="1">
                <a:solidFill>
                  <a:srgbClr val="D1D5DB"/>
                </a:solidFill>
                <a:effectLst/>
                <a:latin typeface="Söhne"/>
              </a:rPr>
              <a:t>analiza</a:t>
            </a:r>
            <a:r>
              <a:rPr lang="en-US" sz="1800" b="0" i="0" dirty="0">
                <a:solidFill>
                  <a:srgbClr val="D1D5DB"/>
                </a:solidFill>
                <a:effectLst/>
                <a:latin typeface="Söhne"/>
              </a:rPr>
              <a:t> </a:t>
            </a:r>
            <a:r>
              <a:rPr lang="en-US" sz="1800" b="0" i="0" dirty="0" err="1">
                <a:solidFill>
                  <a:srgbClr val="D1D5DB"/>
                </a:solidFill>
                <a:effectLst/>
                <a:latin typeface="Söhne"/>
              </a:rPr>
              <a:t>expresiilor</a:t>
            </a:r>
            <a:r>
              <a:rPr lang="en-US" sz="1800" b="0" i="0" dirty="0">
                <a:solidFill>
                  <a:srgbClr val="D1D5DB"/>
                </a:solidFill>
                <a:effectLst/>
                <a:latin typeface="Söhne"/>
              </a:rPr>
              <a:t> </a:t>
            </a:r>
            <a:r>
              <a:rPr lang="en-US" sz="1800" b="0" i="0" dirty="0" err="1">
                <a:solidFill>
                  <a:srgbClr val="D1D5DB"/>
                </a:solidFill>
                <a:effectLst/>
                <a:latin typeface="Söhne"/>
              </a:rPr>
              <a:t>faciale</a:t>
            </a:r>
            <a:r>
              <a:rPr lang="en-US" sz="1800" b="0" i="0" dirty="0">
                <a:solidFill>
                  <a:srgbClr val="D1D5DB"/>
                </a:solidFill>
                <a:effectLst/>
                <a:latin typeface="Söhne"/>
              </a:rPr>
              <a:t>.</a:t>
            </a:r>
            <a:endParaRPr lang="en-US" sz="1800" dirty="0"/>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white text&#10;&#10;Description automatically generated">
            <a:extLst>
              <a:ext uri="{FF2B5EF4-FFF2-40B4-BE49-F238E27FC236}">
                <a16:creationId xmlns:a16="http://schemas.microsoft.com/office/drawing/2014/main" id="{6D9FF170-4D01-9B7F-072F-2F0442229485}"/>
              </a:ext>
            </a:extLst>
          </p:cNvPr>
          <p:cNvPicPr>
            <a:picLocks noChangeAspect="1"/>
          </p:cNvPicPr>
          <p:nvPr/>
        </p:nvPicPr>
        <p:blipFill>
          <a:blip r:embed="rId2"/>
          <a:stretch>
            <a:fillRect/>
          </a:stretch>
        </p:blipFill>
        <p:spPr>
          <a:xfrm>
            <a:off x="5170931" y="2264204"/>
            <a:ext cx="5895257" cy="2359953"/>
          </a:xfrm>
          <a:prstGeom prst="rect">
            <a:avLst/>
          </a:prstGeom>
        </p:spPr>
      </p:pic>
    </p:spTree>
    <p:extLst>
      <p:ext uri="{BB962C8B-B14F-4D97-AF65-F5344CB8AC3E}">
        <p14:creationId xmlns:p14="http://schemas.microsoft.com/office/powerpoint/2010/main" val="184025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5094-3453-1355-3E58-16A1B9435816}"/>
              </a:ext>
            </a:extLst>
          </p:cNvPr>
          <p:cNvSpPr>
            <a:spLocks noGrp="1"/>
          </p:cNvSpPr>
          <p:nvPr>
            <p:ph type="title"/>
          </p:nvPr>
        </p:nvSpPr>
        <p:spPr/>
        <p:txBody>
          <a:bodyPr/>
          <a:lstStyle/>
          <a:p>
            <a:r>
              <a:rPr lang="en-US" dirty="0" err="1"/>
              <a:t>Arhitectura</a:t>
            </a:r>
            <a:r>
              <a:rPr lang="en-US" dirty="0"/>
              <a:t> </a:t>
            </a:r>
            <a:r>
              <a:rPr lang="en-US" dirty="0" err="1"/>
              <a:t>modelului</a:t>
            </a:r>
            <a:endParaRPr lang="en-US" dirty="0"/>
          </a:p>
        </p:txBody>
      </p:sp>
      <p:pic>
        <p:nvPicPr>
          <p:cNvPr id="5" name="Content Placeholder 4">
            <a:extLst>
              <a:ext uri="{FF2B5EF4-FFF2-40B4-BE49-F238E27FC236}">
                <a16:creationId xmlns:a16="http://schemas.microsoft.com/office/drawing/2014/main" id="{9BCAC585-E100-1870-639C-9D23ECA033F3}"/>
              </a:ext>
            </a:extLst>
          </p:cNvPr>
          <p:cNvPicPr>
            <a:picLocks noGrp="1" noChangeAspect="1"/>
          </p:cNvPicPr>
          <p:nvPr>
            <p:ph idx="1"/>
          </p:nvPr>
        </p:nvPicPr>
        <p:blipFill>
          <a:blip r:embed="rId2"/>
          <a:stretch>
            <a:fillRect/>
          </a:stretch>
        </p:blipFill>
        <p:spPr>
          <a:xfrm>
            <a:off x="1646238" y="2095500"/>
            <a:ext cx="8889999" cy="3695700"/>
          </a:xfrm>
        </p:spPr>
      </p:pic>
    </p:spTree>
    <p:extLst>
      <p:ext uri="{BB962C8B-B14F-4D97-AF65-F5344CB8AC3E}">
        <p14:creationId xmlns:p14="http://schemas.microsoft.com/office/powerpoint/2010/main" val="31803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5A67-5AFC-0204-87E7-8343E2C095A2}"/>
              </a:ext>
            </a:extLst>
          </p:cNvPr>
          <p:cNvSpPr>
            <a:spLocks noGrp="1"/>
          </p:cNvSpPr>
          <p:nvPr>
            <p:ph type="title"/>
          </p:nvPr>
        </p:nvSpPr>
        <p:spPr>
          <a:xfrm>
            <a:off x="913795" y="609600"/>
            <a:ext cx="10353761" cy="1326321"/>
          </a:xfrm>
        </p:spPr>
        <p:txBody>
          <a:bodyPr>
            <a:normAutofit/>
          </a:bodyPr>
          <a:lstStyle/>
          <a:p>
            <a:r>
              <a:rPr lang="en-US" dirty="0" err="1"/>
              <a:t>Arhitectura</a:t>
            </a:r>
            <a:r>
              <a:rPr lang="en-US" dirty="0"/>
              <a:t> </a:t>
            </a:r>
            <a:r>
              <a:rPr lang="en-US" dirty="0" err="1"/>
              <a:t>modelului</a:t>
            </a:r>
            <a:endParaRPr lang="en-US" dirty="0"/>
          </a:p>
        </p:txBody>
      </p:sp>
      <p:sp>
        <p:nvSpPr>
          <p:cNvPr id="3" name="Content Placeholder 2">
            <a:extLst>
              <a:ext uri="{FF2B5EF4-FFF2-40B4-BE49-F238E27FC236}">
                <a16:creationId xmlns:a16="http://schemas.microsoft.com/office/drawing/2014/main" id="{224DF05A-0330-F437-ECC9-3FBF52096318}"/>
              </a:ext>
            </a:extLst>
          </p:cNvPr>
          <p:cNvSpPr>
            <a:spLocks noGrp="1"/>
          </p:cNvSpPr>
          <p:nvPr>
            <p:ph idx="1"/>
          </p:nvPr>
        </p:nvSpPr>
        <p:spPr>
          <a:xfrm>
            <a:off x="913795" y="2096064"/>
            <a:ext cx="5016860" cy="3695136"/>
          </a:xfrm>
        </p:spPr>
        <p:txBody>
          <a:bodyPr>
            <a:normAutofit/>
          </a:bodyPr>
          <a:lstStyle/>
          <a:p>
            <a:r>
              <a:rPr lang="en-US" b="0" i="0" dirty="0" err="1">
                <a:effectLst/>
                <a:latin typeface="Söhne"/>
              </a:rPr>
              <a:t>Modelul</a:t>
            </a:r>
            <a:r>
              <a:rPr lang="en-US" b="0" i="0" dirty="0">
                <a:effectLst/>
                <a:latin typeface="Söhne"/>
              </a:rPr>
              <a:t> CNN </a:t>
            </a:r>
            <a:r>
              <a:rPr lang="en-US" b="0" i="0" dirty="0" err="1">
                <a:effectLst/>
                <a:latin typeface="Söhne"/>
              </a:rPr>
              <a:t>construit</a:t>
            </a:r>
            <a:r>
              <a:rPr lang="en-US" b="0" i="0" dirty="0">
                <a:effectLst/>
                <a:latin typeface="Söhne"/>
              </a:rPr>
              <a:t> include </a:t>
            </a:r>
            <a:r>
              <a:rPr lang="en-US" b="0" i="0" dirty="0" err="1">
                <a:effectLst/>
                <a:latin typeface="Söhne"/>
              </a:rPr>
              <a:t>mai</a:t>
            </a:r>
            <a:r>
              <a:rPr lang="en-US" b="0" i="0" dirty="0">
                <a:effectLst/>
                <a:latin typeface="Söhne"/>
              </a:rPr>
              <a:t> </a:t>
            </a:r>
            <a:r>
              <a:rPr lang="en-US" b="0" i="0" dirty="0" err="1">
                <a:effectLst/>
                <a:latin typeface="Söhne"/>
              </a:rPr>
              <a:t>multe</a:t>
            </a:r>
            <a:r>
              <a:rPr lang="en-US" b="0" i="0" dirty="0">
                <a:effectLst/>
                <a:latin typeface="Söhne"/>
              </a:rPr>
              <a:t> </a:t>
            </a:r>
            <a:r>
              <a:rPr lang="en-US" b="0" i="0" dirty="0" err="1">
                <a:effectLst/>
                <a:latin typeface="Söhne"/>
              </a:rPr>
              <a:t>straturi</a:t>
            </a:r>
            <a:r>
              <a:rPr lang="en-US" b="0" i="0" dirty="0">
                <a:effectLst/>
                <a:latin typeface="Söhne"/>
              </a:rPr>
              <a:t> </a:t>
            </a:r>
            <a:r>
              <a:rPr lang="en-US" b="0" i="0" dirty="0" err="1">
                <a:effectLst/>
                <a:latin typeface="Söhne"/>
              </a:rPr>
              <a:t>convolutionale</a:t>
            </a:r>
            <a:r>
              <a:rPr lang="en-US" b="0" i="0" dirty="0">
                <a:effectLst/>
                <a:latin typeface="Söhne"/>
              </a:rPr>
              <a:t>, </a:t>
            </a:r>
            <a:r>
              <a:rPr lang="en-US" b="0" i="0" dirty="0" err="1">
                <a:effectLst/>
                <a:latin typeface="Söhne"/>
              </a:rPr>
              <a:t>fiecare</a:t>
            </a:r>
            <a:r>
              <a:rPr lang="en-US" b="0" i="0" dirty="0">
                <a:effectLst/>
                <a:latin typeface="Söhne"/>
              </a:rPr>
              <a:t> </a:t>
            </a:r>
            <a:r>
              <a:rPr lang="en-US" b="0" i="0" dirty="0" err="1">
                <a:effectLst/>
                <a:latin typeface="Söhne"/>
              </a:rPr>
              <a:t>urmat</a:t>
            </a:r>
            <a:r>
              <a:rPr lang="en-US" b="0" i="0" dirty="0">
                <a:effectLst/>
                <a:latin typeface="Söhne"/>
              </a:rPr>
              <a:t> de un </a:t>
            </a:r>
            <a:r>
              <a:rPr lang="en-US" b="0" i="0" dirty="0" err="1">
                <a:effectLst/>
                <a:latin typeface="Söhne"/>
              </a:rPr>
              <a:t>strat</a:t>
            </a:r>
            <a:r>
              <a:rPr lang="en-US" b="0" i="0" dirty="0">
                <a:effectLst/>
                <a:latin typeface="Söhne"/>
              </a:rPr>
              <a:t> de max-pooling. </a:t>
            </a:r>
            <a:r>
              <a:rPr lang="en-US" b="0" i="0" dirty="0" err="1">
                <a:effectLst/>
                <a:latin typeface="Söhne"/>
              </a:rPr>
              <a:t>Aceste</a:t>
            </a:r>
            <a:r>
              <a:rPr lang="en-US" b="0" i="0" dirty="0">
                <a:effectLst/>
                <a:latin typeface="Söhne"/>
              </a:rPr>
              <a:t> </a:t>
            </a:r>
            <a:r>
              <a:rPr lang="en-US" b="0" i="0" dirty="0" err="1">
                <a:effectLst/>
                <a:latin typeface="Söhne"/>
              </a:rPr>
              <a:t>straturi</a:t>
            </a:r>
            <a:r>
              <a:rPr lang="en-US" b="0" i="0" dirty="0">
                <a:effectLst/>
                <a:latin typeface="Söhne"/>
              </a:rPr>
              <a:t> </a:t>
            </a:r>
            <a:r>
              <a:rPr lang="en-US" b="0" i="0" dirty="0" err="1">
                <a:effectLst/>
                <a:latin typeface="Söhne"/>
              </a:rPr>
              <a:t>ajuta</a:t>
            </a:r>
            <a:r>
              <a:rPr lang="en-US" b="0" i="0" dirty="0">
                <a:effectLst/>
                <a:latin typeface="Söhne"/>
              </a:rPr>
              <a:t> la </a:t>
            </a:r>
            <a:r>
              <a:rPr lang="en-US" b="0" i="0" dirty="0" err="1">
                <a:effectLst/>
                <a:latin typeface="Söhne"/>
              </a:rPr>
              <a:t>extragerea</a:t>
            </a:r>
            <a:r>
              <a:rPr lang="en-US" b="0" i="0" dirty="0">
                <a:effectLst/>
                <a:latin typeface="Söhne"/>
              </a:rPr>
              <a:t> </a:t>
            </a:r>
            <a:r>
              <a:rPr lang="en-US" b="0" i="0" dirty="0" err="1">
                <a:effectLst/>
                <a:latin typeface="Söhne"/>
              </a:rPr>
              <a:t>trasaturilor</a:t>
            </a:r>
            <a:r>
              <a:rPr lang="en-US" b="0" i="0" dirty="0">
                <a:effectLst/>
                <a:latin typeface="Söhne"/>
              </a:rPr>
              <a:t> </a:t>
            </a:r>
            <a:r>
              <a:rPr lang="en-US" b="0" i="0" dirty="0" err="1">
                <a:effectLst/>
                <a:latin typeface="Söhne"/>
              </a:rPr>
              <a:t>relevante</a:t>
            </a:r>
            <a:r>
              <a:rPr lang="en-US" b="0" i="0" dirty="0">
                <a:effectLst/>
                <a:latin typeface="Söhne"/>
              </a:rPr>
              <a:t> din </a:t>
            </a:r>
            <a:r>
              <a:rPr lang="en-US" b="0" i="0" dirty="0" err="1">
                <a:effectLst/>
                <a:latin typeface="Söhne"/>
              </a:rPr>
              <a:t>imagini</a:t>
            </a:r>
            <a:r>
              <a:rPr lang="en-US" b="0" i="0" dirty="0">
                <a:effectLst/>
                <a:latin typeface="Söhne"/>
              </a:rPr>
              <a:t>. </a:t>
            </a:r>
            <a:r>
              <a:rPr lang="en-US" b="0" i="0" dirty="0" err="1">
                <a:effectLst/>
                <a:latin typeface="Söhne"/>
              </a:rPr>
              <a:t>Dupa</a:t>
            </a:r>
            <a:r>
              <a:rPr lang="en-US" b="0" i="0" dirty="0">
                <a:effectLst/>
                <a:latin typeface="Söhne"/>
              </a:rPr>
              <a:t> </a:t>
            </a:r>
            <a:r>
              <a:rPr lang="en-US" b="0" i="0" dirty="0" err="1">
                <a:effectLst/>
                <a:latin typeface="Söhne"/>
              </a:rPr>
              <a:t>straturile</a:t>
            </a:r>
            <a:r>
              <a:rPr lang="en-US" b="0" i="0" dirty="0">
                <a:effectLst/>
                <a:latin typeface="Söhne"/>
              </a:rPr>
              <a:t> </a:t>
            </a:r>
            <a:r>
              <a:rPr lang="en-US" b="0" i="0" dirty="0" err="1">
                <a:effectLst/>
                <a:latin typeface="Söhne"/>
              </a:rPr>
              <a:t>convolutionale</a:t>
            </a:r>
            <a:r>
              <a:rPr lang="en-US" b="0" i="0" dirty="0">
                <a:effectLst/>
                <a:latin typeface="Söhne"/>
              </a:rPr>
              <a:t>, </a:t>
            </a:r>
            <a:r>
              <a:rPr lang="en-US" b="0" i="0" dirty="0" err="1">
                <a:effectLst/>
                <a:latin typeface="Söhne"/>
              </a:rPr>
              <a:t>datele</a:t>
            </a:r>
            <a:r>
              <a:rPr lang="en-US" b="0" i="0" dirty="0">
                <a:effectLst/>
                <a:latin typeface="Söhne"/>
              </a:rPr>
              <a:t> sunt </a:t>
            </a:r>
            <a:r>
              <a:rPr lang="en-US" b="0" i="0" dirty="0" err="1">
                <a:effectLst/>
                <a:latin typeface="Söhne"/>
              </a:rPr>
              <a:t>aplatizate</a:t>
            </a:r>
            <a:r>
              <a:rPr lang="en-US" b="0" i="0" dirty="0">
                <a:effectLst/>
                <a:latin typeface="Söhne"/>
              </a:rPr>
              <a:t> </a:t>
            </a:r>
            <a:r>
              <a:rPr lang="en-US" b="0" i="0" dirty="0" err="1">
                <a:effectLst/>
                <a:latin typeface="Söhne"/>
              </a:rPr>
              <a:t>si</a:t>
            </a:r>
            <a:r>
              <a:rPr lang="en-US" b="0" i="0" dirty="0">
                <a:effectLst/>
                <a:latin typeface="Söhne"/>
              </a:rPr>
              <a:t> </a:t>
            </a:r>
            <a:r>
              <a:rPr lang="en-US" b="0" i="0" dirty="0" err="1">
                <a:effectLst/>
                <a:latin typeface="Söhne"/>
              </a:rPr>
              <a:t>trecute</a:t>
            </a:r>
            <a:r>
              <a:rPr lang="en-US" b="0" i="0" dirty="0">
                <a:effectLst/>
                <a:latin typeface="Söhne"/>
              </a:rPr>
              <a:t> </a:t>
            </a:r>
            <a:r>
              <a:rPr lang="en-US" b="0" i="0" dirty="0" err="1">
                <a:effectLst/>
                <a:latin typeface="Söhne"/>
              </a:rPr>
              <a:t>printr</a:t>
            </a:r>
            <a:r>
              <a:rPr lang="en-US" b="0" i="0" dirty="0">
                <a:effectLst/>
                <a:latin typeface="Söhne"/>
              </a:rPr>
              <a:t>-un set de </a:t>
            </a:r>
            <a:r>
              <a:rPr lang="en-US" b="0" i="0" dirty="0" err="1">
                <a:effectLst/>
                <a:latin typeface="Söhne"/>
              </a:rPr>
              <a:t>straturi</a:t>
            </a:r>
            <a:r>
              <a:rPr lang="en-US" b="0" i="0" dirty="0">
                <a:effectLst/>
                <a:latin typeface="Söhne"/>
              </a:rPr>
              <a:t> dense, </a:t>
            </a:r>
            <a:r>
              <a:rPr lang="en-US" b="0" i="0" dirty="0" err="1">
                <a:effectLst/>
                <a:latin typeface="Söhne"/>
              </a:rPr>
              <a:t>culminand</a:t>
            </a:r>
            <a:r>
              <a:rPr lang="en-US" b="0" i="0" dirty="0">
                <a:effectLst/>
                <a:latin typeface="Söhne"/>
              </a:rPr>
              <a:t> cu un </a:t>
            </a:r>
            <a:r>
              <a:rPr lang="en-US" b="0" i="0" dirty="0" err="1">
                <a:effectLst/>
                <a:latin typeface="Söhne"/>
              </a:rPr>
              <a:t>strat</a:t>
            </a:r>
            <a:r>
              <a:rPr lang="en-US" b="0" i="0" dirty="0">
                <a:effectLst/>
                <a:latin typeface="Söhne"/>
              </a:rPr>
              <a:t> de </a:t>
            </a:r>
            <a:r>
              <a:rPr lang="en-US" b="0" i="0" dirty="0" err="1">
                <a:effectLst/>
                <a:latin typeface="Söhne"/>
              </a:rPr>
              <a:t>iesire</a:t>
            </a:r>
            <a:r>
              <a:rPr lang="en-US" b="0" i="0" dirty="0">
                <a:effectLst/>
                <a:latin typeface="Söhne"/>
              </a:rPr>
              <a:t> </a:t>
            </a:r>
            <a:r>
              <a:rPr lang="en-US" b="0" i="0" dirty="0" err="1">
                <a:effectLst/>
                <a:latin typeface="Söhne"/>
              </a:rPr>
              <a:t>softmax</a:t>
            </a:r>
            <a:r>
              <a:rPr lang="en-US" b="0" i="0" dirty="0">
                <a:effectLst/>
                <a:latin typeface="Söhne"/>
              </a:rPr>
              <a:t> care </a:t>
            </a:r>
            <a:r>
              <a:rPr lang="en-US" b="0" i="0" dirty="0" err="1">
                <a:effectLst/>
                <a:latin typeface="Söhne"/>
              </a:rPr>
              <a:t>clasifica</a:t>
            </a:r>
            <a:r>
              <a:rPr lang="en-US" b="0" i="0" dirty="0">
                <a:effectLst/>
                <a:latin typeface="Söhne"/>
              </a:rPr>
              <a:t> </a:t>
            </a:r>
            <a:r>
              <a:rPr lang="en-US" b="0" i="0" dirty="0" err="1">
                <a:effectLst/>
                <a:latin typeface="Söhne"/>
              </a:rPr>
              <a:t>imaginea</a:t>
            </a:r>
            <a:r>
              <a:rPr lang="en-US" b="0" i="0" dirty="0">
                <a:effectLst/>
                <a:latin typeface="Söhne"/>
              </a:rPr>
              <a:t> </a:t>
            </a:r>
            <a:r>
              <a:rPr lang="en-US" b="0" i="0" dirty="0" err="1">
                <a:effectLst/>
                <a:latin typeface="Söhne"/>
              </a:rPr>
              <a:t>intr-una</a:t>
            </a:r>
            <a:r>
              <a:rPr lang="en-US" b="0" i="0" dirty="0">
                <a:effectLst/>
                <a:latin typeface="Söhne"/>
              </a:rPr>
              <a:t> din </a:t>
            </a:r>
            <a:r>
              <a:rPr lang="en-US" b="0" i="0" dirty="0" err="1">
                <a:effectLst/>
                <a:latin typeface="Söhne"/>
              </a:rPr>
              <a:t>cele</a:t>
            </a:r>
            <a:r>
              <a:rPr lang="en-US" b="0" i="0" dirty="0">
                <a:effectLst/>
                <a:latin typeface="Söhne"/>
              </a:rPr>
              <a:t> 7 </a:t>
            </a:r>
            <a:r>
              <a:rPr lang="en-US" b="0" i="0" dirty="0" err="1">
                <a:effectLst/>
                <a:latin typeface="Söhne"/>
              </a:rPr>
              <a:t>emotii</a:t>
            </a:r>
            <a:r>
              <a:rPr lang="en-US" b="0" i="0" dirty="0">
                <a:effectLst/>
                <a:latin typeface="Söhne"/>
              </a:rPr>
              <a:t>.</a:t>
            </a:r>
            <a:endParaRPr lang="en-US" dirty="0"/>
          </a:p>
        </p:txBody>
      </p:sp>
      <p:pic>
        <p:nvPicPr>
          <p:cNvPr id="5" name="Picture 4" descr="A green and red smiley faces&#10;&#10;Description automatically generated">
            <a:extLst>
              <a:ext uri="{FF2B5EF4-FFF2-40B4-BE49-F238E27FC236}">
                <a16:creationId xmlns:a16="http://schemas.microsoft.com/office/drawing/2014/main" id="{0E44F0DA-AF5D-21BA-82DC-01EF65276655}"/>
              </a:ext>
            </a:extLst>
          </p:cNvPr>
          <p:cNvPicPr>
            <a:picLocks noChangeAspect="1"/>
          </p:cNvPicPr>
          <p:nvPr/>
        </p:nvPicPr>
        <p:blipFill>
          <a:blip r:embed="rId3"/>
          <a:stretch>
            <a:fillRect/>
          </a:stretch>
        </p:blipFill>
        <p:spPr>
          <a:xfrm>
            <a:off x="6357257" y="2749211"/>
            <a:ext cx="4833257" cy="2416628"/>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01367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8DAF-AF39-A936-EA2C-F6A3CDF4A372}"/>
              </a:ext>
            </a:extLst>
          </p:cNvPr>
          <p:cNvSpPr>
            <a:spLocks noGrp="1"/>
          </p:cNvSpPr>
          <p:nvPr>
            <p:ph type="title"/>
          </p:nvPr>
        </p:nvSpPr>
        <p:spPr/>
        <p:txBody>
          <a:bodyPr/>
          <a:lstStyle/>
          <a:p>
            <a:r>
              <a:rPr lang="en-US" b="1" i="0" dirty="0" err="1">
                <a:effectLst/>
                <a:latin typeface="Söhne"/>
              </a:rPr>
              <a:t>Antrenarea</a:t>
            </a:r>
            <a:r>
              <a:rPr lang="en-US" b="1" i="0" dirty="0">
                <a:effectLst/>
                <a:latin typeface="Söhne"/>
              </a:rPr>
              <a:t> </a:t>
            </a:r>
            <a:r>
              <a:rPr lang="en-US" b="1" i="0" dirty="0" err="1">
                <a:effectLst/>
                <a:latin typeface="Söhne"/>
              </a:rPr>
              <a:t>Modelului</a:t>
            </a:r>
            <a:endParaRPr lang="en-US" dirty="0"/>
          </a:p>
        </p:txBody>
      </p:sp>
      <p:sp>
        <p:nvSpPr>
          <p:cNvPr id="3" name="Content Placeholder 2">
            <a:extLst>
              <a:ext uri="{FF2B5EF4-FFF2-40B4-BE49-F238E27FC236}">
                <a16:creationId xmlns:a16="http://schemas.microsoft.com/office/drawing/2014/main" id="{621EFE05-60C5-711E-54D5-852B00481411}"/>
              </a:ext>
            </a:extLst>
          </p:cNvPr>
          <p:cNvSpPr>
            <a:spLocks noGrp="1"/>
          </p:cNvSpPr>
          <p:nvPr>
            <p:ph idx="1"/>
          </p:nvPr>
        </p:nvSpPr>
        <p:spPr/>
        <p:txBody>
          <a:bodyPr/>
          <a:lstStyle/>
          <a:p>
            <a:r>
              <a:rPr lang="en-US" b="0" i="0" dirty="0" err="1">
                <a:solidFill>
                  <a:srgbClr val="D1D5DB"/>
                </a:solidFill>
                <a:effectLst/>
                <a:latin typeface="Söhne"/>
              </a:rPr>
              <a:t>Modelul</a:t>
            </a:r>
            <a:r>
              <a:rPr lang="en-US" b="0" i="0" dirty="0">
                <a:solidFill>
                  <a:srgbClr val="D1D5DB"/>
                </a:solidFill>
                <a:effectLst/>
                <a:latin typeface="Söhne"/>
              </a:rPr>
              <a:t> a </a:t>
            </a:r>
            <a:r>
              <a:rPr lang="en-US" b="0" i="0" dirty="0" err="1">
                <a:solidFill>
                  <a:srgbClr val="D1D5DB"/>
                </a:solidFill>
                <a:effectLst/>
                <a:latin typeface="Söhne"/>
              </a:rPr>
              <a:t>fost</a:t>
            </a:r>
            <a:r>
              <a:rPr lang="en-US" b="0" i="0" dirty="0">
                <a:solidFill>
                  <a:srgbClr val="D1D5DB"/>
                </a:solidFill>
                <a:effectLst/>
                <a:latin typeface="Söhne"/>
              </a:rPr>
              <a:t> </a:t>
            </a:r>
            <a:r>
              <a:rPr lang="en-US" b="0" i="0" dirty="0" err="1">
                <a:solidFill>
                  <a:srgbClr val="D1D5DB"/>
                </a:solidFill>
                <a:effectLst/>
                <a:latin typeface="Söhne"/>
              </a:rPr>
              <a:t>antrenat</a:t>
            </a:r>
            <a:r>
              <a:rPr lang="en-US" b="0" i="0" dirty="0">
                <a:solidFill>
                  <a:srgbClr val="D1D5DB"/>
                </a:solidFill>
                <a:effectLst/>
                <a:latin typeface="Söhne"/>
              </a:rPr>
              <a:t> </a:t>
            </a:r>
            <a:r>
              <a:rPr lang="en-US" b="0" i="0" dirty="0" err="1">
                <a:solidFill>
                  <a:srgbClr val="D1D5DB"/>
                </a:solidFill>
                <a:effectLst/>
                <a:latin typeface="Söhne"/>
              </a:rPr>
              <a:t>pentru</a:t>
            </a:r>
            <a:r>
              <a:rPr lang="en-US" b="0" i="0" dirty="0">
                <a:solidFill>
                  <a:srgbClr val="D1D5DB"/>
                </a:solidFill>
                <a:effectLst/>
                <a:latin typeface="Söhne"/>
              </a:rPr>
              <a:t> 25 de </a:t>
            </a:r>
            <a:r>
              <a:rPr lang="en-US" b="0" i="0" dirty="0" err="1">
                <a:solidFill>
                  <a:srgbClr val="D1D5DB"/>
                </a:solidFill>
                <a:effectLst/>
                <a:latin typeface="Söhne"/>
              </a:rPr>
              <a:t>epoci</a:t>
            </a:r>
            <a:r>
              <a:rPr lang="en-US" b="0" i="0" dirty="0">
                <a:solidFill>
                  <a:srgbClr val="D1D5DB"/>
                </a:solidFill>
                <a:effectLst/>
                <a:latin typeface="Söhne"/>
              </a:rPr>
              <a:t> cu un batch size de 64. Am </a:t>
            </a:r>
            <a:r>
              <a:rPr lang="en-US" b="0" i="0" dirty="0" err="1">
                <a:solidFill>
                  <a:srgbClr val="D1D5DB"/>
                </a:solidFill>
                <a:effectLst/>
                <a:latin typeface="Söhne"/>
              </a:rPr>
              <a:t>folosit</a:t>
            </a:r>
            <a:r>
              <a:rPr lang="en-US" b="0" i="0" dirty="0">
                <a:solidFill>
                  <a:srgbClr val="D1D5DB"/>
                </a:solidFill>
                <a:effectLst/>
                <a:latin typeface="Söhne"/>
              </a:rPr>
              <a:t> </a:t>
            </a:r>
            <a:r>
              <a:rPr lang="en-US" b="0" i="0" dirty="0" err="1">
                <a:solidFill>
                  <a:srgbClr val="D1D5DB"/>
                </a:solidFill>
                <a:effectLst/>
                <a:latin typeface="Söhne"/>
              </a:rPr>
              <a:t>optimizatorul</a:t>
            </a:r>
            <a:r>
              <a:rPr lang="en-US" b="0" i="0" dirty="0">
                <a:solidFill>
                  <a:srgbClr val="D1D5DB"/>
                </a:solidFill>
                <a:effectLst/>
                <a:latin typeface="Söhne"/>
              </a:rPr>
              <a:t> Adam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funcția</a:t>
            </a:r>
            <a:r>
              <a:rPr lang="en-US" b="0" i="0" dirty="0">
                <a:solidFill>
                  <a:srgbClr val="D1D5DB"/>
                </a:solidFill>
                <a:effectLst/>
                <a:latin typeface="Söhne"/>
              </a:rPr>
              <a:t> de </a:t>
            </a:r>
            <a:r>
              <a:rPr lang="en-US" b="0" i="0" dirty="0" err="1">
                <a:solidFill>
                  <a:srgbClr val="D1D5DB"/>
                </a:solidFill>
                <a:effectLst/>
                <a:latin typeface="Söhne"/>
              </a:rPr>
              <a:t>pierdere</a:t>
            </a:r>
            <a:r>
              <a:rPr lang="en-US" b="0" i="0" dirty="0">
                <a:solidFill>
                  <a:srgbClr val="D1D5DB"/>
                </a:solidFill>
                <a:effectLst/>
                <a:latin typeface="Söhne"/>
              </a:rPr>
              <a:t> '</a:t>
            </a:r>
            <a:r>
              <a:rPr lang="en-US" b="0" i="0" dirty="0" err="1">
                <a:solidFill>
                  <a:srgbClr val="D1D5DB"/>
                </a:solidFill>
                <a:effectLst/>
                <a:latin typeface="Söhne"/>
              </a:rPr>
              <a:t>categorical_crossentropy</a:t>
            </a:r>
            <a:r>
              <a:rPr lang="en-US" b="0" i="0" dirty="0">
                <a:solidFill>
                  <a:srgbClr val="D1D5DB"/>
                </a:solidFill>
                <a:effectLst/>
                <a:latin typeface="Söhne"/>
              </a:rPr>
              <a:t>'. De </a:t>
            </a:r>
            <a:r>
              <a:rPr lang="en-US" b="0" i="0" dirty="0" err="1">
                <a:solidFill>
                  <a:srgbClr val="D1D5DB"/>
                </a:solidFill>
                <a:effectLst/>
                <a:latin typeface="Söhne"/>
              </a:rPr>
              <a:t>asemenea</a:t>
            </a:r>
            <a:r>
              <a:rPr lang="en-US" b="0" i="0" dirty="0">
                <a:solidFill>
                  <a:srgbClr val="D1D5DB"/>
                </a:solidFill>
                <a:effectLst/>
                <a:latin typeface="Söhne"/>
              </a:rPr>
              <a:t>, </a:t>
            </a:r>
            <a:r>
              <a:rPr lang="en-US" b="0" i="0" dirty="0" err="1">
                <a:solidFill>
                  <a:srgbClr val="D1D5DB"/>
                </a:solidFill>
                <a:effectLst/>
                <a:latin typeface="Söhne"/>
              </a:rPr>
              <a:t>setul</a:t>
            </a:r>
            <a:r>
              <a:rPr lang="en-US" b="0" i="0" dirty="0">
                <a:solidFill>
                  <a:srgbClr val="D1D5DB"/>
                </a:solidFill>
                <a:effectLst/>
                <a:latin typeface="Söhne"/>
              </a:rPr>
              <a:t> de date a </a:t>
            </a:r>
            <a:r>
              <a:rPr lang="en-US" b="0" i="0" dirty="0" err="1">
                <a:solidFill>
                  <a:srgbClr val="D1D5DB"/>
                </a:solidFill>
                <a:effectLst/>
                <a:latin typeface="Söhne"/>
              </a:rPr>
              <a:t>fost</a:t>
            </a:r>
            <a:r>
              <a:rPr lang="en-US" b="0" i="0" dirty="0">
                <a:solidFill>
                  <a:srgbClr val="D1D5DB"/>
                </a:solidFill>
                <a:effectLst/>
                <a:latin typeface="Söhne"/>
              </a:rPr>
              <a:t> </a:t>
            </a:r>
            <a:r>
              <a:rPr lang="en-US" b="0" i="0" dirty="0" err="1">
                <a:solidFill>
                  <a:srgbClr val="D1D5DB"/>
                </a:solidFill>
                <a:effectLst/>
                <a:latin typeface="Söhne"/>
              </a:rPr>
              <a:t>împărțit</a:t>
            </a:r>
            <a:r>
              <a:rPr lang="en-US" b="0" i="0" dirty="0">
                <a:solidFill>
                  <a:srgbClr val="D1D5DB"/>
                </a:solidFill>
                <a:effectLst/>
                <a:latin typeface="Söhne"/>
              </a:rPr>
              <a:t> </a:t>
            </a:r>
            <a:r>
              <a:rPr lang="en-US" b="0" i="0" dirty="0" err="1">
                <a:solidFill>
                  <a:srgbClr val="D1D5DB"/>
                </a:solidFill>
                <a:effectLst/>
                <a:latin typeface="Söhne"/>
              </a:rPr>
              <a:t>într</a:t>
            </a:r>
            <a:r>
              <a:rPr lang="en-US" b="0" i="0" dirty="0">
                <a:solidFill>
                  <a:srgbClr val="D1D5DB"/>
                </a:solidFill>
                <a:effectLst/>
                <a:latin typeface="Söhne"/>
              </a:rPr>
              <a:t>-un set de </a:t>
            </a:r>
            <a:r>
              <a:rPr lang="en-US" b="0" i="0" dirty="0" err="1">
                <a:solidFill>
                  <a:srgbClr val="D1D5DB"/>
                </a:solidFill>
                <a:effectLst/>
                <a:latin typeface="Söhne"/>
              </a:rPr>
              <a:t>antrenare</a:t>
            </a:r>
            <a:r>
              <a:rPr lang="en-US" b="0" i="0" dirty="0">
                <a:solidFill>
                  <a:srgbClr val="D1D5DB"/>
                </a:solidFill>
                <a:effectLst/>
                <a:latin typeface="Söhne"/>
              </a:rPr>
              <a:t>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unul</a:t>
            </a:r>
            <a:r>
              <a:rPr lang="en-US" b="0" i="0" dirty="0">
                <a:solidFill>
                  <a:srgbClr val="D1D5DB"/>
                </a:solidFill>
                <a:effectLst/>
                <a:latin typeface="Söhne"/>
              </a:rPr>
              <a:t> de </a:t>
            </a:r>
            <a:r>
              <a:rPr lang="en-US" b="0" i="0" dirty="0" err="1">
                <a:solidFill>
                  <a:srgbClr val="D1D5DB"/>
                </a:solidFill>
                <a:effectLst/>
                <a:latin typeface="Söhne"/>
              </a:rPr>
              <a:t>validare</a:t>
            </a:r>
            <a:r>
              <a:rPr lang="en-US" b="0" i="0" dirty="0">
                <a:solidFill>
                  <a:srgbClr val="D1D5DB"/>
                </a:solidFill>
                <a:effectLst/>
                <a:latin typeface="Söhne"/>
              </a:rPr>
              <a:t> </a:t>
            </a:r>
            <a:r>
              <a:rPr lang="en-US" b="0" i="0" dirty="0" err="1">
                <a:solidFill>
                  <a:srgbClr val="D1D5DB"/>
                </a:solidFill>
                <a:effectLst/>
                <a:latin typeface="Söhne"/>
              </a:rPr>
              <a:t>pentru</a:t>
            </a:r>
            <a:r>
              <a:rPr lang="en-US" b="0" i="0" dirty="0">
                <a:solidFill>
                  <a:srgbClr val="D1D5DB"/>
                </a:solidFill>
                <a:effectLst/>
                <a:latin typeface="Söhne"/>
              </a:rPr>
              <a:t> a </a:t>
            </a:r>
            <a:r>
              <a:rPr lang="en-US" b="0" i="0" dirty="0" err="1">
                <a:solidFill>
                  <a:srgbClr val="D1D5DB"/>
                </a:solidFill>
                <a:effectLst/>
                <a:latin typeface="Söhne"/>
              </a:rPr>
              <a:t>monitoriza</a:t>
            </a:r>
            <a:r>
              <a:rPr lang="en-US" b="0" i="0" dirty="0">
                <a:solidFill>
                  <a:srgbClr val="D1D5DB"/>
                </a:solidFill>
                <a:effectLst/>
                <a:latin typeface="Söhne"/>
              </a:rPr>
              <a:t>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preveni</a:t>
            </a:r>
            <a:r>
              <a:rPr lang="en-US" b="0" i="0" dirty="0">
                <a:solidFill>
                  <a:srgbClr val="D1D5DB"/>
                </a:solidFill>
                <a:effectLst/>
                <a:latin typeface="Söhne"/>
              </a:rPr>
              <a:t> overfitting-</a:t>
            </a:r>
            <a:r>
              <a:rPr lang="en-US" b="0" i="0" dirty="0" err="1">
                <a:solidFill>
                  <a:srgbClr val="D1D5DB"/>
                </a:solidFill>
                <a:effectLst/>
                <a:latin typeface="Söhne"/>
              </a:rPr>
              <a:t>ul</a:t>
            </a:r>
            <a:r>
              <a:rPr lang="en-US" b="0" i="0" dirty="0">
                <a:solidFill>
                  <a:srgbClr val="D1D5DB"/>
                </a:solidFill>
                <a:effectLst/>
                <a:latin typeface="Söhne"/>
              </a:rPr>
              <a:t> </a:t>
            </a:r>
            <a:r>
              <a:rPr lang="en-US" b="0" i="0" dirty="0" err="1">
                <a:solidFill>
                  <a:srgbClr val="D1D5DB"/>
                </a:solidFill>
                <a:effectLst/>
                <a:latin typeface="Söhne"/>
              </a:rPr>
              <a:t>în</a:t>
            </a:r>
            <a:r>
              <a:rPr lang="en-US" b="0" i="0" dirty="0">
                <a:solidFill>
                  <a:srgbClr val="D1D5DB"/>
                </a:solidFill>
                <a:effectLst/>
                <a:latin typeface="Söhne"/>
              </a:rPr>
              <a:t> </a:t>
            </a:r>
            <a:r>
              <a:rPr lang="en-US" b="0" i="0" dirty="0" err="1">
                <a:solidFill>
                  <a:srgbClr val="D1D5DB"/>
                </a:solidFill>
                <a:effectLst/>
                <a:latin typeface="Söhne"/>
              </a:rPr>
              <a:t>timpul</a:t>
            </a:r>
            <a:r>
              <a:rPr lang="en-US" b="0" i="0" dirty="0">
                <a:solidFill>
                  <a:srgbClr val="D1D5DB"/>
                </a:solidFill>
                <a:effectLst/>
                <a:latin typeface="Söhne"/>
              </a:rPr>
              <a:t> </a:t>
            </a:r>
            <a:r>
              <a:rPr lang="en-US" b="0" i="0" dirty="0" err="1">
                <a:solidFill>
                  <a:srgbClr val="D1D5DB"/>
                </a:solidFill>
                <a:effectLst/>
                <a:latin typeface="Söhne"/>
              </a:rPr>
              <a:t>antrenării</a:t>
            </a:r>
            <a:r>
              <a:rPr lang="en-US" b="0" i="0" dirty="0">
                <a:solidFill>
                  <a:srgbClr val="D1D5DB"/>
                </a:solidFill>
                <a:effectLst/>
                <a:latin typeface="Söhne"/>
              </a:rPr>
              <a:t>.</a:t>
            </a:r>
            <a:endParaRPr lang="en-US" dirty="0"/>
          </a:p>
        </p:txBody>
      </p:sp>
      <p:pic>
        <p:nvPicPr>
          <p:cNvPr id="5" name="Picture 4">
            <a:extLst>
              <a:ext uri="{FF2B5EF4-FFF2-40B4-BE49-F238E27FC236}">
                <a16:creationId xmlns:a16="http://schemas.microsoft.com/office/drawing/2014/main" id="{AEA19555-D716-109A-827C-7FBC496426BE}"/>
              </a:ext>
            </a:extLst>
          </p:cNvPr>
          <p:cNvPicPr>
            <a:picLocks noChangeAspect="1"/>
          </p:cNvPicPr>
          <p:nvPr/>
        </p:nvPicPr>
        <p:blipFill>
          <a:blip r:embed="rId2"/>
          <a:stretch>
            <a:fillRect/>
          </a:stretch>
        </p:blipFill>
        <p:spPr>
          <a:xfrm>
            <a:off x="924443" y="5019869"/>
            <a:ext cx="10033360" cy="449436"/>
          </a:xfrm>
          <a:prstGeom prst="rect">
            <a:avLst/>
          </a:prstGeom>
        </p:spPr>
      </p:pic>
    </p:spTree>
    <p:extLst>
      <p:ext uri="{BB962C8B-B14F-4D97-AF65-F5344CB8AC3E}">
        <p14:creationId xmlns:p14="http://schemas.microsoft.com/office/powerpoint/2010/main" val="86670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graph&#10;&#10;Description automatically generated">
            <a:extLst>
              <a:ext uri="{FF2B5EF4-FFF2-40B4-BE49-F238E27FC236}">
                <a16:creationId xmlns:a16="http://schemas.microsoft.com/office/drawing/2014/main" id="{BBF26745-F9A5-4567-B2DF-6EF00AE409E5}"/>
              </a:ext>
            </a:extLst>
          </p:cNvPr>
          <p:cNvPicPr>
            <a:picLocks noGrp="1" noChangeAspect="1"/>
          </p:cNvPicPr>
          <p:nvPr>
            <p:ph idx="1"/>
          </p:nvPr>
        </p:nvPicPr>
        <p:blipFill rotWithShape="1">
          <a:blip r:embed="rId2"/>
          <a:srcRect l="1083" t="5702" r="30103" b="15578"/>
          <a:stretch/>
        </p:blipFill>
        <p:spPr>
          <a:xfrm>
            <a:off x="2541036" y="2108718"/>
            <a:ext cx="7109927" cy="2640563"/>
          </a:xfrm>
        </p:spPr>
      </p:pic>
      <p:sp>
        <p:nvSpPr>
          <p:cNvPr id="7" name="TextBox 6">
            <a:extLst>
              <a:ext uri="{FF2B5EF4-FFF2-40B4-BE49-F238E27FC236}">
                <a16:creationId xmlns:a16="http://schemas.microsoft.com/office/drawing/2014/main" id="{F82CCDD5-6859-6B41-41F0-3595F1B27D7A}"/>
              </a:ext>
            </a:extLst>
          </p:cNvPr>
          <p:cNvSpPr txBox="1"/>
          <p:nvPr/>
        </p:nvSpPr>
        <p:spPr>
          <a:xfrm>
            <a:off x="3265714" y="615819"/>
            <a:ext cx="5850294" cy="861774"/>
          </a:xfrm>
          <a:prstGeom prst="rect">
            <a:avLst/>
          </a:prstGeom>
          <a:noFill/>
        </p:spPr>
        <p:txBody>
          <a:bodyPr wrap="square" rtlCol="0">
            <a:spAutoFit/>
          </a:bodyPr>
          <a:lstStyle/>
          <a:p>
            <a:pPr algn="ctr"/>
            <a:r>
              <a:rPr lang="en-US" sz="3200" b="1" i="0" dirty="0" err="1">
                <a:effectLst/>
                <a:latin typeface="Sitka Text Semibold" panose="020F0502020204030204" pitchFamily="2" charset="0"/>
              </a:rPr>
              <a:t>Rezultate</a:t>
            </a:r>
            <a:r>
              <a:rPr lang="en-US" sz="3200" b="1" i="0" dirty="0">
                <a:effectLst/>
                <a:latin typeface="Sitka Text Semibold" panose="020F0502020204030204" pitchFamily="2" charset="0"/>
              </a:rPr>
              <a:t> </a:t>
            </a:r>
            <a:r>
              <a:rPr lang="en-US" sz="3200" b="1" dirty="0" err="1">
                <a:latin typeface="Sitka Text Semibold" panose="020F0502020204030204" pitchFamily="2" charset="0"/>
              </a:rPr>
              <a:t>s</a:t>
            </a:r>
            <a:r>
              <a:rPr lang="en-US" sz="3200" b="1" i="0" dirty="0" err="1">
                <a:effectLst/>
                <a:latin typeface="Sitka Text Semibold" panose="020F0502020204030204" pitchFamily="2" charset="0"/>
              </a:rPr>
              <a:t>i</a:t>
            </a:r>
            <a:r>
              <a:rPr lang="en-US" sz="3200" b="1" i="0" dirty="0">
                <a:effectLst/>
                <a:latin typeface="Sitka Text Semibold" panose="020F0502020204030204" pitchFamily="2" charset="0"/>
              </a:rPr>
              <a:t> </a:t>
            </a:r>
            <a:r>
              <a:rPr lang="en-US" sz="3200" b="1" i="0" dirty="0" err="1">
                <a:effectLst/>
                <a:latin typeface="Sitka Text Semibold" panose="020F0502020204030204" pitchFamily="2" charset="0"/>
              </a:rPr>
              <a:t>Evaluare</a:t>
            </a:r>
            <a:endParaRPr lang="en-US" sz="3200" b="1" i="0" dirty="0">
              <a:effectLst/>
              <a:latin typeface="Sitka Text Semibold" panose="020F0502020204030204" pitchFamily="2" charset="0"/>
            </a:endParaRPr>
          </a:p>
          <a:p>
            <a:pPr algn="ctr"/>
            <a:endParaRPr lang="en-US" dirty="0"/>
          </a:p>
        </p:txBody>
      </p:sp>
      <p:pic>
        <p:nvPicPr>
          <p:cNvPr id="9" name="Picture 8">
            <a:extLst>
              <a:ext uri="{FF2B5EF4-FFF2-40B4-BE49-F238E27FC236}">
                <a16:creationId xmlns:a16="http://schemas.microsoft.com/office/drawing/2014/main" id="{448F4E8C-0F82-6695-C037-CCADEE6A0C70}"/>
              </a:ext>
            </a:extLst>
          </p:cNvPr>
          <p:cNvPicPr>
            <a:picLocks noChangeAspect="1"/>
          </p:cNvPicPr>
          <p:nvPr/>
        </p:nvPicPr>
        <p:blipFill rotWithShape="1">
          <a:blip r:embed="rId3"/>
          <a:srcRect r="673" b="32535"/>
          <a:stretch/>
        </p:blipFill>
        <p:spPr>
          <a:xfrm>
            <a:off x="3120955" y="5236517"/>
            <a:ext cx="5950090" cy="287778"/>
          </a:xfrm>
          <a:prstGeom prst="rect">
            <a:avLst/>
          </a:prstGeom>
        </p:spPr>
      </p:pic>
    </p:spTree>
    <p:extLst>
      <p:ext uri="{BB962C8B-B14F-4D97-AF65-F5344CB8AC3E}">
        <p14:creationId xmlns:p14="http://schemas.microsoft.com/office/powerpoint/2010/main" val="371466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graph&#10;&#10;Description automatically generated">
            <a:extLst>
              <a:ext uri="{FF2B5EF4-FFF2-40B4-BE49-F238E27FC236}">
                <a16:creationId xmlns:a16="http://schemas.microsoft.com/office/drawing/2014/main" id="{DB4EC2BF-14A7-B893-39AD-A9B384BD8E62}"/>
              </a:ext>
            </a:extLst>
          </p:cNvPr>
          <p:cNvPicPr>
            <a:picLocks noGrp="1" noChangeAspect="1"/>
          </p:cNvPicPr>
          <p:nvPr>
            <p:ph idx="1"/>
          </p:nvPr>
        </p:nvPicPr>
        <p:blipFill rotWithShape="1">
          <a:blip r:embed="rId2"/>
          <a:srcRect l="1261" t="5135" r="65124" b="15475"/>
          <a:stretch/>
        </p:blipFill>
        <p:spPr>
          <a:xfrm>
            <a:off x="1137490" y="1154685"/>
            <a:ext cx="5926045" cy="4548631"/>
          </a:xfrm>
          <a:prstGeom prst="rect">
            <a:avLst/>
          </a:prstGeom>
        </p:spPr>
      </p:pic>
      <p:sp>
        <p:nvSpPr>
          <p:cNvPr id="24" name="Rectangle 23">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E1FCF1-368B-29F4-24F9-44D5FAEC6071}"/>
              </a:ext>
            </a:extLst>
          </p:cNvPr>
          <p:cNvSpPr txBox="1"/>
          <p:nvPr/>
        </p:nvSpPr>
        <p:spPr>
          <a:xfrm>
            <a:off x="7859487" y="2096064"/>
            <a:ext cx="3408070" cy="3962120"/>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600" b="0" i="0">
                <a:solidFill>
                  <a:srgbClr val="FFFFFF"/>
                </a:solidFill>
                <a:effectLst>
                  <a:outerShdw blurRad="50800" dist="38100" dir="2700000" algn="tl" rotWithShape="0">
                    <a:srgbClr val="000000">
                      <a:alpha val="48000"/>
                    </a:srgbClr>
                  </a:outerShdw>
                </a:effectLst>
              </a:rPr>
              <a:t>Graficul 'Accuracy over epochs' ilustrează evoluția acurateței modelului pe parcursul celor 25 de epoci de antrenare. Observăm o creștere constantă a acurateței pe setul de antrenare (linia albastră), ceea ce indică faptul că modelul își îmbunătățește performanța în recunoașterea corectă a emoțiilor pe măsură ce învață din date. Acuratețea pe setul de validare (linia portocalie)</a:t>
            </a:r>
            <a:endParaRPr lang="en-US" sz="1600">
              <a:solidFill>
                <a:srgbClr val="FFFFFF"/>
              </a:solidFill>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8379809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294</TotalTime>
  <Words>408</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Rockwell</vt:lpstr>
      <vt:lpstr>Sitka Text Semibold</vt:lpstr>
      <vt:lpstr>Söhne</vt:lpstr>
      <vt:lpstr>zeitung</vt:lpstr>
      <vt:lpstr>Damask</vt:lpstr>
      <vt:lpstr>Aplicatie de detectare a emotiilor folosind invatare automata</vt:lpstr>
      <vt:lpstr>Introducere</vt:lpstr>
      <vt:lpstr>Setul de date</vt:lpstr>
      <vt:lpstr>Alegerea modelului</vt:lpstr>
      <vt:lpstr>Arhitectura modelului</vt:lpstr>
      <vt:lpstr>Arhitectura modelului</vt:lpstr>
      <vt:lpstr>Antrenarea Modelului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Aplicatie de detectare a emotiilor folosind invatare automata</dc:title>
  <dc:creator>Ivan Catalin</dc:creator>
  <cp:lastModifiedBy>Ivan Catalin</cp:lastModifiedBy>
  <cp:revision>4</cp:revision>
  <dcterms:created xsi:type="dcterms:W3CDTF">2024-01-10T08:49:15Z</dcterms:created>
  <dcterms:modified xsi:type="dcterms:W3CDTF">2024-01-23T10:56:53Z</dcterms:modified>
</cp:coreProperties>
</file>