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handoutMasterIdLst>
    <p:handoutMasterId r:id="rId23"/>
  </p:handoutMasterIdLst>
  <p:sldIdLst>
    <p:sldId id="256" r:id="rId2"/>
    <p:sldId id="259" r:id="rId3"/>
    <p:sldId id="262" r:id="rId4"/>
    <p:sldId id="264" r:id="rId5"/>
    <p:sldId id="301" r:id="rId6"/>
    <p:sldId id="307" r:id="rId7"/>
    <p:sldId id="302" r:id="rId8"/>
    <p:sldId id="308" r:id="rId9"/>
    <p:sldId id="303" r:id="rId10"/>
    <p:sldId id="309" r:id="rId11"/>
    <p:sldId id="304" r:id="rId12"/>
    <p:sldId id="310" r:id="rId13"/>
    <p:sldId id="305" r:id="rId14"/>
    <p:sldId id="311" r:id="rId15"/>
    <p:sldId id="312" r:id="rId16"/>
    <p:sldId id="266" r:id="rId17"/>
    <p:sldId id="313" r:id="rId18"/>
    <p:sldId id="314" r:id="rId19"/>
    <p:sldId id="315" r:id="rId20"/>
    <p:sldId id="265" r:id="rId21"/>
  </p:sldIdLst>
  <p:sldSz cx="9144000" cy="5143500" type="screen16x9"/>
  <p:notesSz cx="6858000" cy="9144000"/>
  <p:embeddedFontLst>
    <p:embeddedFont>
      <p:font typeface="Bebas Neue" panose="020B0606020202050201" pitchFamily="34" charset="0"/>
      <p:regular r:id="rId24"/>
    </p:embeddedFont>
    <p:embeddedFont>
      <p:font typeface="Google Sans" panose="020B050303050204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Varela Round" panose="00000500000000000000" pitchFamily="2" charset="-79"/>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2E842-D204-4C44-930A-8634C1F29C24}">
  <a:tblStyle styleId="{28B2E842-D204-4C44-930A-8634C1F29C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10" autoAdjust="0"/>
  </p:normalViewPr>
  <p:slideViewPr>
    <p:cSldViewPr snapToGrid="0" showGuides="1">
      <p:cViewPr varScale="1">
        <p:scale>
          <a:sx n="129" d="100"/>
          <a:sy n="129" d="100"/>
        </p:scale>
        <p:origin x="1026" y="120"/>
      </p:cViewPr>
      <p:guideLst>
        <p:guide orient="horz" pos="1597"/>
        <p:guide pos="2880"/>
      </p:guideLst>
    </p:cSldViewPr>
  </p:slideViewPr>
  <p:notesTextViewPr>
    <p:cViewPr>
      <p:scale>
        <a:sx n="1" d="1"/>
        <a:sy n="1" d="1"/>
      </p:scale>
      <p:origin x="0" y="0"/>
    </p:cViewPr>
  </p:notesTextViewPr>
  <p:notesViewPr>
    <p:cSldViewPr snapToGrid="0" showGuides="1">
      <p:cViewPr varScale="1">
        <p:scale>
          <a:sx n="83" d="100"/>
          <a:sy n="83" d="100"/>
        </p:scale>
        <p:origin x="385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a:extLst>
              <a:ext uri="{FF2B5EF4-FFF2-40B4-BE49-F238E27FC236}">
                <a16:creationId xmlns:a16="http://schemas.microsoft.com/office/drawing/2014/main" id="{637EF22C-2C14-BD29-1A37-606FB750F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Місце для дати 2">
            <a:extLst>
              <a:ext uri="{FF2B5EF4-FFF2-40B4-BE49-F238E27FC236}">
                <a16:creationId xmlns:a16="http://schemas.microsoft.com/office/drawing/2014/main" id="{FC760564-D684-671D-6AEF-6B7B5FB4B3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FCA47C-D0A2-4997-9A1B-0C8AA061BD3C}" type="datetimeFigureOut">
              <a:rPr lang="ru-UA" smtClean="0"/>
              <a:t>27.09.2023</a:t>
            </a:fld>
            <a:endParaRPr lang="ru-UA"/>
          </a:p>
        </p:txBody>
      </p:sp>
      <p:sp>
        <p:nvSpPr>
          <p:cNvPr id="4" name="Місце для нижнього колонтитула 3">
            <a:extLst>
              <a:ext uri="{FF2B5EF4-FFF2-40B4-BE49-F238E27FC236}">
                <a16:creationId xmlns:a16="http://schemas.microsoft.com/office/drawing/2014/main" id="{7E40ADF7-EAB8-97C2-EF98-EA6B3F375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5" name="Місце для номера слайда 4">
            <a:extLst>
              <a:ext uri="{FF2B5EF4-FFF2-40B4-BE49-F238E27FC236}">
                <a16:creationId xmlns:a16="http://schemas.microsoft.com/office/drawing/2014/main" id="{EA8B768B-89FD-3FF0-A994-C483E68189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47F506-DF12-4EB6-AA80-6D8586F611A0}" type="slidenum">
              <a:rPr lang="ru-UA" smtClean="0"/>
              <a:t>‹№›</a:t>
            </a:fld>
            <a:endParaRPr lang="ru-UA"/>
          </a:p>
        </p:txBody>
      </p:sp>
    </p:spTree>
    <p:extLst>
      <p:ext uri="{BB962C8B-B14F-4D97-AF65-F5344CB8AC3E}">
        <p14:creationId xmlns:p14="http://schemas.microsoft.com/office/powerpoint/2010/main" val="37499322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99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66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48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10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3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440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24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19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d09e57de2_3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dd09e57de2_3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2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597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56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38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00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817050" y="1196798"/>
            <a:ext cx="3633900" cy="111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5" name="Google Shape;195;p1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txBox="1">
            <a:spLocks noGrp="1"/>
          </p:cNvSpPr>
          <p:nvPr>
            <p:ph type="title"/>
          </p:nvPr>
        </p:nvSpPr>
        <p:spPr>
          <a:xfrm>
            <a:off x="1698875" y="1319200"/>
            <a:ext cx="5746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14"/>
          <p:cNvSpPr txBox="1">
            <a:spLocks noGrp="1"/>
          </p:cNvSpPr>
          <p:nvPr>
            <p:ph type="subTitle" idx="1"/>
          </p:nvPr>
        </p:nvSpPr>
        <p:spPr>
          <a:xfrm>
            <a:off x="2483300" y="3283700"/>
            <a:ext cx="41775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11" name="Google Shape;211;p1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214;p15"/>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5"/>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9" name="Google Shape;219;p15"/>
          <p:cNvGrpSpPr/>
          <p:nvPr/>
        </p:nvGrpSpPr>
        <p:grpSpPr>
          <a:xfrm>
            <a:off x="7281603" y="44642"/>
            <a:ext cx="1753890" cy="1327736"/>
            <a:chOff x="2333960" y="2049193"/>
            <a:chExt cx="1137900" cy="861417"/>
          </a:xfrm>
        </p:grpSpPr>
        <p:sp>
          <p:nvSpPr>
            <p:cNvPr id="220" name="Google Shape;220;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228"/>
        <p:cNvGrpSpPr/>
        <p:nvPr/>
      </p:nvGrpSpPr>
      <p:grpSpPr>
        <a:xfrm>
          <a:off x="0" y="0"/>
          <a:ext cx="0" cy="0"/>
          <a:chOff x="0" y="0"/>
          <a:chExt cx="0" cy="0"/>
        </a:xfrm>
      </p:grpSpPr>
      <p:grpSp>
        <p:nvGrpSpPr>
          <p:cNvPr id="229" name="Google Shape;229;p16"/>
          <p:cNvGrpSpPr/>
          <p:nvPr/>
        </p:nvGrpSpPr>
        <p:grpSpPr>
          <a:xfrm>
            <a:off x="323275" y="322475"/>
            <a:ext cx="8490434" cy="4491900"/>
            <a:chOff x="323275" y="322475"/>
            <a:chExt cx="8490434" cy="4491900"/>
          </a:xfrm>
        </p:grpSpPr>
        <p:sp>
          <p:nvSpPr>
            <p:cNvPr id="230" name="Google Shape;230;p1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6"/>
            <p:cNvGrpSpPr/>
            <p:nvPr/>
          </p:nvGrpSpPr>
          <p:grpSpPr>
            <a:xfrm flipH="1">
              <a:off x="331504" y="469451"/>
              <a:ext cx="8482204" cy="530259"/>
              <a:chOff x="716550" y="1893994"/>
              <a:chExt cx="7697100" cy="481179"/>
            </a:xfrm>
          </p:grpSpPr>
          <p:cxnSp>
            <p:nvCxnSpPr>
              <p:cNvPr id="232" name="Google Shape;232;p1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33" name="Google Shape;233;p1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6"/>
          <p:cNvSpPr txBox="1">
            <a:spLocks noGrp="1"/>
          </p:cNvSpPr>
          <p:nvPr>
            <p:ph type="title"/>
          </p:nvPr>
        </p:nvSpPr>
        <p:spPr>
          <a:xfrm flipH="1">
            <a:off x="4582025" y="1439448"/>
            <a:ext cx="3852000" cy="15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6"/>
          <p:cNvSpPr txBox="1">
            <a:spLocks noGrp="1"/>
          </p:cNvSpPr>
          <p:nvPr>
            <p:ph type="subTitle" idx="1"/>
          </p:nvPr>
        </p:nvSpPr>
        <p:spPr>
          <a:xfrm flipH="1">
            <a:off x="4582025" y="3018900"/>
            <a:ext cx="3852000" cy="12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0" r:id="rId5"/>
    <p:sldLayoutId id="2147483661" r:id="rId6"/>
    <p:sldLayoutId id="2147483662"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2052994"/>
            <a:ext cx="6798000" cy="10375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Workcase 3</a:t>
            </a:r>
            <a:endParaRPr dirty="0"/>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Виконали</a:t>
            </a:r>
            <a:r>
              <a:rPr lang="en-US" dirty="0"/>
              <a:t>: </a:t>
            </a:r>
            <a:r>
              <a:rPr lang="uk-UA" dirty="0"/>
              <a:t>Чех І. В. та </a:t>
            </a:r>
            <a:r>
              <a:rPr lang="uk-UA" dirty="0" err="1"/>
              <a:t>Дзизиль</a:t>
            </a:r>
            <a:r>
              <a:rPr lang="uk-UA" dirty="0"/>
              <a:t> Д.Є.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529" name="Google Shape;529;p37"/>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4</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id="{2B99E121-AB34-44B7-1257-D5DBAEA6C8CB}"/>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120921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uk-UA" dirty="0"/>
              <a:t>5</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grpSp>
        <p:nvGrpSpPr>
          <p:cNvPr id="4" name="Google Shape;910;p51">
            <a:extLst>
              <a:ext uri="{FF2B5EF4-FFF2-40B4-BE49-F238E27FC236}">
                <a16:creationId xmlns:a16="http://schemas.microsoft.com/office/drawing/2014/main" id="{09BF011D-4A13-981E-B82D-355C2EAD363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id="{D0442576-E368-2F34-63C1-C6C1D8136CD2}"/>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id="{A2C1ECEF-2EF1-E3BF-D2A3-FB91EEED0B7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id="{D2167B86-E33E-CAA7-CD81-83294F7943E6}"/>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id="{AE8ED5B0-9694-BD38-34E2-6BBB17CF39DF}"/>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id="{6E125EBF-6596-4B57-893E-9C4063509AFB}"/>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125473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529" name="Google Shape;529;p37"/>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5</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id="{8F4730CE-A594-CC02-B383-47988891654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280879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6</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6025" y="2477852"/>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You can enter a subtitle here if you need it</a:t>
            </a:r>
            <a:endParaRPr dirty="0"/>
          </a:p>
        </p:txBody>
      </p:sp>
      <p:grpSp>
        <p:nvGrpSpPr>
          <p:cNvPr id="4" name="Google Shape;910;p51">
            <a:extLst>
              <a:ext uri="{FF2B5EF4-FFF2-40B4-BE49-F238E27FC236}">
                <a16:creationId xmlns:a16="http://schemas.microsoft.com/office/drawing/2014/main"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id="{DBF00557-9F69-81F0-BD4B-F5B5F33B852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342680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529" name="Google Shape;529;p37"/>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6</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206091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2" name="Google Shape;544;p38">
            <a:extLst>
              <a:ext uri="{FF2B5EF4-FFF2-40B4-BE49-F238E27FC236}">
                <a16:creationId xmlns:a16="http://schemas.microsoft.com/office/drawing/2014/main" id="{3BC7A4E0-7CD1-E7FA-99EF-509FAD171AC8}"/>
              </a:ext>
            </a:extLst>
          </p:cNvPr>
          <p:cNvSpPr txBox="1">
            <a:spLocks noGrp="1"/>
          </p:cNvSpPr>
          <p:nvPr>
            <p:ph type="title"/>
          </p:nvPr>
        </p:nvSpPr>
        <p:spPr>
          <a:xfrm>
            <a:off x="1258190" y="1261985"/>
            <a:ext cx="6627619" cy="1965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3200" i="0" dirty="0" err="1">
                <a:solidFill>
                  <a:srgbClr val="3C4043"/>
                </a:solidFill>
                <a:effectLst/>
                <a:latin typeface="Google Sans" panose="020B0503030502040204" pitchFamily="34" charset="0"/>
              </a:rPr>
              <a:t>Опишіть</a:t>
            </a:r>
            <a:r>
              <a:rPr lang="ru-RU" sz="3200" i="0" dirty="0">
                <a:solidFill>
                  <a:srgbClr val="3C4043"/>
                </a:solidFill>
                <a:effectLst/>
                <a:latin typeface="Google Sans" panose="020B0503030502040204" pitchFamily="34" charset="0"/>
              </a:rPr>
              <a:t> </a:t>
            </a:r>
            <a:r>
              <a:rPr lang="ru-RU" sz="3200" i="0" dirty="0" err="1">
                <a:solidFill>
                  <a:srgbClr val="3C4043"/>
                </a:solidFill>
                <a:effectLst/>
                <a:latin typeface="Google Sans" panose="020B0503030502040204" pitchFamily="34" charset="0"/>
              </a:rPr>
              <a:t>які</a:t>
            </a:r>
            <a:r>
              <a:rPr lang="ru-RU" sz="3200" i="0" dirty="0">
                <a:solidFill>
                  <a:srgbClr val="3C4043"/>
                </a:solidFill>
                <a:effectLst/>
                <a:latin typeface="Google Sans" panose="020B0503030502040204" pitchFamily="34" charset="0"/>
              </a:rPr>
              <a:t> типи </a:t>
            </a:r>
            <a:r>
              <a:rPr lang="ru-RU" sz="3200" i="0" dirty="0" err="1">
                <a:solidFill>
                  <a:srgbClr val="3C4043"/>
                </a:solidFill>
                <a:effectLst/>
                <a:latin typeface="Google Sans" panose="020B0503030502040204" pitchFamily="34" charset="0"/>
              </a:rPr>
              <a:t>організації</a:t>
            </a:r>
            <a:r>
              <a:rPr lang="ru-RU" sz="3200" i="0" dirty="0">
                <a:solidFill>
                  <a:srgbClr val="3C4043"/>
                </a:solidFill>
                <a:effectLst/>
                <a:latin typeface="Google Sans" panose="020B0503030502040204" pitchFamily="34" charset="0"/>
              </a:rPr>
              <a:t> </a:t>
            </a:r>
            <a:r>
              <a:rPr lang="ru-RU" sz="3200" i="0" dirty="0" err="1">
                <a:solidFill>
                  <a:srgbClr val="3C4043"/>
                </a:solidFill>
                <a:effectLst/>
                <a:latin typeface="Google Sans" panose="020B0503030502040204" pitchFamily="34" charset="0"/>
              </a:rPr>
              <a:t>мережевих</a:t>
            </a:r>
            <a:r>
              <a:rPr lang="ru-RU" sz="3200" i="0" dirty="0">
                <a:solidFill>
                  <a:srgbClr val="3C4043"/>
                </a:solidFill>
                <a:effectLst/>
                <a:latin typeface="Google Sans" panose="020B0503030502040204" pitchFamily="34" charset="0"/>
              </a:rPr>
              <a:t> </a:t>
            </a:r>
            <a:r>
              <a:rPr lang="ru-RU" sz="3200" i="0" dirty="0" err="1">
                <a:solidFill>
                  <a:srgbClr val="3C4043"/>
                </a:solidFill>
                <a:effectLst/>
                <a:latin typeface="Google Sans" panose="020B0503030502040204" pitchFamily="34" charset="0"/>
              </a:rPr>
              <a:t>з’єднань</a:t>
            </a:r>
            <a:r>
              <a:rPr lang="ru-RU" sz="3200" i="0" dirty="0">
                <a:solidFill>
                  <a:srgbClr val="3C4043"/>
                </a:solidFill>
                <a:effectLst/>
                <a:latin typeface="Google Sans" panose="020B0503030502040204" pitchFamily="34" charset="0"/>
              </a:rPr>
              <a:t> </a:t>
            </a:r>
            <a:r>
              <a:rPr lang="ru-RU" sz="3200" i="0" dirty="0" err="1">
                <a:solidFill>
                  <a:srgbClr val="3C4043"/>
                </a:solidFill>
                <a:effectLst/>
                <a:latin typeface="Google Sans" panose="020B0503030502040204" pitchFamily="34" charset="0"/>
              </a:rPr>
              <a:t>підтримуються</a:t>
            </a:r>
            <a:r>
              <a:rPr lang="ru-RU" sz="3200" i="0" dirty="0">
                <a:solidFill>
                  <a:srgbClr val="3C4043"/>
                </a:solidFill>
                <a:effectLst/>
                <a:latin typeface="Google Sans" panose="020B0503030502040204" pitchFamily="34" charset="0"/>
              </a:rPr>
              <a:t> в </a:t>
            </a:r>
            <a:r>
              <a:rPr lang="ru-RU" sz="3200" i="0" dirty="0" err="1">
                <a:solidFill>
                  <a:srgbClr val="3C4043"/>
                </a:solidFill>
                <a:effectLst/>
                <a:latin typeface="Google Sans" panose="020B0503030502040204" pitchFamily="34" charset="0"/>
              </a:rPr>
              <a:t>середовищі</a:t>
            </a:r>
            <a:r>
              <a:rPr lang="ru-RU" sz="3200" i="0" dirty="0">
                <a:solidFill>
                  <a:srgbClr val="3C4043"/>
                </a:solidFill>
                <a:effectLst/>
                <a:latin typeface="Google Sans" panose="020B0503030502040204" pitchFamily="34" charset="0"/>
              </a:rPr>
              <a:t> </a:t>
            </a:r>
            <a:r>
              <a:rPr lang="ru-RU" sz="3200" i="0" dirty="0" err="1">
                <a:solidFill>
                  <a:srgbClr val="3C4043"/>
                </a:solidFill>
                <a:effectLst/>
                <a:latin typeface="Google Sans" panose="020B0503030502040204" pitchFamily="34" charset="0"/>
              </a:rPr>
              <a:t>віртуальних</a:t>
            </a:r>
            <a:r>
              <a:rPr lang="ru-RU" sz="3200" i="0" dirty="0">
                <a:solidFill>
                  <a:srgbClr val="3C4043"/>
                </a:solidFill>
                <a:effectLst/>
                <a:latin typeface="Google Sans" panose="020B0503030502040204" pitchFamily="34" charset="0"/>
              </a:rPr>
              <a:t> машин, в </a:t>
            </a:r>
            <a:r>
              <a:rPr lang="ru-RU" sz="3200" i="0" dirty="0" err="1">
                <a:solidFill>
                  <a:srgbClr val="3C4043"/>
                </a:solidFill>
                <a:effectLst/>
                <a:latin typeface="Google Sans" panose="020B0503030502040204" pitchFamily="34" charset="0"/>
              </a:rPr>
              <a:t>чому</a:t>
            </a:r>
            <a:r>
              <a:rPr lang="ru-RU" sz="3200" i="0" dirty="0">
                <a:solidFill>
                  <a:srgbClr val="3C4043"/>
                </a:solidFill>
                <a:effectLst/>
                <a:latin typeface="Google Sans" panose="020B0503030502040204" pitchFamily="34" charset="0"/>
              </a:rPr>
              <a:t> особливість кожного з них:</a:t>
            </a:r>
            <a:endParaRPr lang="en-US" sz="3200" dirty="0">
              <a:latin typeface="Google Sans" panose="020B0503030502040204" pitchFamily="34" charset="0"/>
            </a:endParaRPr>
          </a:p>
        </p:txBody>
      </p:sp>
    </p:spTree>
    <p:extLst>
      <p:ext uri="{BB962C8B-B14F-4D97-AF65-F5344CB8AC3E}">
        <p14:creationId xmlns:p14="http://schemas.microsoft.com/office/powerpoint/2010/main" val="164058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Address Translation (NAT):</a:t>
            </a:r>
          </a:p>
        </p:txBody>
      </p:sp>
      <p:sp>
        <p:nvSpPr>
          <p:cNvPr id="556" name="Google Shape;556;p39"/>
          <p:cNvSpPr txBox="1">
            <a:spLocks noGrp="1"/>
          </p:cNvSpPr>
          <p:nvPr>
            <p:ph type="subTitle" idx="1"/>
          </p:nvPr>
        </p:nvSpPr>
        <p:spPr>
          <a:xfrm flipH="1">
            <a:off x="4014205" y="1435844"/>
            <a:ext cx="4587567" cy="3095093"/>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NAT mode, VirtualBox creates an internal network for virtual machines and uses NAT to establish connections with the external network. Each virtual machine is assigned an IP address in this internal network, and access to the internet and other resources of the external network is facilitated through NAT.</a:t>
            </a:r>
          </a:p>
          <a:p>
            <a:pPr marL="0" indent="0" algn="r">
              <a:spcAft>
                <a:spcPts val="1600"/>
              </a:spcAft>
            </a:pPr>
            <a:r>
              <a:rPr lang="en-US" dirty="0">
                <a:solidFill>
                  <a:schemeClr val="tx1"/>
                </a:solidFill>
                <a:latin typeface="Google Sans" panose="020B0503030502040204" pitchFamily="34" charset="0"/>
              </a:rPr>
              <a:t>Purpose: It is used when you want your virtual machines to have access to the internet or other external network resources but do not require public IP addresses.</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одежа, мультфільм&#10;&#10;Автоматично згенерований опис">
            <a:extLst>
              <a:ext uri="{FF2B5EF4-FFF2-40B4-BE49-F238E27FC236}">
                <a16:creationId xmlns:a16="http://schemas.microsoft.com/office/drawing/2014/main" id="{A60AD729-3085-09C8-DE9B-3778BEA4253B}"/>
              </a:ext>
            </a:extLst>
          </p:cNvPr>
          <p:cNvPicPr>
            <a:picLocks noChangeAspect="1"/>
          </p:cNvPicPr>
          <p:nvPr/>
        </p:nvPicPr>
        <p:blipFill>
          <a:blip r:embed="rId3"/>
          <a:stretch>
            <a:fillRect/>
          </a:stretch>
        </p:blipFill>
        <p:spPr>
          <a:xfrm>
            <a:off x="542228" y="1163491"/>
            <a:ext cx="3367446" cy="33674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bridge:</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Bridged mode, the virtual machine is connected directly to the physical network, like other computers on your local network. It receives its own IP address from the local network and can communicate with other devices on this network.</a:t>
            </a:r>
          </a:p>
          <a:p>
            <a:pPr marL="0" indent="0" algn="r">
              <a:spcAft>
                <a:spcPts val="1600"/>
              </a:spcAft>
            </a:pPr>
            <a:r>
              <a:rPr lang="en-US" dirty="0">
                <a:solidFill>
                  <a:schemeClr val="tx1"/>
                </a:solidFill>
                <a:latin typeface="Google Sans" panose="020B0503030502040204" pitchFamily="34" charset="0"/>
              </a:rPr>
              <a:t>Purpose: Used when you need a virtual machine to be fully visible and accessible on the local network like any other physical computer.</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6" name="Рисунок 5" descr="Зображення, що містить текст, знімок екрана, мультфільм&#10;&#10;Автоматично згенерований опис">
            <a:extLst>
              <a:ext uri="{FF2B5EF4-FFF2-40B4-BE49-F238E27FC236}">
                <a16:creationId xmlns:a16="http://schemas.microsoft.com/office/drawing/2014/main" id="{AFDD751D-4D3A-2037-D33F-EE2B2C4EA25A}"/>
              </a:ext>
            </a:extLst>
          </p:cNvPr>
          <p:cNvPicPr>
            <a:picLocks noChangeAspect="1"/>
          </p:cNvPicPr>
          <p:nvPr/>
        </p:nvPicPr>
        <p:blipFill>
          <a:blip r:embed="rId3"/>
          <a:stretch>
            <a:fillRect/>
          </a:stretch>
        </p:blipFill>
        <p:spPr>
          <a:xfrm>
            <a:off x="595661" y="845532"/>
            <a:ext cx="3879695" cy="3879695"/>
          </a:xfrm>
          <a:prstGeom prst="rect">
            <a:avLst/>
          </a:prstGeom>
        </p:spPr>
      </p:pic>
    </p:spTree>
    <p:extLst>
      <p:ext uri="{BB962C8B-B14F-4D97-AF65-F5344CB8AC3E}">
        <p14:creationId xmlns:p14="http://schemas.microsoft.com/office/powerpoint/2010/main" val="155016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Virtual host adapter (Host-only):</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Host-only mode, virtual machines can communicate only with each other and with the host system, but do not have access to an external network or the Internet. They get IP addresses from the internal virtual network.</a:t>
            </a:r>
          </a:p>
          <a:p>
            <a:pPr marL="0" indent="0" algn="r">
              <a:spcAft>
                <a:spcPts val="1600"/>
              </a:spcAft>
            </a:pPr>
            <a:r>
              <a:rPr lang="en-US" dirty="0">
                <a:solidFill>
                  <a:schemeClr val="tx1"/>
                </a:solidFill>
                <a:latin typeface="Google Sans" panose="020B0503030502040204" pitchFamily="34" charset="0"/>
              </a:rPr>
              <a:t>Purpose: Used when you need to create an isolated network for internal testing or development and you do not want the virtual machines to have access to the external network.</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текст, знімок екрана, одежа, дизайн&#10;&#10;Автоматично згенерований опис">
            <a:extLst>
              <a:ext uri="{FF2B5EF4-FFF2-40B4-BE49-F238E27FC236}">
                <a16:creationId xmlns:a16="http://schemas.microsoft.com/office/drawing/2014/main" id="{3F7F0E70-24EB-1844-CAA3-6E89A9BEA3CE}"/>
              </a:ext>
            </a:extLst>
          </p:cNvPr>
          <p:cNvPicPr>
            <a:picLocks noChangeAspect="1"/>
          </p:cNvPicPr>
          <p:nvPr/>
        </p:nvPicPr>
        <p:blipFill>
          <a:blip r:embed="rId3"/>
          <a:stretch>
            <a:fillRect/>
          </a:stretch>
        </p:blipFill>
        <p:spPr>
          <a:xfrm>
            <a:off x="453020" y="957490"/>
            <a:ext cx="3954036" cy="3954036"/>
          </a:xfrm>
          <a:prstGeom prst="rect">
            <a:avLst/>
          </a:prstGeom>
        </p:spPr>
      </p:pic>
    </p:spTree>
    <p:extLst>
      <p:ext uri="{BB962C8B-B14F-4D97-AF65-F5344CB8AC3E}">
        <p14:creationId xmlns:p14="http://schemas.microsoft.com/office/powerpoint/2010/main" val="112091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Internal network:</a:t>
            </a:r>
          </a:p>
        </p:txBody>
      </p:sp>
      <p:sp>
        <p:nvSpPr>
          <p:cNvPr id="556" name="Google Shape;556;p39"/>
          <p:cNvSpPr txBox="1">
            <a:spLocks noGrp="1"/>
          </p:cNvSpPr>
          <p:nvPr>
            <p:ph type="subTitle" idx="1"/>
          </p:nvPr>
        </p:nvSpPr>
        <p:spPr>
          <a:xfrm flipH="1">
            <a:off x="4571999" y="1535912"/>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Internal Network mode, virtual machines connect to an internal network and can only communicate with each other and with the host system, if such a network is configured. They do not have access to an external network or the Internet.</a:t>
            </a:r>
          </a:p>
          <a:p>
            <a:pPr marL="0" indent="0" algn="r">
              <a:spcAft>
                <a:spcPts val="1600"/>
              </a:spcAft>
            </a:pPr>
            <a:r>
              <a:rPr lang="en-US" dirty="0">
                <a:solidFill>
                  <a:schemeClr val="tx1"/>
                </a:solidFill>
                <a:latin typeface="Google Sans" panose="020B0503030502040204" pitchFamily="34" charset="0"/>
              </a:rPr>
              <a:t>Purpose: Used when you need to create a closed internal network for virtual machines that must communicate with each other but must not be accessible from the outside.</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5" name="Рисунок 4" descr="Зображення, що містить текст, постер, дизайн, знімок екрана&#10;&#10;Автоматично згенерований опис">
            <a:extLst>
              <a:ext uri="{FF2B5EF4-FFF2-40B4-BE49-F238E27FC236}">
                <a16:creationId xmlns:a16="http://schemas.microsoft.com/office/drawing/2014/main" id="{20A79EB5-71B7-7193-31D5-FAC5CFE57E4D}"/>
              </a:ext>
            </a:extLst>
          </p:cNvPr>
          <p:cNvPicPr>
            <a:picLocks noChangeAspect="1"/>
          </p:cNvPicPr>
          <p:nvPr/>
        </p:nvPicPr>
        <p:blipFill>
          <a:blip r:embed="rId3"/>
          <a:stretch>
            <a:fillRect/>
          </a:stretch>
        </p:blipFill>
        <p:spPr>
          <a:xfrm>
            <a:off x="482522" y="1203367"/>
            <a:ext cx="3657600" cy="3657600"/>
          </a:xfrm>
          <a:prstGeom prst="rect">
            <a:avLst/>
          </a:prstGeom>
        </p:spPr>
      </p:pic>
    </p:spTree>
    <p:extLst>
      <p:ext uri="{BB962C8B-B14F-4D97-AF65-F5344CB8AC3E}">
        <p14:creationId xmlns:p14="http://schemas.microsoft.com/office/powerpoint/2010/main" val="417978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txBox="1">
            <a:spLocks noGrp="1"/>
          </p:cNvSpPr>
          <p:nvPr>
            <p:ph type="title"/>
          </p:nvPr>
        </p:nvSpPr>
        <p:spPr>
          <a:xfrm>
            <a:off x="1698900" y="1589550"/>
            <a:ext cx="5746200"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i="0" dirty="0" err="1">
                <a:solidFill>
                  <a:srgbClr val="3C4043"/>
                </a:solidFill>
                <a:effectLst/>
                <a:latin typeface="Google Sans" panose="020B0503030502040204" pitchFamily="34" charset="0"/>
              </a:rPr>
              <a:t>Клонування</a:t>
            </a:r>
            <a:r>
              <a:rPr lang="ru-RU" sz="4800" i="0" dirty="0">
                <a:solidFill>
                  <a:srgbClr val="3C4043"/>
                </a:solidFill>
                <a:effectLst/>
                <a:latin typeface="Google Sans" panose="020B0503030502040204" pitchFamily="34" charset="0"/>
              </a:rPr>
              <a:t> </a:t>
            </a:r>
            <a:r>
              <a:rPr lang="ru-RU" sz="4800" i="0" dirty="0" err="1">
                <a:solidFill>
                  <a:srgbClr val="3C4043"/>
                </a:solidFill>
                <a:effectLst/>
                <a:latin typeface="Google Sans" panose="020B0503030502040204" pitchFamily="34" charset="0"/>
              </a:rPr>
              <a:t>вашої</a:t>
            </a:r>
            <a:r>
              <a:rPr lang="ru-RU" sz="4800" i="0" dirty="0">
                <a:solidFill>
                  <a:srgbClr val="3C4043"/>
                </a:solidFill>
                <a:effectLst/>
                <a:latin typeface="Google Sans" panose="020B0503030502040204" pitchFamily="34" charset="0"/>
              </a:rPr>
              <a:t> </a:t>
            </a:r>
            <a:r>
              <a:rPr lang="ru-RU" sz="4800" i="0" dirty="0" err="1">
                <a:solidFill>
                  <a:srgbClr val="3C4043"/>
                </a:solidFill>
                <a:effectLst/>
                <a:latin typeface="Google Sans" panose="020B0503030502040204" pitchFamily="34" charset="0"/>
              </a:rPr>
              <a:t>віртуальної</a:t>
            </a:r>
            <a:r>
              <a:rPr lang="ru-RU" sz="4800" i="0" dirty="0">
                <a:solidFill>
                  <a:srgbClr val="3C4043"/>
                </a:solidFill>
                <a:effectLst/>
                <a:latin typeface="Google Sans" panose="020B0503030502040204" pitchFamily="34" charset="0"/>
              </a:rPr>
              <a:t> </a:t>
            </a:r>
            <a:r>
              <a:rPr lang="ru-RU" sz="4800" i="0" dirty="0" err="1">
                <a:solidFill>
                  <a:srgbClr val="3C4043"/>
                </a:solidFill>
                <a:effectLst/>
                <a:latin typeface="Google Sans" panose="020B0503030502040204" pitchFamily="34" charset="0"/>
              </a:rPr>
              <a:t>робочої</a:t>
            </a:r>
            <a:r>
              <a:rPr lang="ru-RU" sz="4800" i="0" dirty="0">
                <a:solidFill>
                  <a:srgbClr val="3C4043"/>
                </a:solidFill>
                <a:effectLst/>
                <a:latin typeface="Google Sans" panose="020B0503030502040204" pitchFamily="34" charset="0"/>
              </a:rPr>
              <a:t> ОС </a:t>
            </a:r>
            <a:endParaRPr sz="34400" dirty="0">
              <a:latin typeface="Google Sans" panose="020B0503030502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3"/>
        <p:cNvGrpSpPr/>
        <p:nvPr/>
      </p:nvGrpSpPr>
      <p:grpSpPr>
        <a:xfrm>
          <a:off x="0" y="0"/>
          <a:ext cx="0" cy="0"/>
          <a:chOff x="0" y="0"/>
          <a:chExt cx="0" cy="0"/>
        </a:xfrm>
      </p:grpSpPr>
      <p:grpSp>
        <p:nvGrpSpPr>
          <p:cNvPr id="534" name="Google Shape;534;p38"/>
          <p:cNvGrpSpPr/>
          <p:nvPr/>
        </p:nvGrpSpPr>
        <p:grpSpPr>
          <a:xfrm>
            <a:off x="6131258" y="2642553"/>
            <a:ext cx="1137900" cy="861417"/>
            <a:chOff x="2333960" y="2049193"/>
            <a:chExt cx="1137900" cy="861417"/>
          </a:xfrm>
        </p:grpSpPr>
        <p:sp>
          <p:nvSpPr>
            <p:cNvPr id="535" name="Google Shape;535;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38"/>
          <p:cNvGrpSpPr/>
          <p:nvPr/>
        </p:nvGrpSpPr>
        <p:grpSpPr>
          <a:xfrm>
            <a:off x="709964" y="606114"/>
            <a:ext cx="5995635" cy="2315505"/>
            <a:chOff x="323275" y="322475"/>
            <a:chExt cx="8490434" cy="4491900"/>
          </a:xfrm>
        </p:grpSpPr>
        <p:sp>
          <p:nvSpPr>
            <p:cNvPr id="538" name="Google Shape;538;p3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8"/>
            <p:cNvGrpSpPr/>
            <p:nvPr/>
          </p:nvGrpSpPr>
          <p:grpSpPr>
            <a:xfrm flipH="1">
              <a:off x="331504" y="469451"/>
              <a:ext cx="8482204" cy="530259"/>
              <a:chOff x="716550" y="1893994"/>
              <a:chExt cx="7697100" cy="481179"/>
            </a:xfrm>
          </p:grpSpPr>
          <p:cxnSp>
            <p:nvCxnSpPr>
              <p:cNvPr id="540" name="Google Shape;540;p3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41" name="Google Shape;541;p3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5" name="Google Shape;545;p38"/>
          <p:cNvGrpSpPr/>
          <p:nvPr/>
        </p:nvGrpSpPr>
        <p:grpSpPr>
          <a:xfrm>
            <a:off x="303350" y="2424432"/>
            <a:ext cx="1137900" cy="861417"/>
            <a:chOff x="2333960" y="2049193"/>
            <a:chExt cx="1137900" cy="861417"/>
          </a:xfrm>
        </p:grpSpPr>
        <p:sp>
          <p:nvSpPr>
            <p:cNvPr id="546" name="Google Shape;546;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8"/>
          <p:cNvGrpSpPr/>
          <p:nvPr/>
        </p:nvGrpSpPr>
        <p:grpSpPr>
          <a:xfrm>
            <a:off x="4058525" y="130205"/>
            <a:ext cx="1137900" cy="861417"/>
            <a:chOff x="2333960" y="2049193"/>
            <a:chExt cx="1137900" cy="861417"/>
          </a:xfrm>
        </p:grpSpPr>
        <p:sp>
          <p:nvSpPr>
            <p:cNvPr id="549" name="Google Shape;549;p38"/>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Заголовок 2">
            <a:extLst>
              <a:ext uri="{FF2B5EF4-FFF2-40B4-BE49-F238E27FC236}">
                <a16:creationId xmlns:a16="http://schemas.microsoft.com/office/drawing/2014/main" id="{3787F1CB-A1A0-6E50-75AD-315D56C8BA99}"/>
              </a:ext>
            </a:extLst>
          </p:cNvPr>
          <p:cNvSpPr>
            <a:spLocks noGrp="1"/>
          </p:cNvSpPr>
          <p:nvPr>
            <p:ph type="title"/>
          </p:nvPr>
        </p:nvSpPr>
        <p:spPr/>
        <p:txBody>
          <a:bodyPr/>
          <a:lstStyle/>
          <a:p>
            <a:endParaRPr lang="ru-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sp>
        <p:nvSpPr>
          <p:cNvPr id="2" name="Google Shape;458;p32">
            <a:extLst>
              <a:ext uri="{FF2B5EF4-FFF2-40B4-BE49-F238E27FC236}">
                <a16:creationId xmlns:a16="http://schemas.microsoft.com/office/drawing/2014/main" id="{2171BD39-C6C9-A0C5-2C62-26890AC43E8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grpSp>
        <p:nvGrpSpPr>
          <p:cNvPr id="4" name="Google Shape;910;p51">
            <a:extLst>
              <a:ext uri="{FF2B5EF4-FFF2-40B4-BE49-F238E27FC236}">
                <a16:creationId xmlns:a16="http://schemas.microsoft.com/office/drawing/2014/main" id="{572D0465-30BC-4364-3E75-153A8855F299}"/>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id="{D28A8C99-D18C-8C3A-C153-CAFC84653446}"/>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id="{15423E89-562F-A94D-1643-4837887644B7}"/>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id="{EAADD4E1-9D3F-EE33-7D1C-6BE19892A0C8}"/>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id="{E8DD12E6-DACB-12EB-8BDF-B6292BC9755C}"/>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—Someone Famous</a:t>
            </a:r>
            <a:endParaRPr dirty="0"/>
          </a:p>
        </p:txBody>
      </p:sp>
      <p:sp>
        <p:nvSpPr>
          <p:cNvPr id="529" name="Google Shape;529;p37"/>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01</a:t>
            </a:r>
          </a:p>
        </p:txBody>
      </p:sp>
      <p:sp>
        <p:nvSpPr>
          <p:cNvPr id="3" name="Google Shape;458;p32">
            <a:extLst>
              <a:ext uri="{FF2B5EF4-FFF2-40B4-BE49-F238E27FC236}">
                <a16:creationId xmlns:a16="http://schemas.microsoft.com/office/drawing/2014/main" id="{C2677B48-D6DE-83D3-7650-265DC1B7368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uk-UA" dirty="0"/>
              <a:t>2</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grpSp>
        <p:nvGrpSpPr>
          <p:cNvPr id="4" name="Google Shape;910;p51">
            <a:extLst>
              <a:ext uri="{FF2B5EF4-FFF2-40B4-BE49-F238E27FC236}">
                <a16:creationId xmlns:a16="http://schemas.microsoft.com/office/drawing/2014/main" id="{A18D8CA9-CDD5-8435-1D5A-3E04AF2970E2}"/>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id="{4CD7C2AF-6225-1252-DA60-2149F34CFC61}"/>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id="{56845F02-C284-3175-11BF-C753CF542DC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id="{A4427D5D-BD44-49C5-B8E5-2E034C094E80}"/>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id="{C2A25DAD-B2AB-342F-21BB-4DAC3678A6F4}"/>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id="{EC73FABA-18EB-AE92-FD56-1CBDDE64358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259809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838689" y="1125931"/>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—Someone Famous</a:t>
            </a:r>
            <a:endParaRPr dirty="0"/>
          </a:p>
        </p:txBody>
      </p:sp>
      <p:sp>
        <p:nvSpPr>
          <p:cNvPr id="529" name="Google Shape;529;p37"/>
          <p:cNvSpPr txBox="1">
            <a:spLocks noGrp="1"/>
          </p:cNvSpPr>
          <p:nvPr>
            <p:ph type="subTitle" idx="1"/>
          </p:nvPr>
        </p:nvSpPr>
        <p:spPr>
          <a:xfrm>
            <a:off x="2100569" y="1860094"/>
            <a:ext cx="5155158" cy="26003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2</a:t>
            </a:r>
            <a:endParaRPr lang="en" sz="6000" b="1" dirty="0">
              <a:solidFill>
                <a:schemeClr val="dk1"/>
              </a:solidFill>
              <a:latin typeface="Varela Round"/>
              <a:cs typeface="Varela Round"/>
              <a:sym typeface="Varela Round"/>
            </a:endParaRPr>
          </a:p>
        </p:txBody>
      </p:sp>
      <p:sp>
        <p:nvSpPr>
          <p:cNvPr id="5" name="Google Shape;458;p32">
            <a:extLst>
              <a:ext uri="{FF2B5EF4-FFF2-40B4-BE49-F238E27FC236}">
                <a16:creationId xmlns:a16="http://schemas.microsoft.com/office/drawing/2014/main" id="{CB402CB8-E420-5C77-FFC4-F6282B58A20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359756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uk-UA" dirty="0"/>
              <a:t>3</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grpSp>
        <p:nvGrpSpPr>
          <p:cNvPr id="4" name="Google Shape;910;p51">
            <a:extLst>
              <a:ext uri="{FF2B5EF4-FFF2-40B4-BE49-F238E27FC236}">
                <a16:creationId xmlns:a16="http://schemas.microsoft.com/office/drawing/2014/main" id="{12986C64-1B7E-3E19-8240-5E187193B3D3}"/>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id="{28A3BEA1-B35C-252B-E92F-577F39BA30DA}"/>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id="{AE741CD5-F645-3028-7CDD-10AE76C21BCC}"/>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id="{4BA10A4A-CCD7-07B9-BE8E-840E229CFA5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id="{BB201DB6-D52F-3316-4898-3657D4596C6B}"/>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id="{F0A14AF4-2414-5084-8E35-EFBEA332B205}"/>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83207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529" name="Google Shape;529;p37"/>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p:txBody>
      </p:sp>
      <p:sp>
        <p:nvSpPr>
          <p:cNvPr id="2" name="Google Shape;511;p35">
            <a:extLst>
              <a:ext uri="{FF2B5EF4-FFF2-40B4-BE49-F238E27FC236}">
                <a16:creationId xmlns:a16="http://schemas.microsoft.com/office/drawing/2014/main"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id="{44E4D842-91B1-6ABE-6065-F725D62DF65F}"/>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107207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uk-UA" dirty="0"/>
              <a:t>4</a:t>
            </a:r>
            <a:endParaRPr dirty="0"/>
          </a:p>
        </p:txBody>
      </p:sp>
      <p:sp>
        <p:nvSpPr>
          <p:cNvPr id="512" name="Google Shape;512;p35"/>
          <p:cNvSpPr/>
          <p:nvPr/>
        </p:nvSpPr>
        <p:spPr>
          <a:xfrm>
            <a:off x="1037125" y="3423462"/>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514" name="Google Shape;514;p35"/>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t>
            </a:r>
            <a:endParaRPr dirty="0"/>
          </a:p>
        </p:txBody>
      </p:sp>
      <p:grpSp>
        <p:nvGrpSpPr>
          <p:cNvPr id="5" name="Google Shape;910;p51">
            <a:extLst>
              <a:ext uri="{FF2B5EF4-FFF2-40B4-BE49-F238E27FC236}">
                <a16:creationId xmlns:a16="http://schemas.microsoft.com/office/drawing/2014/main" id="{C4516944-A33D-7134-7993-EEDA4CE3F25A}"/>
              </a:ext>
            </a:extLst>
          </p:cNvPr>
          <p:cNvGrpSpPr/>
          <p:nvPr/>
        </p:nvGrpSpPr>
        <p:grpSpPr>
          <a:xfrm>
            <a:off x="4720500" y="1552341"/>
            <a:ext cx="3571200" cy="2728425"/>
            <a:chOff x="4572596" y="1126750"/>
            <a:chExt cx="3571200" cy="2728425"/>
          </a:xfrm>
        </p:grpSpPr>
        <p:sp>
          <p:nvSpPr>
            <p:cNvPr id="6" name="Google Shape;911;p51">
              <a:extLst>
                <a:ext uri="{FF2B5EF4-FFF2-40B4-BE49-F238E27FC236}">
                  <a16:creationId xmlns:a16="http://schemas.microsoft.com/office/drawing/2014/main" id="{BCF3ADC1-655A-1C6E-35DA-A69F9CA6D1CE}"/>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2;p51">
              <a:extLst>
                <a:ext uri="{FF2B5EF4-FFF2-40B4-BE49-F238E27FC236}">
                  <a16:creationId xmlns:a16="http://schemas.microsoft.com/office/drawing/2014/main" id="{BF573867-E23C-7D08-504B-7AD8A404A2F6}"/>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3;p51">
              <a:extLst>
                <a:ext uri="{FF2B5EF4-FFF2-40B4-BE49-F238E27FC236}">
                  <a16:creationId xmlns:a16="http://schemas.microsoft.com/office/drawing/2014/main" id="{562C1B41-E88A-0BB4-0D14-76F76F3ADCB6}"/>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Google Shape;914;p51">
            <a:extLst>
              <a:ext uri="{FF2B5EF4-FFF2-40B4-BE49-F238E27FC236}">
                <a16:creationId xmlns:a16="http://schemas.microsoft.com/office/drawing/2014/main" id="{A734D89A-1109-2814-71CA-C13337D83456}"/>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id="{F1089864-E34A-85EA-F607-4FC5276B827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652473992"/>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559</Words>
  <Application>Microsoft Office PowerPoint</Application>
  <PresentationFormat>Екран (16:9)</PresentationFormat>
  <Paragraphs>68</Paragraphs>
  <Slides>20</Slides>
  <Notes>20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20</vt:i4>
      </vt:variant>
    </vt:vector>
  </HeadingPairs>
  <TitlesOfParts>
    <vt:vector size="26" baseType="lpstr">
      <vt:lpstr>Lato</vt:lpstr>
      <vt:lpstr>Varela Round</vt:lpstr>
      <vt:lpstr>Arial</vt:lpstr>
      <vt:lpstr>Bebas Neue</vt:lpstr>
      <vt:lpstr>Google Sans</vt:lpstr>
      <vt:lpstr>Kuman Business Meeting by Slidesgo</vt:lpstr>
      <vt:lpstr>Workcase 3</vt:lpstr>
      <vt:lpstr>Клонування вашої віртуальної робочої ОС </vt:lpstr>
      <vt:lpstr>01</vt:lpstr>
      <vt:lpstr>—Someone Famous</vt:lpstr>
      <vt:lpstr>02</vt:lpstr>
      <vt:lpstr>—Someone Famous</vt:lpstr>
      <vt:lpstr>03</vt:lpstr>
      <vt:lpstr>—Someone Famous</vt:lpstr>
      <vt:lpstr>04</vt:lpstr>
      <vt:lpstr>—Someone Famous</vt:lpstr>
      <vt:lpstr>05</vt:lpstr>
      <vt:lpstr>—Someone Famous</vt:lpstr>
      <vt:lpstr>06</vt:lpstr>
      <vt:lpstr>—Someone Famous</vt:lpstr>
      <vt:lpstr>Опишіть які типи організації мережевих з’єднань підтримуються в середовищі віртуальних машин, в чому особливість кожного з них:</vt:lpstr>
      <vt:lpstr>Network Address Translation (NAT):</vt:lpstr>
      <vt:lpstr>Network bridge:</vt:lpstr>
      <vt:lpstr>Virtual host adapter (Host-only):</vt:lpstr>
      <vt:lpstr>Internal network:</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cp:lastModifiedBy>Xe4 Cheh Ivan</cp:lastModifiedBy>
  <cp:revision>2</cp:revision>
  <dcterms:modified xsi:type="dcterms:W3CDTF">2023-09-27T14:18:53Z</dcterms:modified>
</cp:coreProperties>
</file>